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8"/>
  </p:sldMasterIdLst>
  <p:notesMasterIdLst>
    <p:notesMasterId r:id="rId19"/>
  </p:notesMasterIdLst>
  <p:sldIdLst>
    <p:sldId id="647" r:id="rId9"/>
    <p:sldId id="883" r:id="rId10"/>
    <p:sldId id="708" r:id="rId11"/>
    <p:sldId id="754" r:id="rId12"/>
    <p:sldId id="894" r:id="rId13"/>
    <p:sldId id="758" r:id="rId14"/>
    <p:sldId id="951" r:id="rId15"/>
    <p:sldId id="861" r:id="rId16"/>
    <p:sldId id="976" r:id="rId17"/>
    <p:sldId id="1034" r:id="rId18"/>
  </p:sldIdLst>
  <p:sldSz cx="12192000" cy="6858000"/>
  <p:notesSz cx="7315200" cy="9601200"/>
  <p:custDataLst>
    <p:custData r:id="rId3"/>
    <p:custData r:id="rId4"/>
    <p:custData r:id="rId1"/>
    <p:custData r:id="rId5"/>
    <p:custData r:id="rId2"/>
    <p:custData r:id="rId7"/>
    <p:custData r:id="rId6"/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64" userDrawn="1">
          <p15:clr>
            <a:srgbClr val="A4A3A4"/>
          </p15:clr>
        </p15:guide>
        <p15:guide id="4" pos="3696" userDrawn="1">
          <p15:clr>
            <a:srgbClr val="A4A3A4"/>
          </p15:clr>
        </p15:guide>
        <p15:guide id="5" orient="horz" pos="360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3432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1896" userDrawn="1">
          <p15:clr>
            <a:srgbClr val="A4A3A4"/>
          </p15:clr>
        </p15:guide>
        <p15:guide id="12" pos="7416" userDrawn="1">
          <p15:clr>
            <a:srgbClr val="A4A3A4"/>
          </p15:clr>
        </p15:guide>
        <p15:guide id="14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Reischman" initials="PR" lastIdx="4" clrIdx="0">
    <p:extLst>
      <p:ext uri="{19B8F6BF-5375-455C-9EA6-DF929625EA0E}">
        <p15:presenceInfo xmlns:p15="http://schemas.microsoft.com/office/powerpoint/2012/main" userId="609c5cdd657851c6" providerId="Windows Live"/>
      </p:ext>
    </p:extLst>
  </p:cmAuthor>
  <p:cmAuthor id="2" name="Akash Aravind" initials="AA" lastIdx="1" clrIdx="1">
    <p:extLst>
      <p:ext uri="{19B8F6BF-5375-455C-9EA6-DF929625EA0E}">
        <p15:presenceInfo xmlns:p15="http://schemas.microsoft.com/office/powerpoint/2012/main" userId="Akash Aravi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5CA"/>
    <a:srgbClr val="002E42"/>
    <a:srgbClr val="F2F2F2"/>
    <a:srgbClr val="CCD3EE"/>
    <a:srgbClr val="898989"/>
    <a:srgbClr val="80C341"/>
    <a:srgbClr val="1283B0"/>
    <a:srgbClr val="1EA68E"/>
    <a:srgbClr val="8EA0B9"/>
    <a:srgbClr val="ED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69" autoAdjust="0"/>
    <p:restoredTop sz="94160" autoAdjust="0"/>
  </p:normalViewPr>
  <p:slideViewPr>
    <p:cSldViewPr snapToGrid="0">
      <p:cViewPr varScale="1">
        <p:scale>
          <a:sx n="80" d="100"/>
          <a:sy n="80" d="100"/>
        </p:scale>
        <p:origin x="948" y="96"/>
      </p:cViewPr>
      <p:guideLst>
        <p:guide pos="264"/>
        <p:guide pos="3696"/>
        <p:guide orient="horz" pos="360"/>
        <p:guide orient="horz" pos="4008"/>
        <p:guide orient="horz" pos="3432"/>
        <p:guide orient="horz" pos="2160"/>
        <p:guide pos="1896"/>
        <p:guide pos="7416"/>
        <p:guide pos="1968"/>
      </p:guideLst>
    </p:cSldViewPr>
  </p:slideViewPr>
  <p:outlineViewPr>
    <p:cViewPr>
      <p:scale>
        <a:sx n="33" d="100"/>
        <a:sy n="33" d="100"/>
      </p:scale>
      <p:origin x="0" y="-12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692685707050537E-2"/>
          <c:y val="0.11200756662938142"/>
          <c:w val="0.94029890214811351"/>
          <c:h val="0.73210203805880858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Surplus</c:v>
                </c:pt>
              </c:strCache>
            </c:strRef>
          </c:tx>
          <c:spPr>
            <a:solidFill>
              <a:schemeClr val="accent1"/>
            </a:solidFill>
            <a:ln w="20172">
              <a:noFill/>
            </a:ln>
          </c:spPr>
          <c:invertIfNegative val="0"/>
          <c:dPt>
            <c:idx val="32"/>
            <c:invertIfNegative val="0"/>
            <c:bubble3D val="0"/>
            <c:spPr>
              <a:solidFill>
                <a:schemeClr val="tx2"/>
              </a:solidFill>
              <a:ln w="20172">
                <a:noFill/>
              </a:ln>
            </c:spPr>
            <c:extLst>
              <c:ext xmlns:c16="http://schemas.microsoft.com/office/drawing/2014/chart" uri="{C3380CC4-5D6E-409C-BE32-E72D297353CC}">
                <c16:uniqueId val="{00000001-9B91-468A-B3D1-66B7A8133BEA}"/>
              </c:ext>
            </c:extLst>
          </c:dPt>
          <c:dPt>
            <c:idx val="37"/>
            <c:invertIfNegative val="0"/>
            <c:bubble3D val="0"/>
            <c:spPr>
              <a:solidFill>
                <a:schemeClr val="tx2"/>
              </a:solidFill>
              <a:ln w="20172">
                <a:noFill/>
              </a:ln>
            </c:spPr>
            <c:extLst>
              <c:ext xmlns:c16="http://schemas.microsoft.com/office/drawing/2014/chart" uri="{C3380CC4-5D6E-409C-BE32-E72D297353CC}">
                <c16:uniqueId val="{00000003-9B91-468A-B3D1-66B7A8133BEA}"/>
              </c:ext>
            </c:extLst>
          </c:dPt>
          <c:dLbls>
            <c:numFmt formatCode="\$#,##0.0" sourceLinked="0"/>
            <c:spPr>
              <a:noFill/>
              <a:ln w="20172">
                <a:noFill/>
              </a:ln>
            </c:spPr>
            <c:txPr>
              <a:bodyPr rot="-5400000" vert="horz"/>
              <a:lstStyle/>
              <a:p>
                <a:pPr algn="ctr">
                  <a:defRPr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Sheet1!$B$1:$AN$1</c:f>
              <c:strCache>
                <c:ptCount val="39"/>
                <c:pt idx="0">
                  <c:v>10:Q1</c:v>
                </c:pt>
                <c:pt idx="1">
                  <c:v>10:Q2</c:v>
                </c:pt>
                <c:pt idx="2">
                  <c:v>10:Q3</c:v>
                </c:pt>
                <c:pt idx="3">
                  <c:v>10:Q4</c:v>
                </c:pt>
                <c:pt idx="4">
                  <c:v>11:Q1</c:v>
                </c:pt>
                <c:pt idx="5">
                  <c:v>11:Q2</c:v>
                </c:pt>
                <c:pt idx="6">
                  <c:v>11:Q3</c:v>
                </c:pt>
                <c:pt idx="7">
                  <c:v>11:Q4</c:v>
                </c:pt>
                <c:pt idx="8">
                  <c:v>12:Q1</c:v>
                </c:pt>
                <c:pt idx="9">
                  <c:v>12:Q2</c:v>
                </c:pt>
                <c:pt idx="10">
                  <c:v>12:Q3</c:v>
                </c:pt>
                <c:pt idx="11">
                  <c:v>12:Q4</c:v>
                </c:pt>
                <c:pt idx="12">
                  <c:v>13:Q1</c:v>
                </c:pt>
                <c:pt idx="13">
                  <c:v>13:Q2</c:v>
                </c:pt>
                <c:pt idx="14">
                  <c:v>13:Q3</c:v>
                </c:pt>
                <c:pt idx="15">
                  <c:v>13:Q4</c:v>
                </c:pt>
                <c:pt idx="16">
                  <c:v>14:Q1</c:v>
                </c:pt>
                <c:pt idx="17">
                  <c:v>14:Q2</c:v>
                </c:pt>
                <c:pt idx="18">
                  <c:v>14:Q3</c:v>
                </c:pt>
                <c:pt idx="19">
                  <c:v>14:Q4</c:v>
                </c:pt>
                <c:pt idx="20">
                  <c:v>15:Q2</c:v>
                </c:pt>
                <c:pt idx="21">
                  <c:v>15:Q4</c:v>
                </c:pt>
                <c:pt idx="22">
                  <c:v>16:Q1</c:v>
                </c:pt>
                <c:pt idx="23">
                  <c:v>16:Q4</c:v>
                </c:pt>
                <c:pt idx="24">
                  <c:v>17:Q2</c:v>
                </c:pt>
                <c:pt idx="25">
                  <c:v>17:Q4</c:v>
                </c:pt>
                <c:pt idx="26">
                  <c:v>18:Q3</c:v>
                </c:pt>
                <c:pt idx="27">
                  <c:v>18:Q4</c:v>
                </c:pt>
                <c:pt idx="28">
                  <c:v>19:Q1</c:v>
                </c:pt>
                <c:pt idx="29">
                  <c:v>19:Q2</c:v>
                </c:pt>
                <c:pt idx="30">
                  <c:v>19:Q3</c:v>
                </c:pt>
                <c:pt idx="31">
                  <c:v>19:Q4</c:v>
                </c:pt>
                <c:pt idx="32">
                  <c:v>20:Q1</c:v>
                </c:pt>
                <c:pt idx="33">
                  <c:v>20:Q2</c:v>
                </c:pt>
                <c:pt idx="34">
                  <c:v>20:Q3</c:v>
                </c:pt>
                <c:pt idx="35">
                  <c:v>20:Q4</c:v>
                </c:pt>
                <c:pt idx="36">
                  <c:v>2021</c:v>
                </c:pt>
                <c:pt idx="37">
                  <c:v>2022E</c:v>
                </c:pt>
                <c:pt idx="38">
                  <c:v>2023F</c:v>
                </c:pt>
              </c:strCache>
            </c:strRef>
          </c:cat>
          <c:val>
            <c:numRef>
              <c:f>Sheet1!$B$2:$AN$2</c:f>
              <c:numCache>
                <c:formatCode>"$"#,##0.00</c:formatCode>
                <c:ptCount val="39"/>
                <c:pt idx="0">
                  <c:v>540.70000000000005</c:v>
                </c:pt>
                <c:pt idx="1">
                  <c:v>530.53</c:v>
                </c:pt>
                <c:pt idx="2">
                  <c:v>544.79999999999995</c:v>
                </c:pt>
                <c:pt idx="3">
                  <c:v>559.25</c:v>
                </c:pt>
                <c:pt idx="4">
                  <c:v>566.51</c:v>
                </c:pt>
                <c:pt idx="5">
                  <c:v>559.05999999999995</c:v>
                </c:pt>
                <c:pt idx="6">
                  <c:v>538.6</c:v>
                </c:pt>
                <c:pt idx="7">
                  <c:v>550.30999999999995</c:v>
                </c:pt>
                <c:pt idx="8">
                  <c:v>570.66999999999996</c:v>
                </c:pt>
                <c:pt idx="9">
                  <c:v>567.77</c:v>
                </c:pt>
                <c:pt idx="10">
                  <c:v>583.49</c:v>
                </c:pt>
                <c:pt idx="11">
                  <c:v>586.87</c:v>
                </c:pt>
                <c:pt idx="12">
                  <c:v>607.74</c:v>
                </c:pt>
                <c:pt idx="13">
                  <c:v>613.99</c:v>
                </c:pt>
                <c:pt idx="14">
                  <c:v>624.37</c:v>
                </c:pt>
                <c:pt idx="15">
                  <c:v>653.38</c:v>
                </c:pt>
                <c:pt idx="16">
                  <c:v>662</c:v>
                </c:pt>
                <c:pt idx="17">
                  <c:v>671.58</c:v>
                </c:pt>
                <c:pt idx="18">
                  <c:v>673.93</c:v>
                </c:pt>
                <c:pt idx="19">
                  <c:v>675.23</c:v>
                </c:pt>
                <c:pt idx="20">
                  <c:v>674.15</c:v>
                </c:pt>
                <c:pt idx="21">
                  <c:v>673.69</c:v>
                </c:pt>
                <c:pt idx="22">
                  <c:v>676.26</c:v>
                </c:pt>
                <c:pt idx="23">
                  <c:v>700.93</c:v>
                </c:pt>
                <c:pt idx="24">
                  <c:v>717</c:v>
                </c:pt>
                <c:pt idx="25">
                  <c:v>750.7</c:v>
                </c:pt>
                <c:pt idx="26">
                  <c:v>781.48</c:v>
                </c:pt>
                <c:pt idx="27">
                  <c:v>742.1</c:v>
                </c:pt>
                <c:pt idx="28">
                  <c:v>779.5</c:v>
                </c:pt>
                <c:pt idx="29">
                  <c:v>802.2</c:v>
                </c:pt>
                <c:pt idx="30">
                  <c:v>812.18</c:v>
                </c:pt>
                <c:pt idx="31">
                  <c:v>847.81</c:v>
                </c:pt>
                <c:pt idx="32">
                  <c:v>771.9</c:v>
                </c:pt>
                <c:pt idx="33">
                  <c:v>819.7</c:v>
                </c:pt>
                <c:pt idx="34">
                  <c:v>865.1</c:v>
                </c:pt>
                <c:pt idx="35">
                  <c:v>898.5</c:v>
                </c:pt>
                <c:pt idx="36">
                  <c:v>1060.2</c:v>
                </c:pt>
                <c:pt idx="37" formatCode="&quot;$&quot;#,##0.00_);[Red]\(&quot;$&quot;#,##0.00\)">
                  <c:v>960.7</c:v>
                </c:pt>
                <c:pt idx="38" formatCode="General">
                  <c:v>971.5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83-44C5-84C9-869E8E20D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59891232"/>
        <c:axId val="1"/>
      </c:barChart>
      <c:catAx>
        <c:axId val="1598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-5400000" vert="horz"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1"/>
        <c:crossesAt val="400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in val="400"/>
        </c:scaling>
        <c:delete val="0"/>
        <c:axPos val="l"/>
        <c:numFmt formatCode="\$#,##0" sourceLinked="0"/>
        <c:majorTickMark val="out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159891232"/>
        <c:crosses val="autoZero"/>
        <c:crossBetween val="between"/>
        <c:majorUnit val="50"/>
        <c:minorUnit val="4"/>
      </c:valAx>
      <c:spPr>
        <a:noFill/>
        <a:ln w="201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69066366704162E-2"/>
          <c:y val="6.1808631001848573E-2"/>
          <c:w val="0.96730388509128662"/>
          <c:h val="0.85351758871698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Investment Yield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03</c:v>
                </c:pt>
                <c:pt idx="1">
                  <c:v>04</c:v>
                </c:pt>
                <c:pt idx="2">
                  <c:v>05</c:v>
                </c:pt>
                <c:pt idx="3">
                  <c:v>06</c:v>
                </c:pt>
                <c:pt idx="4">
                  <c:v>07</c:v>
                </c:pt>
                <c:pt idx="5">
                  <c:v>08</c:v>
                </c:pt>
                <c:pt idx="6">
                  <c:v>09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22E</c:v>
                </c:pt>
                <c:pt idx="20">
                  <c:v>23P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4.4400000000000004</c:v>
                </c:pt>
                <c:pt idx="1">
                  <c:v>4.03</c:v>
                </c:pt>
                <c:pt idx="2">
                  <c:v>4.59</c:v>
                </c:pt>
                <c:pt idx="3">
                  <c:v>4.5</c:v>
                </c:pt>
                <c:pt idx="4">
                  <c:v>4.59</c:v>
                </c:pt>
                <c:pt idx="5">
                  <c:v>4.2</c:v>
                </c:pt>
                <c:pt idx="6">
                  <c:v>3.93</c:v>
                </c:pt>
                <c:pt idx="7">
                  <c:v>3.73</c:v>
                </c:pt>
                <c:pt idx="8">
                  <c:v>3.83</c:v>
                </c:pt>
                <c:pt idx="9">
                  <c:v>3.68</c:v>
                </c:pt>
                <c:pt idx="10">
                  <c:v>3.43</c:v>
                </c:pt>
                <c:pt idx="11">
                  <c:v>3.65</c:v>
                </c:pt>
                <c:pt idx="12">
                  <c:v>3.18</c:v>
                </c:pt>
                <c:pt idx="13">
                  <c:v>3.1</c:v>
                </c:pt>
                <c:pt idx="14">
                  <c:v>3.1</c:v>
                </c:pt>
                <c:pt idx="15">
                  <c:v>3.4</c:v>
                </c:pt>
                <c:pt idx="16">
                  <c:v>3.1</c:v>
                </c:pt>
                <c:pt idx="17">
                  <c:v>3.3</c:v>
                </c:pt>
                <c:pt idx="18">
                  <c:v>2.6</c:v>
                </c:pt>
                <c:pt idx="19">
                  <c:v>2.8</c:v>
                </c:pt>
                <c:pt idx="20" formatCode="0.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5B-48FD-A0DE-9CDD716D4B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1849240"/>
        <c:axId val="751846288"/>
      </c:barChart>
      <c:catAx>
        <c:axId val="751849240"/>
        <c:scaling>
          <c:orientation val="minMax"/>
        </c:scaling>
        <c:delete val="0"/>
        <c:axPos val="b"/>
        <c:numFmt formatCode="##,#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846288"/>
        <c:crosses val="autoZero"/>
        <c:auto val="1"/>
        <c:lblAlgn val="ctr"/>
        <c:lblOffset val="100"/>
        <c:noMultiLvlLbl val="0"/>
      </c:catAx>
      <c:valAx>
        <c:axId val="751846288"/>
        <c:scaling>
          <c:orientation val="minMax"/>
          <c:min val="2.5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8492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992818205416631E-2"/>
          <c:y val="0.11181029034107252"/>
          <c:w val="0.96149786601908604"/>
          <c:h val="0.80351582103718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F68-4F12-BA70-C897E4396BA7}"/>
              </c:ext>
            </c:extLst>
          </c:dPt>
          <c:dPt>
            <c:idx val="2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38-4436-B7A2-90414111B37A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68-4F12-BA70-C897E4396BA7}"/>
              </c:ext>
            </c:extLst>
          </c:dPt>
          <c:dPt>
            <c:idx val="2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38-4436-B7A2-90414111B3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1920s</c:v>
                </c:pt>
                <c:pt idx="1">
                  <c:v>1930s</c:v>
                </c:pt>
                <c:pt idx="2">
                  <c:v>1940s</c:v>
                </c:pt>
                <c:pt idx="3">
                  <c:v>1950s</c:v>
                </c:pt>
                <c:pt idx="4">
                  <c:v>1960s</c:v>
                </c:pt>
                <c:pt idx="5">
                  <c:v>1970s</c:v>
                </c:pt>
                <c:pt idx="6">
                  <c:v>1980s</c:v>
                </c:pt>
                <c:pt idx="7">
                  <c:v>1990s</c:v>
                </c:pt>
                <c:pt idx="8">
                  <c:v>2000s</c:v>
                </c:pt>
                <c:pt idx="9">
                  <c:v>2010s</c:v>
                </c:pt>
                <c:pt idx="10">
                  <c:v>2020s*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</c:v>
                </c:pt>
                <c:pt idx="1">
                  <c:v>7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5</c:v>
                </c:pt>
                <c:pt idx="6">
                  <c:v>0</c:v>
                </c:pt>
                <c:pt idx="7">
                  <c:v>0</c:v>
                </c:pt>
                <c:pt idx="8">
                  <c:v>4</c:v>
                </c:pt>
                <c:pt idx="9">
                  <c:v>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5B-48FD-A0DE-9CDD716D4B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51849240"/>
        <c:axId val="751846288"/>
      </c:barChart>
      <c:catAx>
        <c:axId val="751849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846288"/>
        <c:crosses val="autoZero"/>
        <c:auto val="1"/>
        <c:lblAlgn val="ctr"/>
        <c:lblOffset val="100"/>
        <c:noMultiLvlLbl val="0"/>
      </c:catAx>
      <c:valAx>
        <c:axId val="751846288"/>
        <c:scaling>
          <c:orientation val="minMax"/>
          <c:max val="12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849240"/>
        <c:crosses val="autoZero"/>
        <c:crossBetween val="between"/>
        <c:majorUnit val="3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782121744077027E-2"/>
          <c:y val="4.9275469051477352E-2"/>
          <c:w val="0.949907980734367"/>
          <c:h val="0.76286200296825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Losses $ B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DC1D-4C59-B3E7-B64A867CDC37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C1D-4C59-B3E7-B64A867CDC37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C1D-4C59-B3E7-B64A867CDC37}"/>
              </c:ext>
            </c:extLst>
          </c:dPt>
          <c:dPt>
            <c:idx val="3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C1D-4C59-B3E7-B64A867CDC37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14-DC1D-4C59-B3E7-B64A867CDC37}"/>
              </c:ext>
            </c:extLst>
          </c:dPt>
          <c:dPt>
            <c:idx val="4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33-DC1D-4C59-B3E7-B64A867CDC37}"/>
              </c:ext>
            </c:extLst>
          </c:dPt>
          <c:dPt>
            <c:idx val="44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6-9A90-4DB5-810E-499CF4AE071A}"/>
              </c:ext>
            </c:extLst>
          </c:dPt>
          <c:dPt>
            <c:idx val="45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9A90-4DB5-810E-499CF4AE071A}"/>
              </c:ext>
            </c:extLst>
          </c:dPt>
          <c:dPt>
            <c:idx val="46"/>
            <c:invertIfNegative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8-9A90-4DB5-810E-499CF4AE071A}"/>
              </c:ext>
            </c:extLst>
          </c:dPt>
          <c:dLbls>
            <c:dLbl>
              <c:idx val="15"/>
              <c:tx>
                <c:rich>
                  <a:bodyPr/>
                  <a:lstStyle/>
                  <a:p>
                    <a:r>
                      <a:rPr lang="en-US" dirty="0"/>
                      <a:t>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DC1D-4C59-B3E7-B64A867CDC37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 dirty="0"/>
                      <a:t>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DC1D-4C59-B3E7-B64A867CDC37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r>
                      <a:rPr lang="en-US" dirty="0"/>
                      <a:t>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DC1D-4C59-B3E7-B64A867CDC37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r>
                      <a:rPr lang="en-US" dirty="0"/>
                      <a:t>112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C1D-4C59-B3E7-B64A867CDC37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DC1D-4C59-B3E7-B64A867CDC37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r>
                      <a:rPr lang="en-US" dirty="0"/>
                      <a:t>28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DC1D-4C59-B3E7-B64A867CDC37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r>
                      <a:rPr lang="en-US" dirty="0"/>
                      <a:t>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3-DC1D-4C59-B3E7-B64A867CDC37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r>
                      <a:rPr lang="en-US" dirty="0"/>
                      <a:t>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A90-4DB5-810E-499CF4AE071A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r>
                      <a:rPr lang="en-US" dirty="0"/>
                      <a:t>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A90-4DB5-810E-499CF4AE071A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r>
                      <a:rPr lang="en-US" dirty="0"/>
                      <a:t>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A90-4DB5-810E-499CF4AE0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Sheet1!$A$2:$A$48</c:f>
              <c:strCache>
                <c:ptCount val="47"/>
                <c:pt idx="0">
                  <c:v>77</c:v>
                </c:pt>
                <c:pt idx="1">
                  <c:v>78</c:v>
                </c:pt>
                <c:pt idx="2">
                  <c:v>79</c:v>
                </c:pt>
                <c:pt idx="3">
                  <c:v>80</c:v>
                </c:pt>
                <c:pt idx="4">
                  <c:v>81</c:v>
                </c:pt>
                <c:pt idx="5">
                  <c:v>82</c:v>
                </c:pt>
                <c:pt idx="6">
                  <c:v>83</c:v>
                </c:pt>
                <c:pt idx="7">
                  <c:v>84</c:v>
                </c:pt>
                <c:pt idx="8">
                  <c:v>85</c:v>
                </c:pt>
                <c:pt idx="9">
                  <c:v>86</c:v>
                </c:pt>
                <c:pt idx="10">
                  <c:v>87</c:v>
                </c:pt>
                <c:pt idx="11">
                  <c:v>88</c:v>
                </c:pt>
                <c:pt idx="12">
                  <c:v>89</c:v>
                </c:pt>
                <c:pt idx="13">
                  <c:v>90</c:v>
                </c:pt>
                <c:pt idx="14">
                  <c:v>91</c:v>
                </c:pt>
                <c:pt idx="15">
                  <c:v>92</c:v>
                </c:pt>
                <c:pt idx="16">
                  <c:v>93</c:v>
                </c:pt>
                <c:pt idx="17">
                  <c:v>94</c:v>
                </c:pt>
                <c:pt idx="18">
                  <c:v>95</c:v>
                </c:pt>
                <c:pt idx="19">
                  <c:v>96</c:v>
                </c:pt>
                <c:pt idx="20">
                  <c:v>97</c:v>
                </c:pt>
                <c:pt idx="21">
                  <c:v>98</c:v>
                </c:pt>
                <c:pt idx="22">
                  <c:v>99</c:v>
                </c:pt>
                <c:pt idx="23">
                  <c:v>0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 H1</c:v>
                </c:pt>
              </c:strCache>
            </c:strRef>
          </c:cat>
          <c:val>
            <c:numRef>
              <c:f>Sheet1!$B$2:$B$48</c:f>
              <c:numCache>
                <c:formatCode>"$"#,##0.0</c:formatCode>
                <c:ptCount val="47"/>
                <c:pt idx="0">
                  <c:v>1.6</c:v>
                </c:pt>
                <c:pt idx="1">
                  <c:v>2.4</c:v>
                </c:pt>
                <c:pt idx="2">
                  <c:v>5.5</c:v>
                </c:pt>
                <c:pt idx="3">
                  <c:v>3.7</c:v>
                </c:pt>
                <c:pt idx="4">
                  <c:v>2.06</c:v>
                </c:pt>
                <c:pt idx="5">
                  <c:v>4.2</c:v>
                </c:pt>
                <c:pt idx="6">
                  <c:v>6.01</c:v>
                </c:pt>
                <c:pt idx="7">
                  <c:v>3.99</c:v>
                </c:pt>
                <c:pt idx="8">
                  <c:v>7.01</c:v>
                </c:pt>
                <c:pt idx="9">
                  <c:v>2.16</c:v>
                </c:pt>
                <c:pt idx="10">
                  <c:v>2.16</c:v>
                </c:pt>
                <c:pt idx="11">
                  <c:v>3.13</c:v>
                </c:pt>
                <c:pt idx="12">
                  <c:v>16.149999999999999</c:v>
                </c:pt>
                <c:pt idx="13">
                  <c:v>5.6</c:v>
                </c:pt>
                <c:pt idx="14">
                  <c:v>9.27</c:v>
                </c:pt>
                <c:pt idx="15">
                  <c:v>43.5</c:v>
                </c:pt>
                <c:pt idx="16">
                  <c:v>10.220000000000001</c:v>
                </c:pt>
                <c:pt idx="17">
                  <c:v>30.43</c:v>
                </c:pt>
                <c:pt idx="18">
                  <c:v>14.5</c:v>
                </c:pt>
                <c:pt idx="19">
                  <c:v>12.63</c:v>
                </c:pt>
                <c:pt idx="20">
                  <c:v>4.4000000000000004</c:v>
                </c:pt>
                <c:pt idx="21">
                  <c:v>16.59</c:v>
                </c:pt>
                <c:pt idx="22">
                  <c:v>13.29</c:v>
                </c:pt>
                <c:pt idx="23">
                  <c:v>7.03</c:v>
                </c:pt>
                <c:pt idx="24">
                  <c:v>39.99</c:v>
                </c:pt>
                <c:pt idx="25">
                  <c:v>8.68</c:v>
                </c:pt>
                <c:pt idx="26">
                  <c:v>18.79</c:v>
                </c:pt>
                <c:pt idx="27">
                  <c:v>38.770000000000003</c:v>
                </c:pt>
                <c:pt idx="28">
                  <c:v>84.69</c:v>
                </c:pt>
                <c:pt idx="29">
                  <c:v>12.19</c:v>
                </c:pt>
                <c:pt idx="30">
                  <c:v>8.57</c:v>
                </c:pt>
                <c:pt idx="31">
                  <c:v>33.729999999999997</c:v>
                </c:pt>
                <c:pt idx="32">
                  <c:v>13.18</c:v>
                </c:pt>
                <c:pt idx="33">
                  <c:v>16.7</c:v>
                </c:pt>
                <c:pt idx="34">
                  <c:v>38.659999999999997</c:v>
                </c:pt>
                <c:pt idx="35">
                  <c:v>40.42</c:v>
                </c:pt>
                <c:pt idx="36">
                  <c:v>14.61</c:v>
                </c:pt>
                <c:pt idx="37">
                  <c:v>17.350000000000001</c:v>
                </c:pt>
                <c:pt idx="38">
                  <c:v>16.8</c:v>
                </c:pt>
                <c:pt idx="39">
                  <c:v>25.6</c:v>
                </c:pt>
                <c:pt idx="40">
                  <c:v>111.94</c:v>
                </c:pt>
                <c:pt idx="41">
                  <c:v>57.13</c:v>
                </c:pt>
                <c:pt idx="42">
                  <c:v>27.56</c:v>
                </c:pt>
                <c:pt idx="43">
                  <c:v>70.14</c:v>
                </c:pt>
                <c:pt idx="44">
                  <c:v>85</c:v>
                </c:pt>
                <c:pt idx="45">
                  <c:v>99</c:v>
                </c:pt>
                <c:pt idx="46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1D-4C59-B3E7-B64A867CDC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79731504"/>
        <c:axId val="379736600"/>
      </c:barChart>
      <c:lineChart>
        <c:grouping val="standard"/>
        <c:varyColors val="0"/>
        <c:ser>
          <c:idx val="2"/>
          <c:order val="1"/>
          <c:tx>
            <c:strRef>
              <c:f>Sheet1!$D$1</c:f>
              <c:strCache>
                <c:ptCount val="1"/>
                <c:pt idx="0">
                  <c:v>Average for Decade</c:v>
                </c:pt>
              </c:strCache>
            </c:strRef>
          </c:tx>
          <c:spPr>
            <a:ln w="25400">
              <a:solidFill>
                <a:schemeClr val="tx2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1.1161803451260049E-17"/>
                  <c:y val="-0.148890505360712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1980s: $5B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C-DC1D-4C59-B3E7-B64A867CDC3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DC1D-4C59-B3E7-B64A867CDC3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DC1D-4C59-B3E7-B64A867CDC3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DC1D-4C59-B3E7-B64A867CDC3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DC1D-4C59-B3E7-B64A867CDC3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DC1D-4C59-B3E7-B64A867CDC3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DC1D-4C59-B3E7-B64A867CDC37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DC1D-4C59-B3E7-B64A867CDC3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DC1D-4C59-B3E7-B64A867CDC37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DC1D-4C59-B3E7-B64A867CDC37}"/>
                </c:ext>
              </c:extLst>
            </c:dLbl>
            <c:dLbl>
              <c:idx val="13"/>
              <c:layout>
                <c:manualLayout>
                  <c:x val="-9.3760232104274366E-2"/>
                  <c:y val="-0.148890505360712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1990s: $16B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2-DC1D-4C59-B3E7-B64A867CDC37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DC1D-4C59-B3E7-B64A867CDC37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DC1D-4C59-B3E7-B64A867CDC37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DC1D-4C59-B3E7-B64A867CDC37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DC1D-4C59-B3E7-B64A867CDC37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DC1D-4C59-B3E7-B64A867CDC37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DC1D-4C59-B3E7-B64A867CDC37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DC1D-4C59-B3E7-B64A867CDC37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DC1D-4C59-B3E7-B64A867CDC37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DC1D-4C59-B3E7-B64A867CDC37}"/>
                </c:ext>
              </c:extLst>
            </c:dLbl>
            <c:dLbl>
              <c:idx val="23"/>
              <c:layout>
                <c:manualLayout>
                  <c:x val="-0.11446054308833495"/>
                  <c:y val="-0.117727376331726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2000s: $27B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C-DC1D-4C59-B3E7-B64A867CDC37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DC1D-4C59-B3E7-B64A867CDC37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DC1D-4C59-B3E7-B64A867CDC37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DC1D-4C59-B3E7-B64A867CDC37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DC1D-4C59-B3E7-B64A867CDC37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DC1D-4C59-B3E7-B64A867CDC37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DC1D-4C59-B3E7-B64A867CDC37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DC1D-4C59-B3E7-B64A867CDC37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DC1D-4C59-B3E7-B64A867CDC37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DC1D-4C59-B3E7-B64A867CDC37}"/>
                </c:ext>
              </c:extLst>
            </c:dLbl>
            <c:dLbl>
              <c:idx val="33"/>
              <c:layout>
                <c:manualLayout>
                  <c:x val="-5.9665602248174493E-2"/>
                  <c:y val="-0.1627407849291509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2010s: $37B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54-DC1D-4C59-B3E7-B64A867CDC37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DC1D-4C59-B3E7-B64A867CDC37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DC1D-4C59-B3E7-B64A867CDC37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DC1D-4C59-B3E7-B64A867CDC37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DC1D-4C59-B3E7-B64A867CDC37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B-DC1D-4C59-B3E7-B64A867CDC37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DC1D-4C59-B3E7-B64A867CDC37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DC1D-4C59-B3E7-B64A867CDC37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DC1D-4C59-B3E7-B64A867CDC37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DC1D-4C59-B3E7-B64A867CDC37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DC1D-4C59-B3E7-B64A867CDC37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C7-4028-85F7-611DE1EFADFF}"/>
                </c:ext>
              </c:extLst>
            </c:dLbl>
            <c:dLbl>
              <c:idx val="4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C7-4028-85F7-611DE1EFADFF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C7-4028-85F7-611DE1EFAD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Sheet1!$A$2:$A$48</c:f>
              <c:strCache>
                <c:ptCount val="47"/>
                <c:pt idx="0">
                  <c:v>77</c:v>
                </c:pt>
                <c:pt idx="1">
                  <c:v>78</c:v>
                </c:pt>
                <c:pt idx="2">
                  <c:v>79</c:v>
                </c:pt>
                <c:pt idx="3">
                  <c:v>80</c:v>
                </c:pt>
                <c:pt idx="4">
                  <c:v>81</c:v>
                </c:pt>
                <c:pt idx="5">
                  <c:v>82</c:v>
                </c:pt>
                <c:pt idx="6">
                  <c:v>83</c:v>
                </c:pt>
                <c:pt idx="7">
                  <c:v>84</c:v>
                </c:pt>
                <c:pt idx="8">
                  <c:v>85</c:v>
                </c:pt>
                <c:pt idx="9">
                  <c:v>86</c:v>
                </c:pt>
                <c:pt idx="10">
                  <c:v>87</c:v>
                </c:pt>
                <c:pt idx="11">
                  <c:v>88</c:v>
                </c:pt>
                <c:pt idx="12">
                  <c:v>89</c:v>
                </c:pt>
                <c:pt idx="13">
                  <c:v>90</c:v>
                </c:pt>
                <c:pt idx="14">
                  <c:v>91</c:v>
                </c:pt>
                <c:pt idx="15">
                  <c:v>92</c:v>
                </c:pt>
                <c:pt idx="16">
                  <c:v>93</c:v>
                </c:pt>
                <c:pt idx="17">
                  <c:v>94</c:v>
                </c:pt>
                <c:pt idx="18">
                  <c:v>95</c:v>
                </c:pt>
                <c:pt idx="19">
                  <c:v>96</c:v>
                </c:pt>
                <c:pt idx="20">
                  <c:v>97</c:v>
                </c:pt>
                <c:pt idx="21">
                  <c:v>98</c:v>
                </c:pt>
                <c:pt idx="22">
                  <c:v>99</c:v>
                </c:pt>
                <c:pt idx="23">
                  <c:v>0</c:v>
                </c:pt>
                <c:pt idx="24">
                  <c:v>1</c:v>
                </c:pt>
                <c:pt idx="25">
                  <c:v>2</c:v>
                </c:pt>
                <c:pt idx="26">
                  <c:v>3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10</c:v>
                </c:pt>
                <c:pt idx="34">
                  <c:v>11</c:v>
                </c:pt>
                <c:pt idx="35">
                  <c:v>12</c:v>
                </c:pt>
                <c:pt idx="36">
                  <c:v>13</c:v>
                </c:pt>
                <c:pt idx="37">
                  <c:v>14</c:v>
                </c:pt>
                <c:pt idx="38">
                  <c:v>15</c:v>
                </c:pt>
                <c:pt idx="39">
                  <c:v>16</c:v>
                </c:pt>
                <c:pt idx="40">
                  <c:v>17</c:v>
                </c:pt>
                <c:pt idx="41">
                  <c:v>18</c:v>
                </c:pt>
                <c:pt idx="42">
                  <c:v>19</c:v>
                </c:pt>
                <c:pt idx="43">
                  <c:v>20</c:v>
                </c:pt>
                <c:pt idx="44">
                  <c:v>21</c:v>
                </c:pt>
                <c:pt idx="45">
                  <c:v>22</c:v>
                </c:pt>
                <c:pt idx="46">
                  <c:v>23 H1</c:v>
                </c:pt>
              </c:strCache>
            </c:strRef>
          </c:cat>
          <c:val>
            <c:numRef>
              <c:f>Sheet1!$D$2:$D$48</c:f>
              <c:numCache>
                <c:formatCode>General</c:formatCode>
                <c:ptCount val="47"/>
                <c:pt idx="3" formatCode="&quot;$&quot;#,##0.0">
                  <c:v>5.0999999999999996</c:v>
                </c:pt>
                <c:pt idx="4" formatCode="&quot;$&quot;#,##0.0">
                  <c:v>5.0999999999999996</c:v>
                </c:pt>
                <c:pt idx="5" formatCode="&quot;$&quot;#,##0.0">
                  <c:v>5.0999999999999996</c:v>
                </c:pt>
                <c:pt idx="6" formatCode="&quot;$&quot;#,##0.0">
                  <c:v>5.0999999999999996</c:v>
                </c:pt>
                <c:pt idx="7" formatCode="&quot;$&quot;#,##0.0">
                  <c:v>5.0999999999999996</c:v>
                </c:pt>
                <c:pt idx="8" formatCode="&quot;$&quot;#,##0.0">
                  <c:v>5.0999999999999996</c:v>
                </c:pt>
                <c:pt idx="9" formatCode="&quot;$&quot;#,##0.0">
                  <c:v>5.0999999999999996</c:v>
                </c:pt>
                <c:pt idx="10" formatCode="&quot;$&quot;#,##0.0">
                  <c:v>5.0999999999999996</c:v>
                </c:pt>
                <c:pt idx="11" formatCode="&quot;$&quot;#,##0.0">
                  <c:v>5.0999999999999996</c:v>
                </c:pt>
                <c:pt idx="12" formatCode="&quot;$&quot;#,##0.0">
                  <c:v>5.0999999999999996</c:v>
                </c:pt>
                <c:pt idx="13" formatCode="&quot;$&quot;#,##0.0">
                  <c:v>16</c:v>
                </c:pt>
                <c:pt idx="14" formatCode="&quot;$&quot;#,##0.0">
                  <c:v>16</c:v>
                </c:pt>
                <c:pt idx="15" formatCode="&quot;$&quot;#,##0.0">
                  <c:v>16</c:v>
                </c:pt>
                <c:pt idx="16" formatCode="&quot;$&quot;#,##0.0">
                  <c:v>16</c:v>
                </c:pt>
                <c:pt idx="17" formatCode="&quot;$&quot;#,##0.0">
                  <c:v>16</c:v>
                </c:pt>
                <c:pt idx="18" formatCode="&quot;$&quot;#,##0.0">
                  <c:v>16</c:v>
                </c:pt>
                <c:pt idx="19" formatCode="&quot;$&quot;#,##0.0">
                  <c:v>16</c:v>
                </c:pt>
                <c:pt idx="20" formatCode="&quot;$&quot;#,##0.0">
                  <c:v>16</c:v>
                </c:pt>
                <c:pt idx="21" formatCode="&quot;$&quot;#,##0.0">
                  <c:v>16</c:v>
                </c:pt>
                <c:pt idx="22" formatCode="&quot;$&quot;#,##0.0">
                  <c:v>16</c:v>
                </c:pt>
                <c:pt idx="23" formatCode="&quot;$&quot;#,##0.0">
                  <c:v>26.6</c:v>
                </c:pt>
                <c:pt idx="24" formatCode="&quot;$&quot;#,##0.0">
                  <c:v>26.6</c:v>
                </c:pt>
                <c:pt idx="25" formatCode="&quot;$&quot;#,##0.0">
                  <c:v>26.6</c:v>
                </c:pt>
                <c:pt idx="26" formatCode="&quot;$&quot;#,##0.0">
                  <c:v>26.6</c:v>
                </c:pt>
                <c:pt idx="27" formatCode="&quot;$&quot;#,##0.0">
                  <c:v>26.6</c:v>
                </c:pt>
                <c:pt idx="28" formatCode="&quot;$&quot;#,##0.0">
                  <c:v>26.6</c:v>
                </c:pt>
                <c:pt idx="29" formatCode="&quot;$&quot;#,##0.0">
                  <c:v>26.6</c:v>
                </c:pt>
                <c:pt idx="30" formatCode="&quot;$&quot;#,##0.0">
                  <c:v>26.6</c:v>
                </c:pt>
                <c:pt idx="31" formatCode="&quot;$&quot;#,##0.0">
                  <c:v>26.6</c:v>
                </c:pt>
                <c:pt idx="32" formatCode="&quot;$&quot;#,##0.0">
                  <c:v>26.6</c:v>
                </c:pt>
                <c:pt idx="33" formatCode="&quot;$&quot;#,##0.0">
                  <c:v>36.700000000000003</c:v>
                </c:pt>
                <c:pt idx="34" formatCode="&quot;$&quot;#,##0.0">
                  <c:v>36.700000000000003</c:v>
                </c:pt>
                <c:pt idx="35" formatCode="&quot;$&quot;#,##0.0">
                  <c:v>36.700000000000003</c:v>
                </c:pt>
                <c:pt idx="36" formatCode="&quot;$&quot;#,##0.0">
                  <c:v>36.700000000000003</c:v>
                </c:pt>
                <c:pt idx="37" formatCode="&quot;$&quot;#,##0.0">
                  <c:v>36.700000000000003</c:v>
                </c:pt>
                <c:pt idx="38" formatCode="&quot;$&quot;#,##0.0">
                  <c:v>36.700000000000003</c:v>
                </c:pt>
                <c:pt idx="39" formatCode="&quot;$&quot;#,##0.0">
                  <c:v>36.700000000000003</c:v>
                </c:pt>
                <c:pt idx="40" formatCode="&quot;$&quot;#,##0.0">
                  <c:v>36.700000000000003</c:v>
                </c:pt>
                <c:pt idx="41" formatCode="&quot;$&quot;#,##0.0">
                  <c:v>36.700000000000003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C1D-4C59-B3E7-B64A867CD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9731504"/>
        <c:axId val="379736600"/>
      </c:lineChart>
      <c:catAx>
        <c:axId val="379731504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379736600"/>
        <c:crosses val="autoZero"/>
        <c:auto val="1"/>
        <c:lblAlgn val="ctr"/>
        <c:lblOffset val="100"/>
        <c:noMultiLvlLbl val="0"/>
      </c:catAx>
      <c:valAx>
        <c:axId val="379736600"/>
        <c:scaling>
          <c:orientation val="minMax"/>
          <c:max val="115"/>
          <c:min val="0"/>
        </c:scaling>
        <c:delete val="0"/>
        <c:axPos val="l"/>
        <c:numFmt formatCode="&quot;$&quot;#,##0" sourceLinked="0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en-US"/>
          </a:p>
        </c:txPr>
        <c:crossAx val="379731504"/>
        <c:crosses val="autoZero"/>
        <c:crossBetween val="between"/>
        <c:majorUnit val="10"/>
        <c:minorUnit val="0.01"/>
      </c:valAx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4581594364989916"/>
          <c:y val="0.91201287876020065"/>
          <c:w val="0.15187029083505477"/>
          <c:h val="6.606607211334736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892902978981763E-2"/>
          <c:y val="4.3020506907100256E-2"/>
          <c:w val="0.96171154252043156"/>
          <c:h val="0.79167275029606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Commercial Auto Liability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Sheet1!$B$1:$AA$1</c:f>
              <c:numCache>
                <c:formatCode>General</c:formatCode>
                <c:ptCount val="2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</c:numCache>
            </c:numRef>
          </c:cat>
          <c:val>
            <c:numRef>
              <c:f>Sheet1!$B$2:$AA$2</c:f>
              <c:numCache>
                <c:formatCode>"$"#,##0.000</c:formatCode>
                <c:ptCount val="26"/>
                <c:pt idx="0">
                  <c:v>9.2962769999999999</c:v>
                </c:pt>
                <c:pt idx="1">
                  <c:v>9.3777399999999993</c:v>
                </c:pt>
                <c:pt idx="2">
                  <c:v>10.459835999999999</c:v>
                </c:pt>
                <c:pt idx="3">
                  <c:v>10.805180999999999</c:v>
                </c:pt>
                <c:pt idx="4">
                  <c:v>11.744764</c:v>
                </c:pt>
                <c:pt idx="5">
                  <c:v>13.166359</c:v>
                </c:pt>
                <c:pt idx="6">
                  <c:v>13.536058000000001</c:v>
                </c:pt>
                <c:pt idx="7">
                  <c:v>12.77406</c:v>
                </c:pt>
                <c:pt idx="8">
                  <c:v>12.510996</c:v>
                </c:pt>
                <c:pt idx="9">
                  <c:v>12.233345999999999</c:v>
                </c:pt>
                <c:pt idx="10">
                  <c:v>11.994251</c:v>
                </c:pt>
                <c:pt idx="11" formatCode="&quot;$&quot;#,##0.00">
                  <c:v>11.906124999999999</c:v>
                </c:pt>
                <c:pt idx="12" formatCode="&quot;$&quot;#,##0.00">
                  <c:v>11.318763000000001</c:v>
                </c:pt>
                <c:pt idx="13" formatCode="&quot;$&quot;#,##0.00">
                  <c:v>10.247404</c:v>
                </c:pt>
                <c:pt idx="14" formatCode="&quot;$&quot;#,##0.00">
                  <c:v>9.5737369999999995</c:v>
                </c:pt>
                <c:pt idx="15" formatCode="&quot;$&quot;#,##0.00">
                  <c:v>10.408467</c:v>
                </c:pt>
                <c:pt idx="16" formatCode="&quot;$&quot;#,##0.00">
                  <c:v>11.777087</c:v>
                </c:pt>
                <c:pt idx="17" formatCode="&quot;$&quot;#,##0.00">
                  <c:v>12.537333</c:v>
                </c:pt>
                <c:pt idx="18" formatCode="&quot;$&quot;#,##0.00">
                  <c:v>13.826613</c:v>
                </c:pt>
                <c:pt idx="19" formatCode="&quot;$&quot;#,##0.00">
                  <c:v>15.505293</c:v>
                </c:pt>
                <c:pt idx="20" formatCode="&quot;$&quot;#,##0.00">
                  <c:v>17.296913</c:v>
                </c:pt>
                <c:pt idx="21" formatCode="&quot;$&quot;#,##0.00">
                  <c:v>18.741440000000001</c:v>
                </c:pt>
                <c:pt idx="22" formatCode="&quot;$&quot;#,##0.00">
                  <c:v>21.071166999999999</c:v>
                </c:pt>
                <c:pt idx="23" formatCode="&quot;$&quot;#,##0.00">
                  <c:v>24.089993</c:v>
                </c:pt>
                <c:pt idx="24" formatCode="&quot;$&quot;#,##0.00">
                  <c:v>24.5</c:v>
                </c:pt>
                <c:pt idx="25" formatCode="&quot;$&quot;#,##0.00">
                  <c:v>24.8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1-45FC-8D6D-121985BEF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6"/>
        <c:axId val="379730328"/>
        <c:axId val="379743656"/>
      </c:barChart>
      <c:catAx>
        <c:axId val="379730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Calendar Year</a:t>
                </a:r>
              </a:p>
            </c:rich>
          </c:tx>
          <c:layout>
            <c:manualLayout>
              <c:xMode val="edge"/>
              <c:yMode val="edge"/>
              <c:x val="0.46097819503331317"/>
              <c:y val="0.942324304227250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743656"/>
        <c:crossesAt val="0"/>
        <c:auto val="1"/>
        <c:lblAlgn val="ctr"/>
        <c:lblOffset val="100"/>
        <c:noMultiLvlLbl val="0"/>
      </c:catAx>
      <c:valAx>
        <c:axId val="379743656"/>
        <c:scaling>
          <c:orientation val="minMax"/>
          <c:max val="25"/>
          <c:min val="5"/>
        </c:scaling>
        <c:delete val="0"/>
        <c:axPos val="l"/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73032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AC0F9-36A2-438C-A351-65D9979703E9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C388-636A-4AFC-B221-C31B4E2E33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7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4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3"/>
          <p:cNvSpPr txBox="1">
            <a:spLocks noGrp="1" noChangeArrowheads="1"/>
          </p:cNvSpPr>
          <p:nvPr/>
        </p:nvSpPr>
        <p:spPr bwMode="auto">
          <a:xfrm>
            <a:off x="3295450" y="9047042"/>
            <a:ext cx="737862" cy="24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801" tIns="46413" rIns="45801" bIns="46413" anchor="b">
            <a:spAutoFit/>
          </a:bodyPr>
          <a:lstStyle/>
          <a:p>
            <a:pPr marL="0" marR="0" lvl="0" indent="0" algn="ctr" defTabSz="9286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D51B6F-E5CE-42ED-829B-9910A1E4B82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286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7263" y="582613"/>
            <a:ext cx="5410200" cy="3044825"/>
          </a:xfrm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Remember one year ago we just got the yellow</a:t>
            </a:r>
            <a:r>
              <a:rPr lang="en-US" sz="2400" baseline="0" dirty="0"/>
              <a:t> line, right after covid-19 set in, and the stock market dropped. We didn’t know what direction it would go next, it has recovered = insurance market is strong and signifies a financially safe method to transfer risk.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777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annual average for the most recent 5 years is 16.2 events,</a:t>
            </a:r>
            <a:r>
              <a:rPr lang="en-US" baseline="0" dirty="0"/>
              <a:t> 2021 had 18 events with losses exceeding $1B, and not over yet—TORNADOs in </a:t>
            </a:r>
            <a:r>
              <a:rPr lang="en-US" baseline="0" dirty="0" err="1"/>
              <a:t>midwest</a:t>
            </a:r>
            <a:r>
              <a:rPr lang="en-US" baseline="0" dirty="0"/>
              <a:t>, losses will be large.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19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46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Keep and updated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5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Why is this growing?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More accidents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Bigger claims</a:t>
            </a:r>
          </a:p>
          <a:p>
            <a:pPr lvl="1"/>
            <a:r>
              <a:rPr lang="en-US" dirty="0">
                <a:latin typeface="Arial" panose="020B0604020202020204" pitchFamily="34" charset="0"/>
              </a:rPr>
              <a:t>Can’t tell by looking at this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83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E6C388-636A-4AFC-B221-C31B4E2E33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2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57" t="539" r="21453" b="55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33"/>
          <p:cNvSpPr/>
          <p:nvPr userDrawn="1"/>
        </p:nvSpPr>
        <p:spPr>
          <a:xfrm rot="5400000">
            <a:off x="1643543" y="185258"/>
            <a:ext cx="4658013" cy="6776696"/>
          </a:xfrm>
          <a:custGeom>
            <a:avLst/>
            <a:gdLst>
              <a:gd name="connsiteX0" fmla="*/ 0 w 4658013"/>
              <a:gd name="connsiteY0" fmla="*/ 5082522 h 5082522"/>
              <a:gd name="connsiteX1" fmla="*/ 0 w 4658013"/>
              <a:gd name="connsiteY1" fmla="*/ 1223384 h 5082522"/>
              <a:gd name="connsiteX2" fmla="*/ 4658013 w 4658013"/>
              <a:gd name="connsiteY2" fmla="*/ 0 h 5082522"/>
              <a:gd name="connsiteX3" fmla="*/ 4658013 w 4658013"/>
              <a:gd name="connsiteY3" fmla="*/ 5082522 h 50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013" h="5082522">
                <a:moveTo>
                  <a:pt x="0" y="5082522"/>
                </a:moveTo>
                <a:lnTo>
                  <a:pt x="0" y="1223384"/>
                </a:lnTo>
                <a:lnTo>
                  <a:pt x="4658013" y="0"/>
                </a:lnTo>
                <a:lnTo>
                  <a:pt x="4658013" y="5082522"/>
                </a:lnTo>
                <a:close/>
              </a:path>
            </a:pathLst>
          </a:cu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14403" y="2653039"/>
            <a:ext cx="4010103" cy="922713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2" y="3711379"/>
            <a:ext cx="4010105" cy="55432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49867" y="2447492"/>
            <a:ext cx="2937933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49867" y="1810219"/>
            <a:ext cx="2233084" cy="368752"/>
            <a:chOff x="832" y="514"/>
            <a:chExt cx="2171" cy="47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77" y="536"/>
              <a:ext cx="457" cy="447"/>
            </a:xfrm>
            <a:custGeom>
              <a:avLst/>
              <a:gdLst>
                <a:gd name="T0" fmla="*/ 264 w 457"/>
                <a:gd name="T1" fmla="*/ 0 h 447"/>
                <a:gd name="T2" fmla="*/ 0 w 457"/>
                <a:gd name="T3" fmla="*/ 447 h 447"/>
                <a:gd name="T4" fmla="*/ 119 w 457"/>
                <a:gd name="T5" fmla="*/ 447 h 447"/>
                <a:gd name="T6" fmla="*/ 307 w 457"/>
                <a:gd name="T7" fmla="*/ 115 h 447"/>
                <a:gd name="T8" fmla="*/ 342 w 457"/>
                <a:gd name="T9" fmla="*/ 447 h 447"/>
                <a:gd name="T10" fmla="*/ 457 w 457"/>
                <a:gd name="T11" fmla="*/ 447 h 447"/>
                <a:gd name="T12" fmla="*/ 397 w 457"/>
                <a:gd name="T13" fmla="*/ 0 h 447"/>
                <a:gd name="T14" fmla="*/ 264 w 457"/>
                <a:gd name="T15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" h="447">
                  <a:moveTo>
                    <a:pt x="264" y="0"/>
                  </a:moveTo>
                  <a:lnTo>
                    <a:pt x="0" y="447"/>
                  </a:lnTo>
                  <a:lnTo>
                    <a:pt x="119" y="447"/>
                  </a:lnTo>
                  <a:lnTo>
                    <a:pt x="307" y="115"/>
                  </a:lnTo>
                  <a:lnTo>
                    <a:pt x="342" y="447"/>
                  </a:lnTo>
                  <a:lnTo>
                    <a:pt x="457" y="447"/>
                  </a:lnTo>
                  <a:lnTo>
                    <a:pt x="397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53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695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924" y="514"/>
              <a:ext cx="126" cy="89"/>
            </a:xfrm>
            <a:custGeom>
              <a:avLst/>
              <a:gdLst>
                <a:gd name="T0" fmla="*/ 19 w 126"/>
                <a:gd name="T1" fmla="*/ 0 h 89"/>
                <a:gd name="T2" fmla="*/ 0 w 126"/>
                <a:gd name="T3" fmla="*/ 89 h 89"/>
                <a:gd name="T4" fmla="*/ 126 w 126"/>
                <a:gd name="T5" fmla="*/ 0 h 89"/>
                <a:gd name="T6" fmla="*/ 19 w 126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89">
                  <a:moveTo>
                    <a:pt x="19" y="0"/>
                  </a:moveTo>
                  <a:lnTo>
                    <a:pt x="0" y="89"/>
                  </a:lnTo>
                  <a:lnTo>
                    <a:pt x="12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335" y="634"/>
              <a:ext cx="392" cy="349"/>
            </a:xfrm>
            <a:custGeom>
              <a:avLst/>
              <a:gdLst>
                <a:gd name="T0" fmla="*/ 154 w 165"/>
                <a:gd name="T1" fmla="*/ 10 h 145"/>
                <a:gd name="T2" fmla="*/ 125 w 165"/>
                <a:gd name="T3" fmla="*/ 0 h 145"/>
                <a:gd name="T4" fmla="*/ 100 w 165"/>
                <a:gd name="T5" fmla="*/ 6 h 145"/>
                <a:gd name="T6" fmla="*/ 74 w 165"/>
                <a:gd name="T7" fmla="*/ 20 h 145"/>
                <a:gd name="T8" fmla="*/ 78 w 165"/>
                <a:gd name="T9" fmla="*/ 4 h 145"/>
                <a:gd name="T10" fmla="*/ 33 w 165"/>
                <a:gd name="T11" fmla="*/ 4 h 145"/>
                <a:gd name="T12" fmla="*/ 0 w 165"/>
                <a:gd name="T13" fmla="*/ 145 h 145"/>
                <a:gd name="T14" fmla="*/ 46 w 165"/>
                <a:gd name="T15" fmla="*/ 145 h 145"/>
                <a:gd name="T16" fmla="*/ 69 w 165"/>
                <a:gd name="T17" fmla="*/ 45 h 145"/>
                <a:gd name="T18" fmla="*/ 84 w 165"/>
                <a:gd name="T19" fmla="*/ 38 h 145"/>
                <a:gd name="T20" fmla="*/ 97 w 165"/>
                <a:gd name="T21" fmla="*/ 36 h 145"/>
                <a:gd name="T22" fmla="*/ 112 w 165"/>
                <a:gd name="T23" fmla="*/ 40 h 145"/>
                <a:gd name="T24" fmla="*/ 116 w 165"/>
                <a:gd name="T25" fmla="*/ 52 h 145"/>
                <a:gd name="T26" fmla="*/ 115 w 165"/>
                <a:gd name="T27" fmla="*/ 62 h 145"/>
                <a:gd name="T28" fmla="*/ 112 w 165"/>
                <a:gd name="T29" fmla="*/ 75 h 145"/>
                <a:gd name="T30" fmla="*/ 96 w 165"/>
                <a:gd name="T31" fmla="*/ 145 h 145"/>
                <a:gd name="T32" fmla="*/ 141 w 165"/>
                <a:gd name="T33" fmla="*/ 145 h 145"/>
                <a:gd name="T34" fmla="*/ 163 w 165"/>
                <a:gd name="T35" fmla="*/ 53 h 145"/>
                <a:gd name="T36" fmla="*/ 164 w 165"/>
                <a:gd name="T37" fmla="*/ 44 h 145"/>
                <a:gd name="T38" fmla="*/ 165 w 165"/>
                <a:gd name="T39" fmla="*/ 36 h 145"/>
                <a:gd name="T40" fmla="*/ 154 w 165"/>
                <a:gd name="T41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45">
                  <a:moveTo>
                    <a:pt x="154" y="10"/>
                  </a:moveTo>
                  <a:cubicBezTo>
                    <a:pt x="147" y="4"/>
                    <a:pt x="137" y="0"/>
                    <a:pt x="125" y="0"/>
                  </a:cubicBezTo>
                  <a:cubicBezTo>
                    <a:pt x="116" y="0"/>
                    <a:pt x="107" y="2"/>
                    <a:pt x="100" y="6"/>
                  </a:cubicBezTo>
                  <a:cubicBezTo>
                    <a:pt x="92" y="9"/>
                    <a:pt x="84" y="14"/>
                    <a:pt x="74" y="2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4" y="42"/>
                    <a:pt x="80" y="40"/>
                    <a:pt x="84" y="38"/>
                  </a:cubicBezTo>
                  <a:cubicBezTo>
                    <a:pt x="89" y="37"/>
                    <a:pt x="93" y="36"/>
                    <a:pt x="97" y="36"/>
                  </a:cubicBezTo>
                  <a:cubicBezTo>
                    <a:pt x="104" y="36"/>
                    <a:pt x="109" y="37"/>
                    <a:pt x="112" y="40"/>
                  </a:cubicBezTo>
                  <a:cubicBezTo>
                    <a:pt x="114" y="42"/>
                    <a:pt x="116" y="46"/>
                    <a:pt x="116" y="52"/>
                  </a:cubicBezTo>
                  <a:cubicBezTo>
                    <a:pt x="116" y="55"/>
                    <a:pt x="115" y="58"/>
                    <a:pt x="115" y="62"/>
                  </a:cubicBezTo>
                  <a:cubicBezTo>
                    <a:pt x="114" y="66"/>
                    <a:pt x="113" y="70"/>
                    <a:pt x="112" y="75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63" y="50"/>
                    <a:pt x="164" y="47"/>
                    <a:pt x="164" y="44"/>
                  </a:cubicBezTo>
                  <a:cubicBezTo>
                    <a:pt x="165" y="41"/>
                    <a:pt x="165" y="39"/>
                    <a:pt x="165" y="36"/>
                  </a:cubicBezTo>
                  <a:cubicBezTo>
                    <a:pt x="165" y="25"/>
                    <a:pt x="161" y="16"/>
                    <a:pt x="15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744" y="548"/>
              <a:ext cx="259" cy="442"/>
            </a:xfrm>
            <a:custGeom>
              <a:avLst/>
              <a:gdLst>
                <a:gd name="T0" fmla="*/ 52 w 109"/>
                <a:gd name="T1" fmla="*/ 121 h 184"/>
                <a:gd name="T2" fmla="*/ 64 w 109"/>
                <a:gd name="T3" fmla="*/ 70 h 184"/>
                <a:gd name="T4" fmla="*/ 99 w 109"/>
                <a:gd name="T5" fmla="*/ 70 h 184"/>
                <a:gd name="T6" fmla="*/ 109 w 109"/>
                <a:gd name="T7" fmla="*/ 40 h 184"/>
                <a:gd name="T8" fmla="*/ 71 w 109"/>
                <a:gd name="T9" fmla="*/ 40 h 184"/>
                <a:gd name="T10" fmla="*/ 80 w 109"/>
                <a:gd name="T11" fmla="*/ 0 h 184"/>
                <a:gd name="T12" fmla="*/ 34 w 109"/>
                <a:gd name="T13" fmla="*/ 0 h 184"/>
                <a:gd name="T14" fmla="*/ 25 w 109"/>
                <a:gd name="T15" fmla="*/ 40 h 184"/>
                <a:gd name="T16" fmla="*/ 7 w 109"/>
                <a:gd name="T17" fmla="*/ 40 h 184"/>
                <a:gd name="T18" fmla="*/ 0 w 109"/>
                <a:gd name="T19" fmla="*/ 70 h 184"/>
                <a:gd name="T20" fmla="*/ 18 w 109"/>
                <a:gd name="T21" fmla="*/ 70 h 184"/>
                <a:gd name="T22" fmla="*/ 3 w 109"/>
                <a:gd name="T23" fmla="*/ 137 h 184"/>
                <a:gd name="T24" fmla="*/ 1 w 109"/>
                <a:gd name="T25" fmla="*/ 146 h 184"/>
                <a:gd name="T26" fmla="*/ 1 w 109"/>
                <a:gd name="T27" fmla="*/ 153 h 184"/>
                <a:gd name="T28" fmla="*/ 11 w 109"/>
                <a:gd name="T29" fmla="*/ 176 h 184"/>
                <a:gd name="T30" fmla="*/ 44 w 109"/>
                <a:gd name="T31" fmla="*/ 184 h 184"/>
                <a:gd name="T32" fmla="*/ 65 w 109"/>
                <a:gd name="T33" fmla="*/ 183 h 184"/>
                <a:gd name="T34" fmla="*/ 81 w 109"/>
                <a:gd name="T35" fmla="*/ 180 h 184"/>
                <a:gd name="T36" fmla="*/ 88 w 109"/>
                <a:gd name="T37" fmla="*/ 150 h 184"/>
                <a:gd name="T38" fmla="*/ 84 w 109"/>
                <a:gd name="T39" fmla="*/ 150 h 184"/>
                <a:gd name="T40" fmla="*/ 75 w 109"/>
                <a:gd name="T41" fmla="*/ 153 h 184"/>
                <a:gd name="T42" fmla="*/ 65 w 109"/>
                <a:gd name="T43" fmla="*/ 154 h 184"/>
                <a:gd name="T44" fmla="*/ 52 w 109"/>
                <a:gd name="T45" fmla="*/ 151 h 184"/>
                <a:gd name="T46" fmla="*/ 48 w 109"/>
                <a:gd name="T47" fmla="*/ 141 h 184"/>
                <a:gd name="T48" fmla="*/ 49 w 109"/>
                <a:gd name="T49" fmla="*/ 132 h 184"/>
                <a:gd name="T50" fmla="*/ 52 w 109"/>
                <a:gd name="T51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84">
                  <a:moveTo>
                    <a:pt x="52" y="121"/>
                  </a:moveTo>
                  <a:cubicBezTo>
                    <a:pt x="64" y="70"/>
                    <a:pt x="64" y="70"/>
                    <a:pt x="64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0"/>
                    <a:pt x="2" y="143"/>
                    <a:pt x="1" y="146"/>
                  </a:cubicBezTo>
                  <a:cubicBezTo>
                    <a:pt x="1" y="148"/>
                    <a:pt x="1" y="151"/>
                    <a:pt x="1" y="153"/>
                  </a:cubicBezTo>
                  <a:cubicBezTo>
                    <a:pt x="1" y="163"/>
                    <a:pt x="4" y="171"/>
                    <a:pt x="11" y="176"/>
                  </a:cubicBezTo>
                  <a:cubicBezTo>
                    <a:pt x="17" y="181"/>
                    <a:pt x="29" y="184"/>
                    <a:pt x="44" y="184"/>
                  </a:cubicBezTo>
                  <a:cubicBezTo>
                    <a:pt x="52" y="184"/>
                    <a:pt x="59" y="184"/>
                    <a:pt x="65" y="183"/>
                  </a:cubicBezTo>
                  <a:cubicBezTo>
                    <a:pt x="70" y="182"/>
                    <a:pt x="76" y="181"/>
                    <a:pt x="81" y="18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2" y="151"/>
                    <a:pt x="79" y="152"/>
                    <a:pt x="75" y="153"/>
                  </a:cubicBezTo>
                  <a:cubicBezTo>
                    <a:pt x="71" y="154"/>
                    <a:pt x="68" y="154"/>
                    <a:pt x="65" y="154"/>
                  </a:cubicBezTo>
                  <a:cubicBezTo>
                    <a:pt x="60" y="154"/>
                    <a:pt x="55" y="153"/>
                    <a:pt x="52" y="151"/>
                  </a:cubicBezTo>
                  <a:cubicBezTo>
                    <a:pt x="50" y="149"/>
                    <a:pt x="48" y="146"/>
                    <a:pt x="48" y="141"/>
                  </a:cubicBezTo>
                  <a:cubicBezTo>
                    <a:pt x="48" y="138"/>
                    <a:pt x="49" y="135"/>
                    <a:pt x="49" y="132"/>
                  </a:cubicBezTo>
                  <a:cubicBezTo>
                    <a:pt x="50" y="128"/>
                    <a:pt x="51" y="125"/>
                    <a:pt x="52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838" y="644"/>
              <a:ext cx="186" cy="339"/>
            </a:xfrm>
            <a:custGeom>
              <a:avLst/>
              <a:gdLst>
                <a:gd name="T0" fmla="*/ 76 w 186"/>
                <a:gd name="T1" fmla="*/ 0 h 339"/>
                <a:gd name="T2" fmla="*/ 0 w 186"/>
                <a:gd name="T3" fmla="*/ 339 h 339"/>
                <a:gd name="T4" fmla="*/ 107 w 186"/>
                <a:gd name="T5" fmla="*/ 339 h 339"/>
                <a:gd name="T6" fmla="*/ 186 w 186"/>
                <a:gd name="T7" fmla="*/ 0 h 339"/>
                <a:gd name="T8" fmla="*/ 76 w 186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39">
                  <a:moveTo>
                    <a:pt x="76" y="0"/>
                  </a:moveTo>
                  <a:lnTo>
                    <a:pt x="0" y="339"/>
                  </a:lnTo>
                  <a:lnTo>
                    <a:pt x="107" y="339"/>
                  </a:lnTo>
                  <a:lnTo>
                    <a:pt x="18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988" y="634"/>
              <a:ext cx="371" cy="358"/>
            </a:xfrm>
            <a:custGeom>
              <a:avLst/>
              <a:gdLst>
                <a:gd name="T0" fmla="*/ 96 w 156"/>
                <a:gd name="T1" fmla="*/ 108 h 149"/>
                <a:gd name="T2" fmla="*/ 81 w 156"/>
                <a:gd name="T3" fmla="*/ 116 h 149"/>
                <a:gd name="T4" fmla="*/ 67 w 156"/>
                <a:gd name="T5" fmla="*/ 119 h 149"/>
                <a:gd name="T6" fmla="*/ 52 w 156"/>
                <a:gd name="T7" fmla="*/ 116 h 149"/>
                <a:gd name="T8" fmla="*/ 47 w 156"/>
                <a:gd name="T9" fmla="*/ 106 h 149"/>
                <a:gd name="T10" fmla="*/ 51 w 156"/>
                <a:gd name="T11" fmla="*/ 93 h 149"/>
                <a:gd name="T12" fmla="*/ 62 w 156"/>
                <a:gd name="T13" fmla="*/ 85 h 149"/>
                <a:gd name="T14" fmla="*/ 80 w 156"/>
                <a:gd name="T15" fmla="*/ 81 h 149"/>
                <a:gd name="T16" fmla="*/ 103 w 156"/>
                <a:gd name="T17" fmla="*/ 79 h 149"/>
                <a:gd name="T18" fmla="*/ 96 w 156"/>
                <a:gd name="T19" fmla="*/ 108 h 149"/>
                <a:gd name="T20" fmla="*/ 155 w 156"/>
                <a:gd name="T21" fmla="*/ 42 h 149"/>
                <a:gd name="T22" fmla="*/ 156 w 156"/>
                <a:gd name="T23" fmla="*/ 36 h 149"/>
                <a:gd name="T24" fmla="*/ 140 w 156"/>
                <a:gd name="T25" fmla="*/ 9 h 149"/>
                <a:gd name="T26" fmla="*/ 92 w 156"/>
                <a:gd name="T27" fmla="*/ 0 h 149"/>
                <a:gd name="T28" fmla="*/ 59 w 156"/>
                <a:gd name="T29" fmla="*/ 3 h 149"/>
                <a:gd name="T30" fmla="*/ 35 w 156"/>
                <a:gd name="T31" fmla="*/ 7 h 149"/>
                <a:gd name="T32" fmla="*/ 28 w 156"/>
                <a:gd name="T33" fmla="*/ 41 h 149"/>
                <a:gd name="T34" fmla="*/ 32 w 156"/>
                <a:gd name="T35" fmla="*/ 41 h 149"/>
                <a:gd name="T36" fmla="*/ 52 w 156"/>
                <a:gd name="T37" fmla="*/ 35 h 149"/>
                <a:gd name="T38" fmla="*/ 77 w 156"/>
                <a:gd name="T39" fmla="*/ 31 h 149"/>
                <a:gd name="T40" fmla="*/ 101 w 156"/>
                <a:gd name="T41" fmla="*/ 34 h 149"/>
                <a:gd name="T42" fmla="*/ 109 w 156"/>
                <a:gd name="T43" fmla="*/ 47 h 149"/>
                <a:gd name="T44" fmla="*/ 109 w 156"/>
                <a:gd name="T45" fmla="*/ 51 h 149"/>
                <a:gd name="T46" fmla="*/ 109 w 156"/>
                <a:gd name="T47" fmla="*/ 53 h 149"/>
                <a:gd name="T48" fmla="*/ 65 w 156"/>
                <a:gd name="T49" fmla="*/ 57 h 149"/>
                <a:gd name="T50" fmla="*/ 31 w 156"/>
                <a:gd name="T51" fmla="*/ 67 h 149"/>
                <a:gd name="T52" fmla="*/ 8 w 156"/>
                <a:gd name="T53" fmla="*/ 85 h 149"/>
                <a:gd name="T54" fmla="*/ 0 w 156"/>
                <a:gd name="T55" fmla="*/ 114 h 149"/>
                <a:gd name="T56" fmla="*/ 11 w 156"/>
                <a:gd name="T57" fmla="*/ 139 h 149"/>
                <a:gd name="T58" fmla="*/ 39 w 156"/>
                <a:gd name="T59" fmla="*/ 149 h 149"/>
                <a:gd name="T60" fmla="*/ 56 w 156"/>
                <a:gd name="T61" fmla="*/ 148 h 149"/>
                <a:gd name="T62" fmla="*/ 69 w 156"/>
                <a:gd name="T63" fmla="*/ 143 h 149"/>
                <a:gd name="T64" fmla="*/ 80 w 156"/>
                <a:gd name="T65" fmla="*/ 137 h 149"/>
                <a:gd name="T66" fmla="*/ 91 w 156"/>
                <a:gd name="T67" fmla="*/ 130 h 149"/>
                <a:gd name="T68" fmla="*/ 87 w 156"/>
                <a:gd name="T69" fmla="*/ 145 h 149"/>
                <a:gd name="T70" fmla="*/ 132 w 156"/>
                <a:gd name="T71" fmla="*/ 145 h 149"/>
                <a:gd name="T72" fmla="*/ 154 w 156"/>
                <a:gd name="T73" fmla="*/ 49 h 149"/>
                <a:gd name="T74" fmla="*/ 155 w 156"/>
                <a:gd name="T7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49">
                  <a:moveTo>
                    <a:pt x="96" y="108"/>
                  </a:moveTo>
                  <a:cubicBezTo>
                    <a:pt x="91" y="112"/>
                    <a:pt x="87" y="114"/>
                    <a:pt x="81" y="116"/>
                  </a:cubicBezTo>
                  <a:cubicBezTo>
                    <a:pt x="76" y="118"/>
                    <a:pt x="72" y="119"/>
                    <a:pt x="67" y="119"/>
                  </a:cubicBezTo>
                  <a:cubicBezTo>
                    <a:pt x="61" y="119"/>
                    <a:pt x="55" y="118"/>
                    <a:pt x="52" y="116"/>
                  </a:cubicBezTo>
                  <a:cubicBezTo>
                    <a:pt x="48" y="114"/>
                    <a:pt x="47" y="111"/>
                    <a:pt x="47" y="106"/>
                  </a:cubicBezTo>
                  <a:cubicBezTo>
                    <a:pt x="47" y="101"/>
                    <a:pt x="48" y="96"/>
                    <a:pt x="51" y="93"/>
                  </a:cubicBezTo>
                  <a:cubicBezTo>
                    <a:pt x="53" y="90"/>
                    <a:pt x="57" y="87"/>
                    <a:pt x="62" y="85"/>
                  </a:cubicBezTo>
                  <a:cubicBezTo>
                    <a:pt x="67" y="84"/>
                    <a:pt x="73" y="82"/>
                    <a:pt x="80" y="81"/>
                  </a:cubicBezTo>
                  <a:cubicBezTo>
                    <a:pt x="87" y="80"/>
                    <a:pt x="95" y="80"/>
                    <a:pt x="103" y="79"/>
                  </a:cubicBezTo>
                  <a:lnTo>
                    <a:pt x="96" y="108"/>
                  </a:lnTo>
                  <a:close/>
                  <a:moveTo>
                    <a:pt x="155" y="42"/>
                  </a:moveTo>
                  <a:cubicBezTo>
                    <a:pt x="155" y="40"/>
                    <a:pt x="156" y="38"/>
                    <a:pt x="156" y="36"/>
                  </a:cubicBezTo>
                  <a:cubicBezTo>
                    <a:pt x="156" y="24"/>
                    <a:pt x="150" y="15"/>
                    <a:pt x="140" y="9"/>
                  </a:cubicBezTo>
                  <a:cubicBezTo>
                    <a:pt x="130" y="3"/>
                    <a:pt x="114" y="0"/>
                    <a:pt x="92" y="0"/>
                  </a:cubicBezTo>
                  <a:cubicBezTo>
                    <a:pt x="81" y="0"/>
                    <a:pt x="70" y="1"/>
                    <a:pt x="59" y="3"/>
                  </a:cubicBezTo>
                  <a:cubicBezTo>
                    <a:pt x="48" y="5"/>
                    <a:pt x="40" y="6"/>
                    <a:pt x="35" y="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7" y="39"/>
                    <a:pt x="43" y="37"/>
                    <a:pt x="52" y="35"/>
                  </a:cubicBezTo>
                  <a:cubicBezTo>
                    <a:pt x="61" y="32"/>
                    <a:pt x="69" y="31"/>
                    <a:pt x="77" y="31"/>
                  </a:cubicBezTo>
                  <a:cubicBezTo>
                    <a:pt x="88" y="31"/>
                    <a:pt x="96" y="32"/>
                    <a:pt x="101" y="34"/>
                  </a:cubicBezTo>
                  <a:cubicBezTo>
                    <a:pt x="107" y="37"/>
                    <a:pt x="109" y="41"/>
                    <a:pt x="109" y="47"/>
                  </a:cubicBezTo>
                  <a:cubicBezTo>
                    <a:pt x="109" y="48"/>
                    <a:pt x="109" y="49"/>
                    <a:pt x="109" y="51"/>
                  </a:cubicBezTo>
                  <a:cubicBezTo>
                    <a:pt x="109" y="52"/>
                    <a:pt x="109" y="53"/>
                    <a:pt x="109" y="53"/>
                  </a:cubicBezTo>
                  <a:cubicBezTo>
                    <a:pt x="93" y="54"/>
                    <a:pt x="79" y="56"/>
                    <a:pt x="65" y="57"/>
                  </a:cubicBezTo>
                  <a:cubicBezTo>
                    <a:pt x="52" y="59"/>
                    <a:pt x="41" y="62"/>
                    <a:pt x="31" y="67"/>
                  </a:cubicBezTo>
                  <a:cubicBezTo>
                    <a:pt x="21" y="71"/>
                    <a:pt x="13" y="78"/>
                    <a:pt x="8" y="85"/>
                  </a:cubicBezTo>
                  <a:cubicBezTo>
                    <a:pt x="2" y="93"/>
                    <a:pt x="0" y="102"/>
                    <a:pt x="0" y="114"/>
                  </a:cubicBezTo>
                  <a:cubicBezTo>
                    <a:pt x="0" y="124"/>
                    <a:pt x="3" y="133"/>
                    <a:pt x="11" y="139"/>
                  </a:cubicBezTo>
                  <a:cubicBezTo>
                    <a:pt x="18" y="146"/>
                    <a:pt x="28" y="149"/>
                    <a:pt x="39" y="149"/>
                  </a:cubicBezTo>
                  <a:cubicBezTo>
                    <a:pt x="47" y="149"/>
                    <a:pt x="52" y="149"/>
                    <a:pt x="56" y="148"/>
                  </a:cubicBezTo>
                  <a:cubicBezTo>
                    <a:pt x="60" y="147"/>
                    <a:pt x="65" y="145"/>
                    <a:pt x="69" y="143"/>
                  </a:cubicBezTo>
                  <a:cubicBezTo>
                    <a:pt x="73" y="142"/>
                    <a:pt x="76" y="139"/>
                    <a:pt x="80" y="137"/>
                  </a:cubicBezTo>
                  <a:cubicBezTo>
                    <a:pt x="84" y="134"/>
                    <a:pt x="88" y="132"/>
                    <a:pt x="91" y="130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7"/>
                    <a:pt x="155" y="45"/>
                    <a:pt x="15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2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1CB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939" y="603"/>
              <a:ext cx="471" cy="291"/>
            </a:xfrm>
            <a:custGeom>
              <a:avLst/>
              <a:gdLst>
                <a:gd name="T0" fmla="*/ 0 w 471"/>
                <a:gd name="T1" fmla="*/ 0 h 291"/>
                <a:gd name="T2" fmla="*/ 0 w 471"/>
                <a:gd name="T3" fmla="*/ 0 h 291"/>
                <a:gd name="T4" fmla="*/ 190 w 471"/>
                <a:gd name="T5" fmla="*/ 291 h 291"/>
                <a:gd name="T6" fmla="*/ 190 w 471"/>
                <a:gd name="T7" fmla="*/ 291 h 291"/>
                <a:gd name="T8" fmla="*/ 264 w 471"/>
                <a:gd name="T9" fmla="*/ 164 h 291"/>
                <a:gd name="T10" fmla="*/ 0 w 471"/>
                <a:gd name="T11" fmla="*/ 0 h 291"/>
                <a:gd name="T12" fmla="*/ 350 w 471"/>
                <a:gd name="T13" fmla="*/ 216 h 291"/>
                <a:gd name="T14" fmla="*/ 307 w 471"/>
                <a:gd name="T15" fmla="*/ 291 h 291"/>
                <a:gd name="T16" fmla="*/ 471 w 471"/>
                <a:gd name="T17" fmla="*/ 291 h 291"/>
                <a:gd name="T18" fmla="*/ 350 w 471"/>
                <a:gd name="T19" fmla="*/ 21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291">
                  <a:moveTo>
                    <a:pt x="0" y="0"/>
                  </a:moveTo>
                  <a:lnTo>
                    <a:pt x="0" y="0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264" y="164"/>
                  </a:lnTo>
                  <a:lnTo>
                    <a:pt x="0" y="0"/>
                  </a:lnTo>
                  <a:close/>
                  <a:moveTo>
                    <a:pt x="350" y="216"/>
                  </a:moveTo>
                  <a:lnTo>
                    <a:pt x="307" y="291"/>
                  </a:lnTo>
                  <a:lnTo>
                    <a:pt x="471" y="291"/>
                  </a:lnTo>
                  <a:lnTo>
                    <a:pt x="350" y="216"/>
                  </a:lnTo>
                  <a:close/>
                </a:path>
              </a:pathLst>
            </a:custGeom>
            <a:solidFill>
              <a:srgbClr val="209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129" y="767"/>
              <a:ext cx="160" cy="127"/>
            </a:xfrm>
            <a:custGeom>
              <a:avLst/>
              <a:gdLst>
                <a:gd name="T0" fmla="*/ 74 w 160"/>
                <a:gd name="T1" fmla="*/ 0 h 127"/>
                <a:gd name="T2" fmla="*/ 0 w 160"/>
                <a:gd name="T3" fmla="*/ 127 h 127"/>
                <a:gd name="T4" fmla="*/ 117 w 160"/>
                <a:gd name="T5" fmla="*/ 127 h 127"/>
                <a:gd name="T6" fmla="*/ 160 w 160"/>
                <a:gd name="T7" fmla="*/ 52 h 127"/>
                <a:gd name="T8" fmla="*/ 74 w 160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7">
                  <a:moveTo>
                    <a:pt x="74" y="0"/>
                  </a:moveTo>
                  <a:lnTo>
                    <a:pt x="0" y="127"/>
                  </a:lnTo>
                  <a:lnTo>
                    <a:pt x="117" y="127"/>
                  </a:lnTo>
                  <a:lnTo>
                    <a:pt x="160" y="5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53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5394"/>
            <a:ext cx="10577472" cy="785774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148" y="4923135"/>
            <a:ext cx="1485579" cy="9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Footer Placeholder 37"/>
          <p:cNvSpPr>
            <a:spLocks noGrp="1"/>
          </p:cNvSpPr>
          <p:nvPr>
            <p:ph type="ftr" sz="quarter" idx="3"/>
          </p:nvPr>
        </p:nvSpPr>
        <p:spPr>
          <a:xfrm>
            <a:off x="633984" y="6278058"/>
            <a:ext cx="6864552" cy="215444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>
              <a:defRPr lang="en-US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-3"/>
            <a:ext cx="11898775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Freeform 8"/>
          <p:cNvSpPr/>
          <p:nvPr userDrawn="1"/>
        </p:nvSpPr>
        <p:spPr>
          <a:xfrm>
            <a:off x="-629875" y="3"/>
            <a:ext cx="7636940" cy="6857999"/>
          </a:xfrm>
          <a:custGeom>
            <a:avLst/>
            <a:gdLst>
              <a:gd name="connsiteX0" fmla="*/ 0 w 5727705"/>
              <a:gd name="connsiteY0" fmla="*/ 0 h 6857999"/>
              <a:gd name="connsiteX1" fmla="*/ 4582164 w 5727705"/>
              <a:gd name="connsiteY1" fmla="*/ 0 h 6857999"/>
              <a:gd name="connsiteX2" fmla="*/ 5727705 w 5727705"/>
              <a:gd name="connsiteY2" fmla="*/ 6857999 h 6857999"/>
              <a:gd name="connsiteX3" fmla="*/ 0 w 572770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7705" h="6857999">
                <a:moveTo>
                  <a:pt x="0" y="0"/>
                </a:moveTo>
                <a:lnTo>
                  <a:pt x="4582164" y="0"/>
                </a:lnTo>
                <a:lnTo>
                  <a:pt x="5727705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783" r="-58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-3"/>
            <a:ext cx="11898775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Freeform 8"/>
          <p:cNvSpPr/>
          <p:nvPr userDrawn="1"/>
        </p:nvSpPr>
        <p:spPr>
          <a:xfrm>
            <a:off x="0" y="0"/>
            <a:ext cx="7636940" cy="6857999"/>
          </a:xfrm>
          <a:custGeom>
            <a:avLst/>
            <a:gdLst>
              <a:gd name="connsiteX0" fmla="*/ 0 w 5727705"/>
              <a:gd name="connsiteY0" fmla="*/ 0 h 6857999"/>
              <a:gd name="connsiteX1" fmla="*/ 4582164 w 5727705"/>
              <a:gd name="connsiteY1" fmla="*/ 0 h 6857999"/>
              <a:gd name="connsiteX2" fmla="*/ 5727705 w 5727705"/>
              <a:gd name="connsiteY2" fmla="*/ 6857999 h 6857999"/>
              <a:gd name="connsiteX3" fmla="*/ 0 w 572770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7705" h="6857999">
                <a:moveTo>
                  <a:pt x="0" y="0"/>
                </a:moveTo>
                <a:lnTo>
                  <a:pt x="4582164" y="0"/>
                </a:lnTo>
                <a:lnTo>
                  <a:pt x="5727705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4370" r="-4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-3"/>
            <a:ext cx="11898775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C06B5-4E92-D52E-00A8-E686E153968A}"/>
              </a:ext>
            </a:extLst>
          </p:cNvPr>
          <p:cNvSpPr/>
          <p:nvPr userDrawn="1"/>
        </p:nvSpPr>
        <p:spPr>
          <a:xfrm>
            <a:off x="1" y="0"/>
            <a:ext cx="11898775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BD78526-5D8D-75E1-39A9-58A65FC939E3}"/>
              </a:ext>
            </a:extLst>
          </p:cNvPr>
          <p:cNvSpPr/>
          <p:nvPr userDrawn="1"/>
        </p:nvSpPr>
        <p:spPr>
          <a:xfrm>
            <a:off x="0" y="3"/>
            <a:ext cx="7636940" cy="6857999"/>
          </a:xfrm>
          <a:custGeom>
            <a:avLst/>
            <a:gdLst>
              <a:gd name="connsiteX0" fmla="*/ 0 w 5727705"/>
              <a:gd name="connsiteY0" fmla="*/ 0 h 6857999"/>
              <a:gd name="connsiteX1" fmla="*/ 4582164 w 5727705"/>
              <a:gd name="connsiteY1" fmla="*/ 0 h 6857999"/>
              <a:gd name="connsiteX2" fmla="*/ 5727705 w 5727705"/>
              <a:gd name="connsiteY2" fmla="*/ 6857999 h 6857999"/>
              <a:gd name="connsiteX3" fmla="*/ 0 w 5727705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7705" h="6857999">
                <a:moveTo>
                  <a:pt x="0" y="0"/>
                </a:moveTo>
                <a:lnTo>
                  <a:pt x="4582164" y="0"/>
                </a:lnTo>
                <a:lnTo>
                  <a:pt x="5727705" y="6857999"/>
                </a:lnTo>
                <a:lnTo>
                  <a:pt x="0" y="6857999"/>
                </a:lnTo>
                <a:close/>
              </a:path>
            </a:pathLst>
          </a:custGeom>
          <a:blipFill>
            <a:blip r:embed="rId2"/>
            <a:srcRect/>
            <a:stretch>
              <a:fillRect l="-33555" r="-9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Manual Input 12"/>
          <p:cNvSpPr/>
          <p:nvPr/>
        </p:nvSpPr>
        <p:spPr>
          <a:xfrm flipH="1">
            <a:off x="476460" y="2342692"/>
            <a:ext cx="4247941" cy="2947748"/>
          </a:xfrm>
          <a:prstGeom prst="flowChartManualInpu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Manual Input 13"/>
          <p:cNvSpPr/>
          <p:nvPr/>
        </p:nvSpPr>
        <p:spPr>
          <a:xfrm rot="10800000" flipH="1">
            <a:off x="476460" y="17858"/>
            <a:ext cx="4247941" cy="2673178"/>
          </a:xfrm>
          <a:prstGeom prst="flowChartManualInput">
            <a:avLst/>
          </a:prstGeom>
          <a:solidFill>
            <a:srgbClr val="002E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460" y="5280213"/>
            <a:ext cx="4247941" cy="15777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3761509" cy="81837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699" y="872204"/>
            <a:ext cx="4699596" cy="50866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Manual Input 10"/>
          <p:cNvSpPr/>
          <p:nvPr/>
        </p:nvSpPr>
        <p:spPr>
          <a:xfrm flipH="1">
            <a:off x="476460" y="2342692"/>
            <a:ext cx="4247941" cy="2947748"/>
          </a:xfrm>
          <a:prstGeom prst="flowChartManualInpu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Manual Input 11"/>
          <p:cNvSpPr/>
          <p:nvPr/>
        </p:nvSpPr>
        <p:spPr>
          <a:xfrm rot="10800000" flipH="1">
            <a:off x="476460" y="17858"/>
            <a:ext cx="4247941" cy="2673178"/>
          </a:xfrm>
          <a:prstGeom prst="flowChartManualInput">
            <a:avLst/>
          </a:prstGeom>
          <a:solidFill>
            <a:srgbClr val="002E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6460" y="5280213"/>
            <a:ext cx="4247941" cy="15777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Manual Input 21"/>
          <p:cNvSpPr/>
          <p:nvPr userDrawn="1"/>
        </p:nvSpPr>
        <p:spPr>
          <a:xfrm flipH="1">
            <a:off x="476460" y="2342692"/>
            <a:ext cx="4247941" cy="2947748"/>
          </a:xfrm>
          <a:prstGeom prst="flowChartManualInput">
            <a:avLst/>
          </a:prstGeom>
          <a:solidFill>
            <a:srgbClr val="E6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owchart: Manual Input 22"/>
          <p:cNvSpPr/>
          <p:nvPr userDrawn="1"/>
        </p:nvSpPr>
        <p:spPr>
          <a:xfrm rot="10800000" flipH="1">
            <a:off x="476460" y="17858"/>
            <a:ext cx="4247941" cy="2673178"/>
          </a:xfrm>
          <a:prstGeom prst="flowChartManualInput">
            <a:avLst/>
          </a:prstGeom>
          <a:solidFill>
            <a:srgbClr val="002E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76460" y="5280213"/>
            <a:ext cx="4247941" cy="15777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/>
        </p:nvSpPr>
        <p:spPr>
          <a:xfrm rot="5400000">
            <a:off x="-790576" y="790577"/>
            <a:ext cx="6858002" cy="5276851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7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872204"/>
            <a:ext cx="3547369" cy="818374"/>
          </a:xfrm>
        </p:spPr>
        <p:txBody>
          <a:bodyPr anchor="t">
            <a:normAutofit/>
          </a:bodyPr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548544" y="872208"/>
            <a:ext cx="5790016" cy="4955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/>
        </p:nvSpPr>
        <p:spPr>
          <a:xfrm rot="5400000">
            <a:off x="5860" y="-5861"/>
            <a:ext cx="6858002" cy="6869723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7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2" y="872204"/>
            <a:ext cx="3547369" cy="81837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849497" y="872208"/>
            <a:ext cx="5790016" cy="49550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1" y="-2"/>
            <a:ext cx="3337560" cy="6858001"/>
          </a:xfrm>
          <a:prstGeom prst="rect">
            <a:avLst/>
          </a:prstGeom>
        </p:spPr>
      </p:pic>
      <p:sp>
        <p:nvSpPr>
          <p:cNvPr id="10" name="Flowchart: Manual Input 9"/>
          <p:cNvSpPr/>
          <p:nvPr/>
        </p:nvSpPr>
        <p:spPr>
          <a:xfrm rot="16200000">
            <a:off x="3155951" y="-2178050"/>
            <a:ext cx="6858000" cy="1121410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7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5260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5257" y="872204"/>
            <a:ext cx="8382835" cy="81837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5257" y="2336800"/>
            <a:ext cx="8382835" cy="360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1" y="-2"/>
            <a:ext cx="3337560" cy="6858001"/>
          </a:xfrm>
          <a:prstGeom prst="rect">
            <a:avLst/>
          </a:prstGeom>
        </p:spPr>
      </p:pic>
      <p:sp>
        <p:nvSpPr>
          <p:cNvPr id="13" name="Flowchart: Manual Input 12"/>
          <p:cNvSpPr/>
          <p:nvPr/>
        </p:nvSpPr>
        <p:spPr>
          <a:xfrm rot="16200000">
            <a:off x="3155951" y="-2178050"/>
            <a:ext cx="6858000" cy="1121410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1" y="-2"/>
            <a:ext cx="3337560" cy="6858001"/>
          </a:xfrm>
          <a:prstGeom prst="rect">
            <a:avLst/>
          </a:prstGeom>
        </p:spPr>
      </p:pic>
      <p:sp>
        <p:nvSpPr>
          <p:cNvPr id="20" name="Flowchart: Manual Input 19"/>
          <p:cNvSpPr/>
          <p:nvPr userDrawn="1"/>
        </p:nvSpPr>
        <p:spPr>
          <a:xfrm rot="16200000">
            <a:off x="3155951" y="-2178050"/>
            <a:ext cx="6858000" cy="11214100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744507" y="5743852"/>
            <a:ext cx="3447495" cy="1114148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5260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5257" y="872204"/>
            <a:ext cx="8382835" cy="81837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045257" y="2336800"/>
            <a:ext cx="8382835" cy="360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5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4217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7" imgH="327" progId="TCLayout.ActiveDocument.1">
                  <p:embed/>
                </p:oleObj>
              </mc:Choice>
              <mc:Fallback>
                <p:oleObj name="think-cell Slide" r:id="rId3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Freeform 33"/>
          <p:cNvSpPr/>
          <p:nvPr userDrawn="1"/>
        </p:nvSpPr>
        <p:spPr>
          <a:xfrm rot="5400000">
            <a:off x="1643543" y="185258"/>
            <a:ext cx="4658013" cy="6776696"/>
          </a:xfrm>
          <a:custGeom>
            <a:avLst/>
            <a:gdLst>
              <a:gd name="connsiteX0" fmla="*/ 0 w 4658013"/>
              <a:gd name="connsiteY0" fmla="*/ 5082522 h 5082522"/>
              <a:gd name="connsiteX1" fmla="*/ 0 w 4658013"/>
              <a:gd name="connsiteY1" fmla="*/ 1223384 h 5082522"/>
              <a:gd name="connsiteX2" fmla="*/ 4658013 w 4658013"/>
              <a:gd name="connsiteY2" fmla="*/ 0 h 5082522"/>
              <a:gd name="connsiteX3" fmla="*/ 4658013 w 4658013"/>
              <a:gd name="connsiteY3" fmla="*/ 5082522 h 50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013" h="5082522">
                <a:moveTo>
                  <a:pt x="0" y="5082522"/>
                </a:moveTo>
                <a:lnTo>
                  <a:pt x="0" y="1223384"/>
                </a:lnTo>
                <a:lnTo>
                  <a:pt x="4658013" y="0"/>
                </a:lnTo>
                <a:lnTo>
                  <a:pt x="4658013" y="5082522"/>
                </a:lnTo>
                <a:close/>
              </a:path>
            </a:pathLst>
          </a:cu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14403" y="2653039"/>
            <a:ext cx="4010103" cy="922713"/>
          </a:xfrm>
        </p:spPr>
        <p:txBody>
          <a:bodyPr vert="horz" anchor="b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2" y="3711379"/>
            <a:ext cx="4010105" cy="55432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49867" y="2447492"/>
            <a:ext cx="2937933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49867" y="1810219"/>
            <a:ext cx="2233084" cy="368752"/>
            <a:chOff x="832" y="514"/>
            <a:chExt cx="2171" cy="47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77" y="536"/>
              <a:ext cx="457" cy="447"/>
            </a:xfrm>
            <a:custGeom>
              <a:avLst/>
              <a:gdLst>
                <a:gd name="T0" fmla="*/ 264 w 457"/>
                <a:gd name="T1" fmla="*/ 0 h 447"/>
                <a:gd name="T2" fmla="*/ 0 w 457"/>
                <a:gd name="T3" fmla="*/ 447 h 447"/>
                <a:gd name="T4" fmla="*/ 119 w 457"/>
                <a:gd name="T5" fmla="*/ 447 h 447"/>
                <a:gd name="T6" fmla="*/ 307 w 457"/>
                <a:gd name="T7" fmla="*/ 115 h 447"/>
                <a:gd name="T8" fmla="*/ 342 w 457"/>
                <a:gd name="T9" fmla="*/ 447 h 447"/>
                <a:gd name="T10" fmla="*/ 457 w 457"/>
                <a:gd name="T11" fmla="*/ 447 h 447"/>
                <a:gd name="T12" fmla="*/ 397 w 457"/>
                <a:gd name="T13" fmla="*/ 0 h 447"/>
                <a:gd name="T14" fmla="*/ 264 w 457"/>
                <a:gd name="T15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" h="447">
                  <a:moveTo>
                    <a:pt x="264" y="0"/>
                  </a:moveTo>
                  <a:lnTo>
                    <a:pt x="0" y="447"/>
                  </a:lnTo>
                  <a:lnTo>
                    <a:pt x="119" y="447"/>
                  </a:lnTo>
                  <a:lnTo>
                    <a:pt x="307" y="115"/>
                  </a:lnTo>
                  <a:lnTo>
                    <a:pt x="342" y="447"/>
                  </a:lnTo>
                  <a:lnTo>
                    <a:pt x="457" y="447"/>
                  </a:lnTo>
                  <a:lnTo>
                    <a:pt x="397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53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695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924" y="514"/>
              <a:ext cx="126" cy="89"/>
            </a:xfrm>
            <a:custGeom>
              <a:avLst/>
              <a:gdLst>
                <a:gd name="T0" fmla="*/ 19 w 126"/>
                <a:gd name="T1" fmla="*/ 0 h 89"/>
                <a:gd name="T2" fmla="*/ 0 w 126"/>
                <a:gd name="T3" fmla="*/ 89 h 89"/>
                <a:gd name="T4" fmla="*/ 126 w 126"/>
                <a:gd name="T5" fmla="*/ 0 h 89"/>
                <a:gd name="T6" fmla="*/ 19 w 126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89">
                  <a:moveTo>
                    <a:pt x="19" y="0"/>
                  </a:moveTo>
                  <a:lnTo>
                    <a:pt x="0" y="89"/>
                  </a:lnTo>
                  <a:lnTo>
                    <a:pt x="12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335" y="634"/>
              <a:ext cx="392" cy="349"/>
            </a:xfrm>
            <a:custGeom>
              <a:avLst/>
              <a:gdLst>
                <a:gd name="T0" fmla="*/ 154 w 165"/>
                <a:gd name="T1" fmla="*/ 10 h 145"/>
                <a:gd name="T2" fmla="*/ 125 w 165"/>
                <a:gd name="T3" fmla="*/ 0 h 145"/>
                <a:gd name="T4" fmla="*/ 100 w 165"/>
                <a:gd name="T5" fmla="*/ 6 h 145"/>
                <a:gd name="T6" fmla="*/ 74 w 165"/>
                <a:gd name="T7" fmla="*/ 20 h 145"/>
                <a:gd name="T8" fmla="*/ 78 w 165"/>
                <a:gd name="T9" fmla="*/ 4 h 145"/>
                <a:gd name="T10" fmla="*/ 33 w 165"/>
                <a:gd name="T11" fmla="*/ 4 h 145"/>
                <a:gd name="T12" fmla="*/ 0 w 165"/>
                <a:gd name="T13" fmla="*/ 145 h 145"/>
                <a:gd name="T14" fmla="*/ 46 w 165"/>
                <a:gd name="T15" fmla="*/ 145 h 145"/>
                <a:gd name="T16" fmla="*/ 69 w 165"/>
                <a:gd name="T17" fmla="*/ 45 h 145"/>
                <a:gd name="T18" fmla="*/ 84 w 165"/>
                <a:gd name="T19" fmla="*/ 38 h 145"/>
                <a:gd name="T20" fmla="*/ 97 w 165"/>
                <a:gd name="T21" fmla="*/ 36 h 145"/>
                <a:gd name="T22" fmla="*/ 112 w 165"/>
                <a:gd name="T23" fmla="*/ 40 h 145"/>
                <a:gd name="T24" fmla="*/ 116 w 165"/>
                <a:gd name="T25" fmla="*/ 52 h 145"/>
                <a:gd name="T26" fmla="*/ 115 w 165"/>
                <a:gd name="T27" fmla="*/ 62 h 145"/>
                <a:gd name="T28" fmla="*/ 112 w 165"/>
                <a:gd name="T29" fmla="*/ 75 h 145"/>
                <a:gd name="T30" fmla="*/ 96 w 165"/>
                <a:gd name="T31" fmla="*/ 145 h 145"/>
                <a:gd name="T32" fmla="*/ 141 w 165"/>
                <a:gd name="T33" fmla="*/ 145 h 145"/>
                <a:gd name="T34" fmla="*/ 163 w 165"/>
                <a:gd name="T35" fmla="*/ 53 h 145"/>
                <a:gd name="T36" fmla="*/ 164 w 165"/>
                <a:gd name="T37" fmla="*/ 44 h 145"/>
                <a:gd name="T38" fmla="*/ 165 w 165"/>
                <a:gd name="T39" fmla="*/ 36 h 145"/>
                <a:gd name="T40" fmla="*/ 154 w 165"/>
                <a:gd name="T41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45">
                  <a:moveTo>
                    <a:pt x="154" y="10"/>
                  </a:moveTo>
                  <a:cubicBezTo>
                    <a:pt x="147" y="4"/>
                    <a:pt x="137" y="0"/>
                    <a:pt x="125" y="0"/>
                  </a:cubicBezTo>
                  <a:cubicBezTo>
                    <a:pt x="116" y="0"/>
                    <a:pt x="107" y="2"/>
                    <a:pt x="100" y="6"/>
                  </a:cubicBezTo>
                  <a:cubicBezTo>
                    <a:pt x="92" y="9"/>
                    <a:pt x="84" y="14"/>
                    <a:pt x="74" y="2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4" y="42"/>
                    <a:pt x="80" y="40"/>
                    <a:pt x="84" y="38"/>
                  </a:cubicBezTo>
                  <a:cubicBezTo>
                    <a:pt x="89" y="37"/>
                    <a:pt x="93" y="36"/>
                    <a:pt x="97" y="36"/>
                  </a:cubicBezTo>
                  <a:cubicBezTo>
                    <a:pt x="104" y="36"/>
                    <a:pt x="109" y="37"/>
                    <a:pt x="112" y="40"/>
                  </a:cubicBezTo>
                  <a:cubicBezTo>
                    <a:pt x="114" y="42"/>
                    <a:pt x="116" y="46"/>
                    <a:pt x="116" y="52"/>
                  </a:cubicBezTo>
                  <a:cubicBezTo>
                    <a:pt x="116" y="55"/>
                    <a:pt x="115" y="58"/>
                    <a:pt x="115" y="62"/>
                  </a:cubicBezTo>
                  <a:cubicBezTo>
                    <a:pt x="114" y="66"/>
                    <a:pt x="113" y="70"/>
                    <a:pt x="112" y="75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63" y="50"/>
                    <a:pt x="164" y="47"/>
                    <a:pt x="164" y="44"/>
                  </a:cubicBezTo>
                  <a:cubicBezTo>
                    <a:pt x="165" y="41"/>
                    <a:pt x="165" y="39"/>
                    <a:pt x="165" y="36"/>
                  </a:cubicBezTo>
                  <a:cubicBezTo>
                    <a:pt x="165" y="25"/>
                    <a:pt x="161" y="16"/>
                    <a:pt x="15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744" y="548"/>
              <a:ext cx="259" cy="442"/>
            </a:xfrm>
            <a:custGeom>
              <a:avLst/>
              <a:gdLst>
                <a:gd name="T0" fmla="*/ 52 w 109"/>
                <a:gd name="T1" fmla="*/ 121 h 184"/>
                <a:gd name="T2" fmla="*/ 64 w 109"/>
                <a:gd name="T3" fmla="*/ 70 h 184"/>
                <a:gd name="T4" fmla="*/ 99 w 109"/>
                <a:gd name="T5" fmla="*/ 70 h 184"/>
                <a:gd name="T6" fmla="*/ 109 w 109"/>
                <a:gd name="T7" fmla="*/ 40 h 184"/>
                <a:gd name="T8" fmla="*/ 71 w 109"/>
                <a:gd name="T9" fmla="*/ 40 h 184"/>
                <a:gd name="T10" fmla="*/ 80 w 109"/>
                <a:gd name="T11" fmla="*/ 0 h 184"/>
                <a:gd name="T12" fmla="*/ 34 w 109"/>
                <a:gd name="T13" fmla="*/ 0 h 184"/>
                <a:gd name="T14" fmla="*/ 25 w 109"/>
                <a:gd name="T15" fmla="*/ 40 h 184"/>
                <a:gd name="T16" fmla="*/ 7 w 109"/>
                <a:gd name="T17" fmla="*/ 40 h 184"/>
                <a:gd name="T18" fmla="*/ 0 w 109"/>
                <a:gd name="T19" fmla="*/ 70 h 184"/>
                <a:gd name="T20" fmla="*/ 18 w 109"/>
                <a:gd name="T21" fmla="*/ 70 h 184"/>
                <a:gd name="T22" fmla="*/ 3 w 109"/>
                <a:gd name="T23" fmla="*/ 137 h 184"/>
                <a:gd name="T24" fmla="*/ 1 w 109"/>
                <a:gd name="T25" fmla="*/ 146 h 184"/>
                <a:gd name="T26" fmla="*/ 1 w 109"/>
                <a:gd name="T27" fmla="*/ 153 h 184"/>
                <a:gd name="T28" fmla="*/ 11 w 109"/>
                <a:gd name="T29" fmla="*/ 176 h 184"/>
                <a:gd name="T30" fmla="*/ 44 w 109"/>
                <a:gd name="T31" fmla="*/ 184 h 184"/>
                <a:gd name="T32" fmla="*/ 65 w 109"/>
                <a:gd name="T33" fmla="*/ 183 h 184"/>
                <a:gd name="T34" fmla="*/ 81 w 109"/>
                <a:gd name="T35" fmla="*/ 180 h 184"/>
                <a:gd name="T36" fmla="*/ 88 w 109"/>
                <a:gd name="T37" fmla="*/ 150 h 184"/>
                <a:gd name="T38" fmla="*/ 84 w 109"/>
                <a:gd name="T39" fmla="*/ 150 h 184"/>
                <a:gd name="T40" fmla="*/ 75 w 109"/>
                <a:gd name="T41" fmla="*/ 153 h 184"/>
                <a:gd name="T42" fmla="*/ 65 w 109"/>
                <a:gd name="T43" fmla="*/ 154 h 184"/>
                <a:gd name="T44" fmla="*/ 52 w 109"/>
                <a:gd name="T45" fmla="*/ 151 h 184"/>
                <a:gd name="T46" fmla="*/ 48 w 109"/>
                <a:gd name="T47" fmla="*/ 141 h 184"/>
                <a:gd name="T48" fmla="*/ 49 w 109"/>
                <a:gd name="T49" fmla="*/ 132 h 184"/>
                <a:gd name="T50" fmla="*/ 52 w 109"/>
                <a:gd name="T51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84">
                  <a:moveTo>
                    <a:pt x="52" y="121"/>
                  </a:moveTo>
                  <a:cubicBezTo>
                    <a:pt x="64" y="70"/>
                    <a:pt x="64" y="70"/>
                    <a:pt x="64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0"/>
                    <a:pt x="2" y="143"/>
                    <a:pt x="1" y="146"/>
                  </a:cubicBezTo>
                  <a:cubicBezTo>
                    <a:pt x="1" y="148"/>
                    <a:pt x="1" y="151"/>
                    <a:pt x="1" y="153"/>
                  </a:cubicBezTo>
                  <a:cubicBezTo>
                    <a:pt x="1" y="163"/>
                    <a:pt x="4" y="171"/>
                    <a:pt x="11" y="176"/>
                  </a:cubicBezTo>
                  <a:cubicBezTo>
                    <a:pt x="17" y="181"/>
                    <a:pt x="29" y="184"/>
                    <a:pt x="44" y="184"/>
                  </a:cubicBezTo>
                  <a:cubicBezTo>
                    <a:pt x="52" y="184"/>
                    <a:pt x="59" y="184"/>
                    <a:pt x="65" y="183"/>
                  </a:cubicBezTo>
                  <a:cubicBezTo>
                    <a:pt x="70" y="182"/>
                    <a:pt x="76" y="181"/>
                    <a:pt x="81" y="18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2" y="151"/>
                    <a:pt x="79" y="152"/>
                    <a:pt x="75" y="153"/>
                  </a:cubicBezTo>
                  <a:cubicBezTo>
                    <a:pt x="71" y="154"/>
                    <a:pt x="68" y="154"/>
                    <a:pt x="65" y="154"/>
                  </a:cubicBezTo>
                  <a:cubicBezTo>
                    <a:pt x="60" y="154"/>
                    <a:pt x="55" y="153"/>
                    <a:pt x="52" y="151"/>
                  </a:cubicBezTo>
                  <a:cubicBezTo>
                    <a:pt x="50" y="149"/>
                    <a:pt x="48" y="146"/>
                    <a:pt x="48" y="141"/>
                  </a:cubicBezTo>
                  <a:cubicBezTo>
                    <a:pt x="48" y="138"/>
                    <a:pt x="49" y="135"/>
                    <a:pt x="49" y="132"/>
                  </a:cubicBezTo>
                  <a:cubicBezTo>
                    <a:pt x="50" y="128"/>
                    <a:pt x="51" y="125"/>
                    <a:pt x="52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838" y="644"/>
              <a:ext cx="186" cy="339"/>
            </a:xfrm>
            <a:custGeom>
              <a:avLst/>
              <a:gdLst>
                <a:gd name="T0" fmla="*/ 76 w 186"/>
                <a:gd name="T1" fmla="*/ 0 h 339"/>
                <a:gd name="T2" fmla="*/ 0 w 186"/>
                <a:gd name="T3" fmla="*/ 339 h 339"/>
                <a:gd name="T4" fmla="*/ 107 w 186"/>
                <a:gd name="T5" fmla="*/ 339 h 339"/>
                <a:gd name="T6" fmla="*/ 186 w 186"/>
                <a:gd name="T7" fmla="*/ 0 h 339"/>
                <a:gd name="T8" fmla="*/ 76 w 186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39">
                  <a:moveTo>
                    <a:pt x="76" y="0"/>
                  </a:moveTo>
                  <a:lnTo>
                    <a:pt x="0" y="339"/>
                  </a:lnTo>
                  <a:lnTo>
                    <a:pt x="107" y="339"/>
                  </a:lnTo>
                  <a:lnTo>
                    <a:pt x="18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988" y="634"/>
              <a:ext cx="371" cy="358"/>
            </a:xfrm>
            <a:custGeom>
              <a:avLst/>
              <a:gdLst>
                <a:gd name="T0" fmla="*/ 96 w 156"/>
                <a:gd name="T1" fmla="*/ 108 h 149"/>
                <a:gd name="T2" fmla="*/ 81 w 156"/>
                <a:gd name="T3" fmla="*/ 116 h 149"/>
                <a:gd name="T4" fmla="*/ 67 w 156"/>
                <a:gd name="T5" fmla="*/ 119 h 149"/>
                <a:gd name="T6" fmla="*/ 52 w 156"/>
                <a:gd name="T7" fmla="*/ 116 h 149"/>
                <a:gd name="T8" fmla="*/ 47 w 156"/>
                <a:gd name="T9" fmla="*/ 106 h 149"/>
                <a:gd name="T10" fmla="*/ 51 w 156"/>
                <a:gd name="T11" fmla="*/ 93 h 149"/>
                <a:gd name="T12" fmla="*/ 62 w 156"/>
                <a:gd name="T13" fmla="*/ 85 h 149"/>
                <a:gd name="T14" fmla="*/ 80 w 156"/>
                <a:gd name="T15" fmla="*/ 81 h 149"/>
                <a:gd name="T16" fmla="*/ 103 w 156"/>
                <a:gd name="T17" fmla="*/ 79 h 149"/>
                <a:gd name="T18" fmla="*/ 96 w 156"/>
                <a:gd name="T19" fmla="*/ 108 h 149"/>
                <a:gd name="T20" fmla="*/ 155 w 156"/>
                <a:gd name="T21" fmla="*/ 42 h 149"/>
                <a:gd name="T22" fmla="*/ 156 w 156"/>
                <a:gd name="T23" fmla="*/ 36 h 149"/>
                <a:gd name="T24" fmla="*/ 140 w 156"/>
                <a:gd name="T25" fmla="*/ 9 h 149"/>
                <a:gd name="T26" fmla="*/ 92 w 156"/>
                <a:gd name="T27" fmla="*/ 0 h 149"/>
                <a:gd name="T28" fmla="*/ 59 w 156"/>
                <a:gd name="T29" fmla="*/ 3 h 149"/>
                <a:gd name="T30" fmla="*/ 35 w 156"/>
                <a:gd name="T31" fmla="*/ 7 h 149"/>
                <a:gd name="T32" fmla="*/ 28 w 156"/>
                <a:gd name="T33" fmla="*/ 41 h 149"/>
                <a:gd name="T34" fmla="*/ 32 w 156"/>
                <a:gd name="T35" fmla="*/ 41 h 149"/>
                <a:gd name="T36" fmla="*/ 52 w 156"/>
                <a:gd name="T37" fmla="*/ 35 h 149"/>
                <a:gd name="T38" fmla="*/ 77 w 156"/>
                <a:gd name="T39" fmla="*/ 31 h 149"/>
                <a:gd name="T40" fmla="*/ 101 w 156"/>
                <a:gd name="T41" fmla="*/ 34 h 149"/>
                <a:gd name="T42" fmla="*/ 109 w 156"/>
                <a:gd name="T43" fmla="*/ 47 h 149"/>
                <a:gd name="T44" fmla="*/ 109 w 156"/>
                <a:gd name="T45" fmla="*/ 51 h 149"/>
                <a:gd name="T46" fmla="*/ 109 w 156"/>
                <a:gd name="T47" fmla="*/ 53 h 149"/>
                <a:gd name="T48" fmla="*/ 65 w 156"/>
                <a:gd name="T49" fmla="*/ 57 h 149"/>
                <a:gd name="T50" fmla="*/ 31 w 156"/>
                <a:gd name="T51" fmla="*/ 67 h 149"/>
                <a:gd name="T52" fmla="*/ 8 w 156"/>
                <a:gd name="T53" fmla="*/ 85 h 149"/>
                <a:gd name="T54" fmla="*/ 0 w 156"/>
                <a:gd name="T55" fmla="*/ 114 h 149"/>
                <a:gd name="T56" fmla="*/ 11 w 156"/>
                <a:gd name="T57" fmla="*/ 139 h 149"/>
                <a:gd name="T58" fmla="*/ 39 w 156"/>
                <a:gd name="T59" fmla="*/ 149 h 149"/>
                <a:gd name="T60" fmla="*/ 56 w 156"/>
                <a:gd name="T61" fmla="*/ 148 h 149"/>
                <a:gd name="T62" fmla="*/ 69 w 156"/>
                <a:gd name="T63" fmla="*/ 143 h 149"/>
                <a:gd name="T64" fmla="*/ 80 w 156"/>
                <a:gd name="T65" fmla="*/ 137 h 149"/>
                <a:gd name="T66" fmla="*/ 91 w 156"/>
                <a:gd name="T67" fmla="*/ 130 h 149"/>
                <a:gd name="T68" fmla="*/ 87 w 156"/>
                <a:gd name="T69" fmla="*/ 145 h 149"/>
                <a:gd name="T70" fmla="*/ 132 w 156"/>
                <a:gd name="T71" fmla="*/ 145 h 149"/>
                <a:gd name="T72" fmla="*/ 154 w 156"/>
                <a:gd name="T73" fmla="*/ 49 h 149"/>
                <a:gd name="T74" fmla="*/ 155 w 156"/>
                <a:gd name="T7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49">
                  <a:moveTo>
                    <a:pt x="96" y="108"/>
                  </a:moveTo>
                  <a:cubicBezTo>
                    <a:pt x="91" y="112"/>
                    <a:pt x="87" y="114"/>
                    <a:pt x="81" y="116"/>
                  </a:cubicBezTo>
                  <a:cubicBezTo>
                    <a:pt x="76" y="118"/>
                    <a:pt x="72" y="119"/>
                    <a:pt x="67" y="119"/>
                  </a:cubicBezTo>
                  <a:cubicBezTo>
                    <a:pt x="61" y="119"/>
                    <a:pt x="55" y="118"/>
                    <a:pt x="52" y="116"/>
                  </a:cubicBezTo>
                  <a:cubicBezTo>
                    <a:pt x="48" y="114"/>
                    <a:pt x="47" y="111"/>
                    <a:pt x="47" y="106"/>
                  </a:cubicBezTo>
                  <a:cubicBezTo>
                    <a:pt x="47" y="101"/>
                    <a:pt x="48" y="96"/>
                    <a:pt x="51" y="93"/>
                  </a:cubicBezTo>
                  <a:cubicBezTo>
                    <a:pt x="53" y="90"/>
                    <a:pt x="57" y="87"/>
                    <a:pt x="62" y="85"/>
                  </a:cubicBezTo>
                  <a:cubicBezTo>
                    <a:pt x="67" y="84"/>
                    <a:pt x="73" y="82"/>
                    <a:pt x="80" y="81"/>
                  </a:cubicBezTo>
                  <a:cubicBezTo>
                    <a:pt x="87" y="80"/>
                    <a:pt x="95" y="80"/>
                    <a:pt x="103" y="79"/>
                  </a:cubicBezTo>
                  <a:lnTo>
                    <a:pt x="96" y="108"/>
                  </a:lnTo>
                  <a:close/>
                  <a:moveTo>
                    <a:pt x="155" y="42"/>
                  </a:moveTo>
                  <a:cubicBezTo>
                    <a:pt x="155" y="40"/>
                    <a:pt x="156" y="38"/>
                    <a:pt x="156" y="36"/>
                  </a:cubicBezTo>
                  <a:cubicBezTo>
                    <a:pt x="156" y="24"/>
                    <a:pt x="150" y="15"/>
                    <a:pt x="140" y="9"/>
                  </a:cubicBezTo>
                  <a:cubicBezTo>
                    <a:pt x="130" y="3"/>
                    <a:pt x="114" y="0"/>
                    <a:pt x="92" y="0"/>
                  </a:cubicBezTo>
                  <a:cubicBezTo>
                    <a:pt x="81" y="0"/>
                    <a:pt x="70" y="1"/>
                    <a:pt x="59" y="3"/>
                  </a:cubicBezTo>
                  <a:cubicBezTo>
                    <a:pt x="48" y="5"/>
                    <a:pt x="40" y="6"/>
                    <a:pt x="35" y="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7" y="39"/>
                    <a:pt x="43" y="37"/>
                    <a:pt x="52" y="35"/>
                  </a:cubicBezTo>
                  <a:cubicBezTo>
                    <a:pt x="61" y="32"/>
                    <a:pt x="69" y="31"/>
                    <a:pt x="77" y="31"/>
                  </a:cubicBezTo>
                  <a:cubicBezTo>
                    <a:pt x="88" y="31"/>
                    <a:pt x="96" y="32"/>
                    <a:pt x="101" y="34"/>
                  </a:cubicBezTo>
                  <a:cubicBezTo>
                    <a:pt x="107" y="37"/>
                    <a:pt x="109" y="41"/>
                    <a:pt x="109" y="47"/>
                  </a:cubicBezTo>
                  <a:cubicBezTo>
                    <a:pt x="109" y="48"/>
                    <a:pt x="109" y="49"/>
                    <a:pt x="109" y="51"/>
                  </a:cubicBezTo>
                  <a:cubicBezTo>
                    <a:pt x="109" y="52"/>
                    <a:pt x="109" y="53"/>
                    <a:pt x="109" y="53"/>
                  </a:cubicBezTo>
                  <a:cubicBezTo>
                    <a:pt x="93" y="54"/>
                    <a:pt x="79" y="56"/>
                    <a:pt x="65" y="57"/>
                  </a:cubicBezTo>
                  <a:cubicBezTo>
                    <a:pt x="52" y="59"/>
                    <a:pt x="41" y="62"/>
                    <a:pt x="31" y="67"/>
                  </a:cubicBezTo>
                  <a:cubicBezTo>
                    <a:pt x="21" y="71"/>
                    <a:pt x="13" y="78"/>
                    <a:pt x="8" y="85"/>
                  </a:cubicBezTo>
                  <a:cubicBezTo>
                    <a:pt x="2" y="93"/>
                    <a:pt x="0" y="102"/>
                    <a:pt x="0" y="114"/>
                  </a:cubicBezTo>
                  <a:cubicBezTo>
                    <a:pt x="0" y="124"/>
                    <a:pt x="3" y="133"/>
                    <a:pt x="11" y="139"/>
                  </a:cubicBezTo>
                  <a:cubicBezTo>
                    <a:pt x="18" y="146"/>
                    <a:pt x="28" y="149"/>
                    <a:pt x="39" y="149"/>
                  </a:cubicBezTo>
                  <a:cubicBezTo>
                    <a:pt x="47" y="149"/>
                    <a:pt x="52" y="149"/>
                    <a:pt x="56" y="148"/>
                  </a:cubicBezTo>
                  <a:cubicBezTo>
                    <a:pt x="60" y="147"/>
                    <a:pt x="65" y="145"/>
                    <a:pt x="69" y="143"/>
                  </a:cubicBezTo>
                  <a:cubicBezTo>
                    <a:pt x="73" y="142"/>
                    <a:pt x="76" y="139"/>
                    <a:pt x="80" y="137"/>
                  </a:cubicBezTo>
                  <a:cubicBezTo>
                    <a:pt x="84" y="134"/>
                    <a:pt x="88" y="132"/>
                    <a:pt x="91" y="130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7"/>
                    <a:pt x="155" y="45"/>
                    <a:pt x="15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2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1CB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939" y="603"/>
              <a:ext cx="471" cy="291"/>
            </a:xfrm>
            <a:custGeom>
              <a:avLst/>
              <a:gdLst>
                <a:gd name="T0" fmla="*/ 0 w 471"/>
                <a:gd name="T1" fmla="*/ 0 h 291"/>
                <a:gd name="T2" fmla="*/ 0 w 471"/>
                <a:gd name="T3" fmla="*/ 0 h 291"/>
                <a:gd name="T4" fmla="*/ 190 w 471"/>
                <a:gd name="T5" fmla="*/ 291 h 291"/>
                <a:gd name="T6" fmla="*/ 190 w 471"/>
                <a:gd name="T7" fmla="*/ 291 h 291"/>
                <a:gd name="T8" fmla="*/ 264 w 471"/>
                <a:gd name="T9" fmla="*/ 164 h 291"/>
                <a:gd name="T10" fmla="*/ 0 w 471"/>
                <a:gd name="T11" fmla="*/ 0 h 291"/>
                <a:gd name="T12" fmla="*/ 350 w 471"/>
                <a:gd name="T13" fmla="*/ 216 h 291"/>
                <a:gd name="T14" fmla="*/ 307 w 471"/>
                <a:gd name="T15" fmla="*/ 291 h 291"/>
                <a:gd name="T16" fmla="*/ 471 w 471"/>
                <a:gd name="T17" fmla="*/ 291 h 291"/>
                <a:gd name="T18" fmla="*/ 350 w 471"/>
                <a:gd name="T19" fmla="*/ 21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291">
                  <a:moveTo>
                    <a:pt x="0" y="0"/>
                  </a:moveTo>
                  <a:lnTo>
                    <a:pt x="0" y="0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264" y="164"/>
                  </a:lnTo>
                  <a:lnTo>
                    <a:pt x="0" y="0"/>
                  </a:lnTo>
                  <a:close/>
                  <a:moveTo>
                    <a:pt x="350" y="216"/>
                  </a:moveTo>
                  <a:lnTo>
                    <a:pt x="307" y="291"/>
                  </a:lnTo>
                  <a:lnTo>
                    <a:pt x="471" y="291"/>
                  </a:lnTo>
                  <a:lnTo>
                    <a:pt x="350" y="216"/>
                  </a:lnTo>
                  <a:close/>
                </a:path>
              </a:pathLst>
            </a:custGeom>
            <a:solidFill>
              <a:srgbClr val="209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129" y="767"/>
              <a:ext cx="160" cy="127"/>
            </a:xfrm>
            <a:custGeom>
              <a:avLst/>
              <a:gdLst>
                <a:gd name="T0" fmla="*/ 74 w 160"/>
                <a:gd name="T1" fmla="*/ 0 h 127"/>
                <a:gd name="T2" fmla="*/ 0 w 160"/>
                <a:gd name="T3" fmla="*/ 127 h 127"/>
                <a:gd name="T4" fmla="*/ 117 w 160"/>
                <a:gd name="T5" fmla="*/ 127 h 127"/>
                <a:gd name="T6" fmla="*/ 160 w 160"/>
                <a:gd name="T7" fmla="*/ 52 h 127"/>
                <a:gd name="T8" fmla="*/ 74 w 160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7">
                  <a:moveTo>
                    <a:pt x="74" y="0"/>
                  </a:moveTo>
                  <a:lnTo>
                    <a:pt x="0" y="127"/>
                  </a:lnTo>
                  <a:lnTo>
                    <a:pt x="117" y="127"/>
                  </a:lnTo>
                  <a:lnTo>
                    <a:pt x="160" y="5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20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713029" y="3880614"/>
            <a:ext cx="470059" cy="451624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21393" y="3327265"/>
            <a:ext cx="733603" cy="704834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48985" y="-13467"/>
            <a:ext cx="3829977" cy="3679776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5560925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ight Triangle 11"/>
          <p:cNvSpPr/>
          <p:nvPr/>
        </p:nvSpPr>
        <p:spPr>
          <a:xfrm>
            <a:off x="1" y="5657850"/>
            <a:ext cx="2090056" cy="1200150"/>
          </a:xfrm>
          <a:prstGeom prst="rtTriangle">
            <a:avLst/>
          </a:prstGeom>
          <a:solidFill>
            <a:srgbClr val="82C341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ight Triangle 14"/>
          <p:cNvSpPr/>
          <p:nvPr/>
        </p:nvSpPr>
        <p:spPr>
          <a:xfrm>
            <a:off x="1" y="5731328"/>
            <a:ext cx="709280" cy="1126672"/>
          </a:xfrm>
          <a:prstGeom prst="rtTriangle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Right Triangle 16"/>
          <p:cNvSpPr/>
          <p:nvPr userDrawn="1"/>
        </p:nvSpPr>
        <p:spPr>
          <a:xfrm>
            <a:off x="2597" y="4679631"/>
            <a:ext cx="3810123" cy="2178373"/>
          </a:xfrm>
          <a:prstGeom prst="rtTriangle">
            <a:avLst/>
          </a:prstGeom>
          <a:solidFill>
            <a:srgbClr val="82C341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Right Triangle 19"/>
          <p:cNvSpPr/>
          <p:nvPr userDrawn="1"/>
        </p:nvSpPr>
        <p:spPr>
          <a:xfrm>
            <a:off x="2599" y="4792436"/>
            <a:ext cx="1344509" cy="2065564"/>
          </a:xfrm>
          <a:prstGeom prst="rtTriangle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ight Triangle 12"/>
          <p:cNvSpPr/>
          <p:nvPr/>
        </p:nvSpPr>
        <p:spPr>
          <a:xfrm>
            <a:off x="1" y="5657850"/>
            <a:ext cx="2090056" cy="1200150"/>
          </a:xfrm>
          <a:prstGeom prst="rtTriangle">
            <a:avLst/>
          </a:prstGeom>
          <a:solidFill>
            <a:srgbClr val="82C341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ight Triangle 16"/>
          <p:cNvSpPr/>
          <p:nvPr/>
        </p:nvSpPr>
        <p:spPr>
          <a:xfrm>
            <a:off x="1" y="5731328"/>
            <a:ext cx="709280" cy="1126672"/>
          </a:xfrm>
          <a:prstGeom prst="rtTriangle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94"/>
          <a:stretch/>
        </p:blipFill>
        <p:spPr>
          <a:xfrm>
            <a:off x="0" y="5"/>
            <a:ext cx="12192000" cy="68798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579785" y="5"/>
            <a:ext cx="0" cy="6879819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9332" y="3"/>
            <a:ext cx="2652669" cy="1800713"/>
          </a:xfrm>
          <a:prstGeom prst="line">
            <a:avLst/>
          </a:prstGeom>
          <a:ln>
            <a:solidFill>
              <a:schemeClr val="accent1">
                <a:lumMod val="7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Right Triangle 23"/>
          <p:cNvSpPr/>
          <p:nvPr userDrawn="1"/>
        </p:nvSpPr>
        <p:spPr>
          <a:xfrm>
            <a:off x="2597" y="4703363"/>
            <a:ext cx="3810123" cy="2178373"/>
          </a:xfrm>
          <a:prstGeom prst="rtTriangle">
            <a:avLst/>
          </a:prstGeom>
          <a:solidFill>
            <a:srgbClr val="82C341">
              <a:alpha val="5607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Triangle 24"/>
          <p:cNvSpPr/>
          <p:nvPr userDrawn="1"/>
        </p:nvSpPr>
        <p:spPr>
          <a:xfrm>
            <a:off x="2599" y="4816168"/>
            <a:ext cx="1344509" cy="2065564"/>
          </a:xfrm>
          <a:prstGeom prst="rtTriangle">
            <a:avLst/>
          </a:prstGeom>
          <a:solidFill>
            <a:srgbClr val="82C3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7500" y="6400800"/>
            <a:ext cx="1149350" cy="2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38200" y="5"/>
            <a:ext cx="0" cy="687981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-9017" y="1018362"/>
            <a:ext cx="791605" cy="760562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565271" y="5"/>
            <a:ext cx="0" cy="687981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779742" y="-21819"/>
            <a:ext cx="730113" cy="7014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565271" y="5"/>
            <a:ext cx="0" cy="687981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79742" y="-21819"/>
            <a:ext cx="730113" cy="701481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5"/>
            <a:ext cx="0" cy="6879819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9017" y="1018362"/>
            <a:ext cx="791605" cy="760562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10500360" cy="81837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950507" y="2119141"/>
            <a:ext cx="10388055" cy="37080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1565271" y="5"/>
            <a:ext cx="0" cy="6879819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779742" y="-21819"/>
            <a:ext cx="730113" cy="701481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565271" y="5"/>
            <a:ext cx="0" cy="6879819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79742" y="-21819"/>
            <a:ext cx="730113" cy="701481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565271" y="5"/>
            <a:ext cx="0" cy="6879819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0779742" y="-21819"/>
            <a:ext cx="730113" cy="701481"/>
          </a:xfrm>
          <a:prstGeom prst="line">
            <a:avLst/>
          </a:prstGeom>
          <a:ln>
            <a:solidFill>
              <a:schemeClr val="bg1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4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447177" y="636173"/>
            <a:ext cx="0" cy="5747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3" y="872204"/>
            <a:ext cx="3473335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78699" y="872207"/>
            <a:ext cx="4699596" cy="50209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ight Triangle 11"/>
          <p:cNvSpPr/>
          <p:nvPr/>
        </p:nvSpPr>
        <p:spPr>
          <a:xfrm>
            <a:off x="3" y="5649362"/>
            <a:ext cx="1973655" cy="1208638"/>
          </a:xfrm>
          <a:prstGeom prst="rtTriangle">
            <a:avLst/>
          </a:prstGeom>
          <a:solidFill>
            <a:srgbClr val="82C341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ight Triangle 12"/>
          <p:cNvSpPr/>
          <p:nvPr/>
        </p:nvSpPr>
        <p:spPr>
          <a:xfrm>
            <a:off x="0" y="5649362"/>
            <a:ext cx="838200" cy="1208638"/>
          </a:xfrm>
          <a:prstGeom prst="rtTriangle">
            <a:avLst/>
          </a:prstGeom>
          <a:solidFill>
            <a:srgbClr val="82C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503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0CEA9-32BF-239F-BECE-83EC4EFB3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257691" cy="6913179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reeform 33"/>
          <p:cNvSpPr/>
          <p:nvPr userDrawn="1"/>
        </p:nvSpPr>
        <p:spPr>
          <a:xfrm rot="5400000">
            <a:off x="1643543" y="185258"/>
            <a:ext cx="4658013" cy="6776696"/>
          </a:xfrm>
          <a:custGeom>
            <a:avLst/>
            <a:gdLst>
              <a:gd name="connsiteX0" fmla="*/ 0 w 4658013"/>
              <a:gd name="connsiteY0" fmla="*/ 5082522 h 5082522"/>
              <a:gd name="connsiteX1" fmla="*/ 0 w 4658013"/>
              <a:gd name="connsiteY1" fmla="*/ 1223384 h 5082522"/>
              <a:gd name="connsiteX2" fmla="*/ 4658013 w 4658013"/>
              <a:gd name="connsiteY2" fmla="*/ 0 h 5082522"/>
              <a:gd name="connsiteX3" fmla="*/ 4658013 w 4658013"/>
              <a:gd name="connsiteY3" fmla="*/ 5082522 h 50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013" h="5082522">
                <a:moveTo>
                  <a:pt x="0" y="5082522"/>
                </a:moveTo>
                <a:lnTo>
                  <a:pt x="0" y="1223384"/>
                </a:lnTo>
                <a:lnTo>
                  <a:pt x="4658013" y="0"/>
                </a:lnTo>
                <a:lnTo>
                  <a:pt x="4658013" y="5082522"/>
                </a:lnTo>
                <a:close/>
              </a:path>
            </a:pathLst>
          </a:cu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14403" y="2653039"/>
            <a:ext cx="4010103" cy="922713"/>
          </a:xfrm>
        </p:spPr>
        <p:txBody>
          <a:bodyPr vert="horz" anchor="b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2" y="3711379"/>
            <a:ext cx="4010105" cy="55432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49867" y="2447492"/>
            <a:ext cx="2937933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49867" y="1810219"/>
            <a:ext cx="2233084" cy="368752"/>
            <a:chOff x="832" y="514"/>
            <a:chExt cx="2171" cy="47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77" y="536"/>
              <a:ext cx="457" cy="447"/>
            </a:xfrm>
            <a:custGeom>
              <a:avLst/>
              <a:gdLst>
                <a:gd name="T0" fmla="*/ 264 w 457"/>
                <a:gd name="T1" fmla="*/ 0 h 447"/>
                <a:gd name="T2" fmla="*/ 0 w 457"/>
                <a:gd name="T3" fmla="*/ 447 h 447"/>
                <a:gd name="T4" fmla="*/ 119 w 457"/>
                <a:gd name="T5" fmla="*/ 447 h 447"/>
                <a:gd name="T6" fmla="*/ 307 w 457"/>
                <a:gd name="T7" fmla="*/ 115 h 447"/>
                <a:gd name="T8" fmla="*/ 342 w 457"/>
                <a:gd name="T9" fmla="*/ 447 h 447"/>
                <a:gd name="T10" fmla="*/ 457 w 457"/>
                <a:gd name="T11" fmla="*/ 447 h 447"/>
                <a:gd name="T12" fmla="*/ 397 w 457"/>
                <a:gd name="T13" fmla="*/ 0 h 447"/>
                <a:gd name="T14" fmla="*/ 264 w 457"/>
                <a:gd name="T15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" h="447">
                  <a:moveTo>
                    <a:pt x="264" y="0"/>
                  </a:moveTo>
                  <a:lnTo>
                    <a:pt x="0" y="447"/>
                  </a:lnTo>
                  <a:lnTo>
                    <a:pt x="119" y="447"/>
                  </a:lnTo>
                  <a:lnTo>
                    <a:pt x="307" y="115"/>
                  </a:lnTo>
                  <a:lnTo>
                    <a:pt x="342" y="447"/>
                  </a:lnTo>
                  <a:lnTo>
                    <a:pt x="457" y="447"/>
                  </a:lnTo>
                  <a:lnTo>
                    <a:pt x="397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53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695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924" y="514"/>
              <a:ext cx="126" cy="89"/>
            </a:xfrm>
            <a:custGeom>
              <a:avLst/>
              <a:gdLst>
                <a:gd name="T0" fmla="*/ 19 w 126"/>
                <a:gd name="T1" fmla="*/ 0 h 89"/>
                <a:gd name="T2" fmla="*/ 0 w 126"/>
                <a:gd name="T3" fmla="*/ 89 h 89"/>
                <a:gd name="T4" fmla="*/ 126 w 126"/>
                <a:gd name="T5" fmla="*/ 0 h 89"/>
                <a:gd name="T6" fmla="*/ 19 w 126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89">
                  <a:moveTo>
                    <a:pt x="19" y="0"/>
                  </a:moveTo>
                  <a:lnTo>
                    <a:pt x="0" y="89"/>
                  </a:lnTo>
                  <a:lnTo>
                    <a:pt x="12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335" y="634"/>
              <a:ext cx="392" cy="349"/>
            </a:xfrm>
            <a:custGeom>
              <a:avLst/>
              <a:gdLst>
                <a:gd name="T0" fmla="*/ 154 w 165"/>
                <a:gd name="T1" fmla="*/ 10 h 145"/>
                <a:gd name="T2" fmla="*/ 125 w 165"/>
                <a:gd name="T3" fmla="*/ 0 h 145"/>
                <a:gd name="T4" fmla="*/ 100 w 165"/>
                <a:gd name="T5" fmla="*/ 6 h 145"/>
                <a:gd name="T6" fmla="*/ 74 w 165"/>
                <a:gd name="T7" fmla="*/ 20 h 145"/>
                <a:gd name="T8" fmla="*/ 78 w 165"/>
                <a:gd name="T9" fmla="*/ 4 h 145"/>
                <a:gd name="T10" fmla="*/ 33 w 165"/>
                <a:gd name="T11" fmla="*/ 4 h 145"/>
                <a:gd name="T12" fmla="*/ 0 w 165"/>
                <a:gd name="T13" fmla="*/ 145 h 145"/>
                <a:gd name="T14" fmla="*/ 46 w 165"/>
                <a:gd name="T15" fmla="*/ 145 h 145"/>
                <a:gd name="T16" fmla="*/ 69 w 165"/>
                <a:gd name="T17" fmla="*/ 45 h 145"/>
                <a:gd name="T18" fmla="*/ 84 w 165"/>
                <a:gd name="T19" fmla="*/ 38 h 145"/>
                <a:gd name="T20" fmla="*/ 97 w 165"/>
                <a:gd name="T21" fmla="*/ 36 h 145"/>
                <a:gd name="T22" fmla="*/ 112 w 165"/>
                <a:gd name="T23" fmla="*/ 40 h 145"/>
                <a:gd name="T24" fmla="*/ 116 w 165"/>
                <a:gd name="T25" fmla="*/ 52 h 145"/>
                <a:gd name="T26" fmla="*/ 115 w 165"/>
                <a:gd name="T27" fmla="*/ 62 h 145"/>
                <a:gd name="T28" fmla="*/ 112 w 165"/>
                <a:gd name="T29" fmla="*/ 75 h 145"/>
                <a:gd name="T30" fmla="*/ 96 w 165"/>
                <a:gd name="T31" fmla="*/ 145 h 145"/>
                <a:gd name="T32" fmla="*/ 141 w 165"/>
                <a:gd name="T33" fmla="*/ 145 h 145"/>
                <a:gd name="T34" fmla="*/ 163 w 165"/>
                <a:gd name="T35" fmla="*/ 53 h 145"/>
                <a:gd name="T36" fmla="*/ 164 w 165"/>
                <a:gd name="T37" fmla="*/ 44 h 145"/>
                <a:gd name="T38" fmla="*/ 165 w 165"/>
                <a:gd name="T39" fmla="*/ 36 h 145"/>
                <a:gd name="T40" fmla="*/ 154 w 165"/>
                <a:gd name="T41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45">
                  <a:moveTo>
                    <a:pt x="154" y="10"/>
                  </a:moveTo>
                  <a:cubicBezTo>
                    <a:pt x="147" y="4"/>
                    <a:pt x="137" y="0"/>
                    <a:pt x="125" y="0"/>
                  </a:cubicBezTo>
                  <a:cubicBezTo>
                    <a:pt x="116" y="0"/>
                    <a:pt x="107" y="2"/>
                    <a:pt x="100" y="6"/>
                  </a:cubicBezTo>
                  <a:cubicBezTo>
                    <a:pt x="92" y="9"/>
                    <a:pt x="84" y="14"/>
                    <a:pt x="74" y="2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4" y="42"/>
                    <a:pt x="80" y="40"/>
                    <a:pt x="84" y="38"/>
                  </a:cubicBezTo>
                  <a:cubicBezTo>
                    <a:pt x="89" y="37"/>
                    <a:pt x="93" y="36"/>
                    <a:pt x="97" y="36"/>
                  </a:cubicBezTo>
                  <a:cubicBezTo>
                    <a:pt x="104" y="36"/>
                    <a:pt x="109" y="37"/>
                    <a:pt x="112" y="40"/>
                  </a:cubicBezTo>
                  <a:cubicBezTo>
                    <a:pt x="114" y="42"/>
                    <a:pt x="116" y="46"/>
                    <a:pt x="116" y="52"/>
                  </a:cubicBezTo>
                  <a:cubicBezTo>
                    <a:pt x="116" y="55"/>
                    <a:pt x="115" y="58"/>
                    <a:pt x="115" y="62"/>
                  </a:cubicBezTo>
                  <a:cubicBezTo>
                    <a:pt x="114" y="66"/>
                    <a:pt x="113" y="70"/>
                    <a:pt x="112" y="75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63" y="50"/>
                    <a:pt x="164" y="47"/>
                    <a:pt x="164" y="44"/>
                  </a:cubicBezTo>
                  <a:cubicBezTo>
                    <a:pt x="165" y="41"/>
                    <a:pt x="165" y="39"/>
                    <a:pt x="165" y="36"/>
                  </a:cubicBezTo>
                  <a:cubicBezTo>
                    <a:pt x="165" y="25"/>
                    <a:pt x="161" y="16"/>
                    <a:pt x="15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744" y="548"/>
              <a:ext cx="259" cy="442"/>
            </a:xfrm>
            <a:custGeom>
              <a:avLst/>
              <a:gdLst>
                <a:gd name="T0" fmla="*/ 52 w 109"/>
                <a:gd name="T1" fmla="*/ 121 h 184"/>
                <a:gd name="T2" fmla="*/ 64 w 109"/>
                <a:gd name="T3" fmla="*/ 70 h 184"/>
                <a:gd name="T4" fmla="*/ 99 w 109"/>
                <a:gd name="T5" fmla="*/ 70 h 184"/>
                <a:gd name="T6" fmla="*/ 109 w 109"/>
                <a:gd name="T7" fmla="*/ 40 h 184"/>
                <a:gd name="T8" fmla="*/ 71 w 109"/>
                <a:gd name="T9" fmla="*/ 40 h 184"/>
                <a:gd name="T10" fmla="*/ 80 w 109"/>
                <a:gd name="T11" fmla="*/ 0 h 184"/>
                <a:gd name="T12" fmla="*/ 34 w 109"/>
                <a:gd name="T13" fmla="*/ 0 h 184"/>
                <a:gd name="T14" fmla="*/ 25 w 109"/>
                <a:gd name="T15" fmla="*/ 40 h 184"/>
                <a:gd name="T16" fmla="*/ 7 w 109"/>
                <a:gd name="T17" fmla="*/ 40 h 184"/>
                <a:gd name="T18" fmla="*/ 0 w 109"/>
                <a:gd name="T19" fmla="*/ 70 h 184"/>
                <a:gd name="T20" fmla="*/ 18 w 109"/>
                <a:gd name="T21" fmla="*/ 70 h 184"/>
                <a:gd name="T22" fmla="*/ 3 w 109"/>
                <a:gd name="T23" fmla="*/ 137 h 184"/>
                <a:gd name="T24" fmla="*/ 1 w 109"/>
                <a:gd name="T25" fmla="*/ 146 h 184"/>
                <a:gd name="T26" fmla="*/ 1 w 109"/>
                <a:gd name="T27" fmla="*/ 153 h 184"/>
                <a:gd name="T28" fmla="*/ 11 w 109"/>
                <a:gd name="T29" fmla="*/ 176 h 184"/>
                <a:gd name="T30" fmla="*/ 44 w 109"/>
                <a:gd name="T31" fmla="*/ 184 h 184"/>
                <a:gd name="T32" fmla="*/ 65 w 109"/>
                <a:gd name="T33" fmla="*/ 183 h 184"/>
                <a:gd name="T34" fmla="*/ 81 w 109"/>
                <a:gd name="T35" fmla="*/ 180 h 184"/>
                <a:gd name="T36" fmla="*/ 88 w 109"/>
                <a:gd name="T37" fmla="*/ 150 h 184"/>
                <a:gd name="T38" fmla="*/ 84 w 109"/>
                <a:gd name="T39" fmla="*/ 150 h 184"/>
                <a:gd name="T40" fmla="*/ 75 w 109"/>
                <a:gd name="T41" fmla="*/ 153 h 184"/>
                <a:gd name="T42" fmla="*/ 65 w 109"/>
                <a:gd name="T43" fmla="*/ 154 h 184"/>
                <a:gd name="T44" fmla="*/ 52 w 109"/>
                <a:gd name="T45" fmla="*/ 151 h 184"/>
                <a:gd name="T46" fmla="*/ 48 w 109"/>
                <a:gd name="T47" fmla="*/ 141 h 184"/>
                <a:gd name="T48" fmla="*/ 49 w 109"/>
                <a:gd name="T49" fmla="*/ 132 h 184"/>
                <a:gd name="T50" fmla="*/ 52 w 109"/>
                <a:gd name="T51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84">
                  <a:moveTo>
                    <a:pt x="52" y="121"/>
                  </a:moveTo>
                  <a:cubicBezTo>
                    <a:pt x="64" y="70"/>
                    <a:pt x="64" y="70"/>
                    <a:pt x="64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0"/>
                    <a:pt x="2" y="143"/>
                    <a:pt x="1" y="146"/>
                  </a:cubicBezTo>
                  <a:cubicBezTo>
                    <a:pt x="1" y="148"/>
                    <a:pt x="1" y="151"/>
                    <a:pt x="1" y="153"/>
                  </a:cubicBezTo>
                  <a:cubicBezTo>
                    <a:pt x="1" y="163"/>
                    <a:pt x="4" y="171"/>
                    <a:pt x="11" y="176"/>
                  </a:cubicBezTo>
                  <a:cubicBezTo>
                    <a:pt x="17" y="181"/>
                    <a:pt x="29" y="184"/>
                    <a:pt x="44" y="184"/>
                  </a:cubicBezTo>
                  <a:cubicBezTo>
                    <a:pt x="52" y="184"/>
                    <a:pt x="59" y="184"/>
                    <a:pt x="65" y="183"/>
                  </a:cubicBezTo>
                  <a:cubicBezTo>
                    <a:pt x="70" y="182"/>
                    <a:pt x="76" y="181"/>
                    <a:pt x="81" y="18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2" y="151"/>
                    <a:pt x="79" y="152"/>
                    <a:pt x="75" y="153"/>
                  </a:cubicBezTo>
                  <a:cubicBezTo>
                    <a:pt x="71" y="154"/>
                    <a:pt x="68" y="154"/>
                    <a:pt x="65" y="154"/>
                  </a:cubicBezTo>
                  <a:cubicBezTo>
                    <a:pt x="60" y="154"/>
                    <a:pt x="55" y="153"/>
                    <a:pt x="52" y="151"/>
                  </a:cubicBezTo>
                  <a:cubicBezTo>
                    <a:pt x="50" y="149"/>
                    <a:pt x="48" y="146"/>
                    <a:pt x="48" y="141"/>
                  </a:cubicBezTo>
                  <a:cubicBezTo>
                    <a:pt x="48" y="138"/>
                    <a:pt x="49" y="135"/>
                    <a:pt x="49" y="132"/>
                  </a:cubicBezTo>
                  <a:cubicBezTo>
                    <a:pt x="50" y="128"/>
                    <a:pt x="51" y="125"/>
                    <a:pt x="52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838" y="644"/>
              <a:ext cx="186" cy="339"/>
            </a:xfrm>
            <a:custGeom>
              <a:avLst/>
              <a:gdLst>
                <a:gd name="T0" fmla="*/ 76 w 186"/>
                <a:gd name="T1" fmla="*/ 0 h 339"/>
                <a:gd name="T2" fmla="*/ 0 w 186"/>
                <a:gd name="T3" fmla="*/ 339 h 339"/>
                <a:gd name="T4" fmla="*/ 107 w 186"/>
                <a:gd name="T5" fmla="*/ 339 h 339"/>
                <a:gd name="T6" fmla="*/ 186 w 186"/>
                <a:gd name="T7" fmla="*/ 0 h 339"/>
                <a:gd name="T8" fmla="*/ 76 w 186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39">
                  <a:moveTo>
                    <a:pt x="76" y="0"/>
                  </a:moveTo>
                  <a:lnTo>
                    <a:pt x="0" y="339"/>
                  </a:lnTo>
                  <a:lnTo>
                    <a:pt x="107" y="339"/>
                  </a:lnTo>
                  <a:lnTo>
                    <a:pt x="18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988" y="634"/>
              <a:ext cx="371" cy="358"/>
            </a:xfrm>
            <a:custGeom>
              <a:avLst/>
              <a:gdLst>
                <a:gd name="T0" fmla="*/ 96 w 156"/>
                <a:gd name="T1" fmla="*/ 108 h 149"/>
                <a:gd name="T2" fmla="*/ 81 w 156"/>
                <a:gd name="T3" fmla="*/ 116 h 149"/>
                <a:gd name="T4" fmla="*/ 67 w 156"/>
                <a:gd name="T5" fmla="*/ 119 h 149"/>
                <a:gd name="T6" fmla="*/ 52 w 156"/>
                <a:gd name="T7" fmla="*/ 116 h 149"/>
                <a:gd name="T8" fmla="*/ 47 w 156"/>
                <a:gd name="T9" fmla="*/ 106 h 149"/>
                <a:gd name="T10" fmla="*/ 51 w 156"/>
                <a:gd name="T11" fmla="*/ 93 h 149"/>
                <a:gd name="T12" fmla="*/ 62 w 156"/>
                <a:gd name="T13" fmla="*/ 85 h 149"/>
                <a:gd name="T14" fmla="*/ 80 w 156"/>
                <a:gd name="T15" fmla="*/ 81 h 149"/>
                <a:gd name="T16" fmla="*/ 103 w 156"/>
                <a:gd name="T17" fmla="*/ 79 h 149"/>
                <a:gd name="T18" fmla="*/ 96 w 156"/>
                <a:gd name="T19" fmla="*/ 108 h 149"/>
                <a:gd name="T20" fmla="*/ 155 w 156"/>
                <a:gd name="T21" fmla="*/ 42 h 149"/>
                <a:gd name="T22" fmla="*/ 156 w 156"/>
                <a:gd name="T23" fmla="*/ 36 h 149"/>
                <a:gd name="T24" fmla="*/ 140 w 156"/>
                <a:gd name="T25" fmla="*/ 9 h 149"/>
                <a:gd name="T26" fmla="*/ 92 w 156"/>
                <a:gd name="T27" fmla="*/ 0 h 149"/>
                <a:gd name="T28" fmla="*/ 59 w 156"/>
                <a:gd name="T29" fmla="*/ 3 h 149"/>
                <a:gd name="T30" fmla="*/ 35 w 156"/>
                <a:gd name="T31" fmla="*/ 7 h 149"/>
                <a:gd name="T32" fmla="*/ 28 w 156"/>
                <a:gd name="T33" fmla="*/ 41 h 149"/>
                <a:gd name="T34" fmla="*/ 32 w 156"/>
                <a:gd name="T35" fmla="*/ 41 h 149"/>
                <a:gd name="T36" fmla="*/ 52 w 156"/>
                <a:gd name="T37" fmla="*/ 35 h 149"/>
                <a:gd name="T38" fmla="*/ 77 w 156"/>
                <a:gd name="T39" fmla="*/ 31 h 149"/>
                <a:gd name="T40" fmla="*/ 101 w 156"/>
                <a:gd name="T41" fmla="*/ 34 h 149"/>
                <a:gd name="T42" fmla="*/ 109 w 156"/>
                <a:gd name="T43" fmla="*/ 47 h 149"/>
                <a:gd name="T44" fmla="*/ 109 w 156"/>
                <a:gd name="T45" fmla="*/ 51 h 149"/>
                <a:gd name="T46" fmla="*/ 109 w 156"/>
                <a:gd name="T47" fmla="*/ 53 h 149"/>
                <a:gd name="T48" fmla="*/ 65 w 156"/>
                <a:gd name="T49" fmla="*/ 57 h 149"/>
                <a:gd name="T50" fmla="*/ 31 w 156"/>
                <a:gd name="T51" fmla="*/ 67 h 149"/>
                <a:gd name="T52" fmla="*/ 8 w 156"/>
                <a:gd name="T53" fmla="*/ 85 h 149"/>
                <a:gd name="T54" fmla="*/ 0 w 156"/>
                <a:gd name="T55" fmla="*/ 114 h 149"/>
                <a:gd name="T56" fmla="*/ 11 w 156"/>
                <a:gd name="T57" fmla="*/ 139 h 149"/>
                <a:gd name="T58" fmla="*/ 39 w 156"/>
                <a:gd name="T59" fmla="*/ 149 h 149"/>
                <a:gd name="T60" fmla="*/ 56 w 156"/>
                <a:gd name="T61" fmla="*/ 148 h 149"/>
                <a:gd name="T62" fmla="*/ 69 w 156"/>
                <a:gd name="T63" fmla="*/ 143 h 149"/>
                <a:gd name="T64" fmla="*/ 80 w 156"/>
                <a:gd name="T65" fmla="*/ 137 h 149"/>
                <a:gd name="T66" fmla="*/ 91 w 156"/>
                <a:gd name="T67" fmla="*/ 130 h 149"/>
                <a:gd name="T68" fmla="*/ 87 w 156"/>
                <a:gd name="T69" fmla="*/ 145 h 149"/>
                <a:gd name="T70" fmla="*/ 132 w 156"/>
                <a:gd name="T71" fmla="*/ 145 h 149"/>
                <a:gd name="T72" fmla="*/ 154 w 156"/>
                <a:gd name="T73" fmla="*/ 49 h 149"/>
                <a:gd name="T74" fmla="*/ 155 w 156"/>
                <a:gd name="T7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49">
                  <a:moveTo>
                    <a:pt x="96" y="108"/>
                  </a:moveTo>
                  <a:cubicBezTo>
                    <a:pt x="91" y="112"/>
                    <a:pt x="87" y="114"/>
                    <a:pt x="81" y="116"/>
                  </a:cubicBezTo>
                  <a:cubicBezTo>
                    <a:pt x="76" y="118"/>
                    <a:pt x="72" y="119"/>
                    <a:pt x="67" y="119"/>
                  </a:cubicBezTo>
                  <a:cubicBezTo>
                    <a:pt x="61" y="119"/>
                    <a:pt x="55" y="118"/>
                    <a:pt x="52" y="116"/>
                  </a:cubicBezTo>
                  <a:cubicBezTo>
                    <a:pt x="48" y="114"/>
                    <a:pt x="47" y="111"/>
                    <a:pt x="47" y="106"/>
                  </a:cubicBezTo>
                  <a:cubicBezTo>
                    <a:pt x="47" y="101"/>
                    <a:pt x="48" y="96"/>
                    <a:pt x="51" y="93"/>
                  </a:cubicBezTo>
                  <a:cubicBezTo>
                    <a:pt x="53" y="90"/>
                    <a:pt x="57" y="87"/>
                    <a:pt x="62" y="85"/>
                  </a:cubicBezTo>
                  <a:cubicBezTo>
                    <a:pt x="67" y="84"/>
                    <a:pt x="73" y="82"/>
                    <a:pt x="80" y="81"/>
                  </a:cubicBezTo>
                  <a:cubicBezTo>
                    <a:pt x="87" y="80"/>
                    <a:pt x="95" y="80"/>
                    <a:pt x="103" y="79"/>
                  </a:cubicBezTo>
                  <a:lnTo>
                    <a:pt x="96" y="108"/>
                  </a:lnTo>
                  <a:close/>
                  <a:moveTo>
                    <a:pt x="155" y="42"/>
                  </a:moveTo>
                  <a:cubicBezTo>
                    <a:pt x="155" y="40"/>
                    <a:pt x="156" y="38"/>
                    <a:pt x="156" y="36"/>
                  </a:cubicBezTo>
                  <a:cubicBezTo>
                    <a:pt x="156" y="24"/>
                    <a:pt x="150" y="15"/>
                    <a:pt x="140" y="9"/>
                  </a:cubicBezTo>
                  <a:cubicBezTo>
                    <a:pt x="130" y="3"/>
                    <a:pt x="114" y="0"/>
                    <a:pt x="92" y="0"/>
                  </a:cubicBezTo>
                  <a:cubicBezTo>
                    <a:pt x="81" y="0"/>
                    <a:pt x="70" y="1"/>
                    <a:pt x="59" y="3"/>
                  </a:cubicBezTo>
                  <a:cubicBezTo>
                    <a:pt x="48" y="5"/>
                    <a:pt x="40" y="6"/>
                    <a:pt x="35" y="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7" y="39"/>
                    <a:pt x="43" y="37"/>
                    <a:pt x="52" y="35"/>
                  </a:cubicBezTo>
                  <a:cubicBezTo>
                    <a:pt x="61" y="32"/>
                    <a:pt x="69" y="31"/>
                    <a:pt x="77" y="31"/>
                  </a:cubicBezTo>
                  <a:cubicBezTo>
                    <a:pt x="88" y="31"/>
                    <a:pt x="96" y="32"/>
                    <a:pt x="101" y="34"/>
                  </a:cubicBezTo>
                  <a:cubicBezTo>
                    <a:pt x="107" y="37"/>
                    <a:pt x="109" y="41"/>
                    <a:pt x="109" y="47"/>
                  </a:cubicBezTo>
                  <a:cubicBezTo>
                    <a:pt x="109" y="48"/>
                    <a:pt x="109" y="49"/>
                    <a:pt x="109" y="51"/>
                  </a:cubicBezTo>
                  <a:cubicBezTo>
                    <a:pt x="109" y="52"/>
                    <a:pt x="109" y="53"/>
                    <a:pt x="109" y="53"/>
                  </a:cubicBezTo>
                  <a:cubicBezTo>
                    <a:pt x="93" y="54"/>
                    <a:pt x="79" y="56"/>
                    <a:pt x="65" y="57"/>
                  </a:cubicBezTo>
                  <a:cubicBezTo>
                    <a:pt x="52" y="59"/>
                    <a:pt x="41" y="62"/>
                    <a:pt x="31" y="67"/>
                  </a:cubicBezTo>
                  <a:cubicBezTo>
                    <a:pt x="21" y="71"/>
                    <a:pt x="13" y="78"/>
                    <a:pt x="8" y="85"/>
                  </a:cubicBezTo>
                  <a:cubicBezTo>
                    <a:pt x="2" y="93"/>
                    <a:pt x="0" y="102"/>
                    <a:pt x="0" y="114"/>
                  </a:cubicBezTo>
                  <a:cubicBezTo>
                    <a:pt x="0" y="124"/>
                    <a:pt x="3" y="133"/>
                    <a:pt x="11" y="139"/>
                  </a:cubicBezTo>
                  <a:cubicBezTo>
                    <a:pt x="18" y="146"/>
                    <a:pt x="28" y="149"/>
                    <a:pt x="39" y="149"/>
                  </a:cubicBezTo>
                  <a:cubicBezTo>
                    <a:pt x="47" y="149"/>
                    <a:pt x="52" y="149"/>
                    <a:pt x="56" y="148"/>
                  </a:cubicBezTo>
                  <a:cubicBezTo>
                    <a:pt x="60" y="147"/>
                    <a:pt x="65" y="145"/>
                    <a:pt x="69" y="143"/>
                  </a:cubicBezTo>
                  <a:cubicBezTo>
                    <a:pt x="73" y="142"/>
                    <a:pt x="76" y="139"/>
                    <a:pt x="80" y="137"/>
                  </a:cubicBezTo>
                  <a:cubicBezTo>
                    <a:pt x="84" y="134"/>
                    <a:pt x="88" y="132"/>
                    <a:pt x="91" y="130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7"/>
                    <a:pt x="155" y="45"/>
                    <a:pt x="15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2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1CB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939" y="603"/>
              <a:ext cx="471" cy="291"/>
            </a:xfrm>
            <a:custGeom>
              <a:avLst/>
              <a:gdLst>
                <a:gd name="T0" fmla="*/ 0 w 471"/>
                <a:gd name="T1" fmla="*/ 0 h 291"/>
                <a:gd name="T2" fmla="*/ 0 w 471"/>
                <a:gd name="T3" fmla="*/ 0 h 291"/>
                <a:gd name="T4" fmla="*/ 190 w 471"/>
                <a:gd name="T5" fmla="*/ 291 h 291"/>
                <a:gd name="T6" fmla="*/ 190 w 471"/>
                <a:gd name="T7" fmla="*/ 291 h 291"/>
                <a:gd name="T8" fmla="*/ 264 w 471"/>
                <a:gd name="T9" fmla="*/ 164 h 291"/>
                <a:gd name="T10" fmla="*/ 0 w 471"/>
                <a:gd name="T11" fmla="*/ 0 h 291"/>
                <a:gd name="T12" fmla="*/ 350 w 471"/>
                <a:gd name="T13" fmla="*/ 216 h 291"/>
                <a:gd name="T14" fmla="*/ 307 w 471"/>
                <a:gd name="T15" fmla="*/ 291 h 291"/>
                <a:gd name="T16" fmla="*/ 471 w 471"/>
                <a:gd name="T17" fmla="*/ 291 h 291"/>
                <a:gd name="T18" fmla="*/ 350 w 471"/>
                <a:gd name="T19" fmla="*/ 21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291">
                  <a:moveTo>
                    <a:pt x="0" y="0"/>
                  </a:moveTo>
                  <a:lnTo>
                    <a:pt x="0" y="0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264" y="164"/>
                  </a:lnTo>
                  <a:lnTo>
                    <a:pt x="0" y="0"/>
                  </a:lnTo>
                  <a:close/>
                  <a:moveTo>
                    <a:pt x="350" y="216"/>
                  </a:moveTo>
                  <a:lnTo>
                    <a:pt x="307" y="291"/>
                  </a:lnTo>
                  <a:lnTo>
                    <a:pt x="471" y="291"/>
                  </a:lnTo>
                  <a:lnTo>
                    <a:pt x="350" y="216"/>
                  </a:lnTo>
                  <a:close/>
                </a:path>
              </a:pathLst>
            </a:custGeom>
            <a:solidFill>
              <a:srgbClr val="209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129" y="767"/>
              <a:ext cx="160" cy="127"/>
            </a:xfrm>
            <a:custGeom>
              <a:avLst/>
              <a:gdLst>
                <a:gd name="T0" fmla="*/ 74 w 160"/>
                <a:gd name="T1" fmla="*/ 0 h 127"/>
                <a:gd name="T2" fmla="*/ 0 w 160"/>
                <a:gd name="T3" fmla="*/ 127 h 127"/>
                <a:gd name="T4" fmla="*/ 117 w 160"/>
                <a:gd name="T5" fmla="*/ 127 h 127"/>
                <a:gd name="T6" fmla="*/ 160 w 160"/>
                <a:gd name="T7" fmla="*/ 52 h 127"/>
                <a:gd name="T8" fmla="*/ 74 w 160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7">
                  <a:moveTo>
                    <a:pt x="74" y="0"/>
                  </a:moveTo>
                  <a:lnTo>
                    <a:pt x="0" y="127"/>
                  </a:lnTo>
                  <a:lnTo>
                    <a:pt x="117" y="127"/>
                  </a:lnTo>
                  <a:lnTo>
                    <a:pt x="160" y="5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27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3761509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699" y="872204"/>
            <a:ext cx="4699596" cy="37080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24400" y="636173"/>
            <a:ext cx="0" cy="57476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2204"/>
            <a:ext cx="3761509" cy="818374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699" y="872204"/>
            <a:ext cx="4699596" cy="370808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BDE952-5B73-4B10-8D2B-3649B9B38386}"/>
              </a:ext>
            </a:extLst>
          </p:cNvPr>
          <p:cNvSpPr/>
          <p:nvPr userDrawn="1"/>
        </p:nvSpPr>
        <p:spPr>
          <a:xfrm rot="5400000" flipH="1">
            <a:off x="2667001" y="-2667003"/>
            <a:ext cx="6857996" cy="12192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88215" y="3512772"/>
            <a:ext cx="4010103" cy="1494259"/>
          </a:xfrm>
        </p:spPr>
        <p:txBody>
          <a:bodyPr anchor="ctr">
            <a:noAutofit/>
          </a:bodyPr>
          <a:lstStyle>
            <a:lvl1pPr algn="l">
              <a:defRPr sz="2400" b="0">
                <a:solidFill>
                  <a:schemeClr val="tx2"/>
                </a:solidFill>
                <a:latin typeface="Raleway Lining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88213" y="5243404"/>
            <a:ext cx="4010105" cy="554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Raleway Lining" panose="020B05030301010600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5848D-ECC5-4DF2-8DCD-12B1FE168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2" y="1252245"/>
            <a:ext cx="1492993" cy="325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E9F9E0-8632-47AC-ACFE-CB7AA9D0654A}"/>
              </a:ext>
            </a:extLst>
          </p:cNvPr>
          <p:cNvSpPr/>
          <p:nvPr userDrawn="1"/>
        </p:nvSpPr>
        <p:spPr>
          <a:xfrm flipV="1">
            <a:off x="488212" y="3241456"/>
            <a:ext cx="1063257" cy="763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B94BA4C-D6D9-4A01-A4DB-D08F5163B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4871229" y="0"/>
            <a:ext cx="7320771" cy="6858000"/>
          </a:xfrm>
          <a:custGeom>
            <a:avLst/>
            <a:gdLst>
              <a:gd name="connsiteX0" fmla="*/ 0 w 7364819"/>
              <a:gd name="connsiteY0" fmla="*/ 0 h 6858000"/>
              <a:gd name="connsiteX1" fmla="*/ 7364819 w 7364819"/>
              <a:gd name="connsiteY1" fmla="*/ 0 h 6858000"/>
              <a:gd name="connsiteX2" fmla="*/ 7364819 w 7364819"/>
              <a:gd name="connsiteY2" fmla="*/ 6858000 h 6858000"/>
              <a:gd name="connsiteX3" fmla="*/ 0 w 7364819"/>
              <a:gd name="connsiteY3" fmla="*/ 6858000 h 6858000"/>
              <a:gd name="connsiteX4" fmla="*/ 0 w 7364819"/>
              <a:gd name="connsiteY4" fmla="*/ 0 h 6858000"/>
              <a:gd name="connsiteX0" fmla="*/ 0 w 7364819"/>
              <a:gd name="connsiteY0" fmla="*/ 10633 h 6868633"/>
              <a:gd name="connsiteX1" fmla="*/ 5621080 w 7364819"/>
              <a:gd name="connsiteY1" fmla="*/ 0 h 6868633"/>
              <a:gd name="connsiteX2" fmla="*/ 7364819 w 7364819"/>
              <a:gd name="connsiteY2" fmla="*/ 6868633 h 6868633"/>
              <a:gd name="connsiteX3" fmla="*/ 0 w 7364819"/>
              <a:gd name="connsiteY3" fmla="*/ 6868633 h 6868633"/>
              <a:gd name="connsiteX4" fmla="*/ 0 w 7364819"/>
              <a:gd name="connsiteY4" fmla="*/ 10633 h 6868633"/>
              <a:gd name="connsiteX0" fmla="*/ 0 w 7364819"/>
              <a:gd name="connsiteY0" fmla="*/ 0 h 6858000"/>
              <a:gd name="connsiteX1" fmla="*/ 5557285 w 7364819"/>
              <a:gd name="connsiteY1" fmla="*/ 0 h 6858000"/>
              <a:gd name="connsiteX2" fmla="*/ 7364819 w 7364819"/>
              <a:gd name="connsiteY2" fmla="*/ 6858000 h 6858000"/>
              <a:gd name="connsiteX3" fmla="*/ 0 w 7364819"/>
              <a:gd name="connsiteY3" fmla="*/ 6858000 h 6858000"/>
              <a:gd name="connsiteX4" fmla="*/ 0 w 7364819"/>
              <a:gd name="connsiteY4" fmla="*/ 0 h 6858000"/>
              <a:gd name="connsiteX0" fmla="*/ 0 w 7364819"/>
              <a:gd name="connsiteY0" fmla="*/ 0 h 6858000"/>
              <a:gd name="connsiteX1" fmla="*/ 7320771 w 7364819"/>
              <a:gd name="connsiteY1" fmla="*/ 0 h 6858000"/>
              <a:gd name="connsiteX2" fmla="*/ 7364819 w 7364819"/>
              <a:gd name="connsiteY2" fmla="*/ 6858000 h 6858000"/>
              <a:gd name="connsiteX3" fmla="*/ 0 w 7364819"/>
              <a:gd name="connsiteY3" fmla="*/ 6858000 h 6858000"/>
              <a:gd name="connsiteX4" fmla="*/ 0 w 7364819"/>
              <a:gd name="connsiteY4" fmla="*/ 0 h 6858000"/>
              <a:gd name="connsiteX0" fmla="*/ 0 w 7320771"/>
              <a:gd name="connsiteY0" fmla="*/ 0 h 6858000"/>
              <a:gd name="connsiteX1" fmla="*/ 7320771 w 7320771"/>
              <a:gd name="connsiteY1" fmla="*/ 0 h 6858000"/>
              <a:gd name="connsiteX2" fmla="*/ 5329190 w 7320771"/>
              <a:gd name="connsiteY2" fmla="*/ 6847114 h 6858000"/>
              <a:gd name="connsiteX3" fmla="*/ 0 w 7320771"/>
              <a:gd name="connsiteY3" fmla="*/ 6858000 h 6858000"/>
              <a:gd name="connsiteX4" fmla="*/ 0 w 732077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0771" h="6858000">
                <a:moveTo>
                  <a:pt x="0" y="0"/>
                </a:moveTo>
                <a:lnTo>
                  <a:pt x="7320771" y="0"/>
                </a:lnTo>
                <a:lnTo>
                  <a:pt x="5329190" y="68471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 baseline="-25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44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0" t="10464" r="20412" b="1074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33"/>
          <p:cNvSpPr/>
          <p:nvPr userDrawn="1"/>
        </p:nvSpPr>
        <p:spPr>
          <a:xfrm rot="5400000">
            <a:off x="1643543" y="185258"/>
            <a:ext cx="4658013" cy="6776696"/>
          </a:xfrm>
          <a:custGeom>
            <a:avLst/>
            <a:gdLst>
              <a:gd name="connsiteX0" fmla="*/ 0 w 4658013"/>
              <a:gd name="connsiteY0" fmla="*/ 5082522 h 5082522"/>
              <a:gd name="connsiteX1" fmla="*/ 0 w 4658013"/>
              <a:gd name="connsiteY1" fmla="*/ 1223384 h 5082522"/>
              <a:gd name="connsiteX2" fmla="*/ 4658013 w 4658013"/>
              <a:gd name="connsiteY2" fmla="*/ 0 h 5082522"/>
              <a:gd name="connsiteX3" fmla="*/ 4658013 w 4658013"/>
              <a:gd name="connsiteY3" fmla="*/ 5082522 h 50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013" h="5082522">
                <a:moveTo>
                  <a:pt x="0" y="5082522"/>
                </a:moveTo>
                <a:lnTo>
                  <a:pt x="0" y="1223384"/>
                </a:lnTo>
                <a:lnTo>
                  <a:pt x="4658013" y="0"/>
                </a:lnTo>
                <a:lnTo>
                  <a:pt x="4658013" y="5082522"/>
                </a:lnTo>
                <a:close/>
              </a:path>
            </a:pathLst>
          </a:cu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914403" y="2653039"/>
            <a:ext cx="4010103" cy="922713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2" y="3711379"/>
            <a:ext cx="4010105" cy="55432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49867" y="2447492"/>
            <a:ext cx="2937933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1049867" y="1810219"/>
            <a:ext cx="2233084" cy="368752"/>
            <a:chOff x="832" y="514"/>
            <a:chExt cx="2171" cy="47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77" y="536"/>
              <a:ext cx="457" cy="447"/>
            </a:xfrm>
            <a:custGeom>
              <a:avLst/>
              <a:gdLst>
                <a:gd name="T0" fmla="*/ 264 w 457"/>
                <a:gd name="T1" fmla="*/ 0 h 447"/>
                <a:gd name="T2" fmla="*/ 0 w 457"/>
                <a:gd name="T3" fmla="*/ 447 h 447"/>
                <a:gd name="T4" fmla="*/ 119 w 457"/>
                <a:gd name="T5" fmla="*/ 447 h 447"/>
                <a:gd name="T6" fmla="*/ 307 w 457"/>
                <a:gd name="T7" fmla="*/ 115 h 447"/>
                <a:gd name="T8" fmla="*/ 342 w 457"/>
                <a:gd name="T9" fmla="*/ 447 h 447"/>
                <a:gd name="T10" fmla="*/ 457 w 457"/>
                <a:gd name="T11" fmla="*/ 447 h 447"/>
                <a:gd name="T12" fmla="*/ 397 w 457"/>
                <a:gd name="T13" fmla="*/ 0 h 447"/>
                <a:gd name="T14" fmla="*/ 264 w 457"/>
                <a:gd name="T15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" h="447">
                  <a:moveTo>
                    <a:pt x="264" y="0"/>
                  </a:moveTo>
                  <a:lnTo>
                    <a:pt x="0" y="447"/>
                  </a:lnTo>
                  <a:lnTo>
                    <a:pt x="119" y="447"/>
                  </a:lnTo>
                  <a:lnTo>
                    <a:pt x="307" y="115"/>
                  </a:lnTo>
                  <a:lnTo>
                    <a:pt x="342" y="447"/>
                  </a:lnTo>
                  <a:lnTo>
                    <a:pt x="457" y="447"/>
                  </a:lnTo>
                  <a:lnTo>
                    <a:pt x="397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53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695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924" y="514"/>
              <a:ext cx="126" cy="89"/>
            </a:xfrm>
            <a:custGeom>
              <a:avLst/>
              <a:gdLst>
                <a:gd name="T0" fmla="*/ 19 w 126"/>
                <a:gd name="T1" fmla="*/ 0 h 89"/>
                <a:gd name="T2" fmla="*/ 0 w 126"/>
                <a:gd name="T3" fmla="*/ 89 h 89"/>
                <a:gd name="T4" fmla="*/ 126 w 126"/>
                <a:gd name="T5" fmla="*/ 0 h 89"/>
                <a:gd name="T6" fmla="*/ 19 w 126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89">
                  <a:moveTo>
                    <a:pt x="19" y="0"/>
                  </a:moveTo>
                  <a:lnTo>
                    <a:pt x="0" y="89"/>
                  </a:lnTo>
                  <a:lnTo>
                    <a:pt x="12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335" y="634"/>
              <a:ext cx="392" cy="349"/>
            </a:xfrm>
            <a:custGeom>
              <a:avLst/>
              <a:gdLst>
                <a:gd name="T0" fmla="*/ 154 w 165"/>
                <a:gd name="T1" fmla="*/ 10 h 145"/>
                <a:gd name="T2" fmla="*/ 125 w 165"/>
                <a:gd name="T3" fmla="*/ 0 h 145"/>
                <a:gd name="T4" fmla="*/ 100 w 165"/>
                <a:gd name="T5" fmla="*/ 6 h 145"/>
                <a:gd name="T6" fmla="*/ 74 w 165"/>
                <a:gd name="T7" fmla="*/ 20 h 145"/>
                <a:gd name="T8" fmla="*/ 78 w 165"/>
                <a:gd name="T9" fmla="*/ 4 h 145"/>
                <a:gd name="T10" fmla="*/ 33 w 165"/>
                <a:gd name="T11" fmla="*/ 4 h 145"/>
                <a:gd name="T12" fmla="*/ 0 w 165"/>
                <a:gd name="T13" fmla="*/ 145 h 145"/>
                <a:gd name="T14" fmla="*/ 46 w 165"/>
                <a:gd name="T15" fmla="*/ 145 h 145"/>
                <a:gd name="T16" fmla="*/ 69 w 165"/>
                <a:gd name="T17" fmla="*/ 45 h 145"/>
                <a:gd name="T18" fmla="*/ 84 w 165"/>
                <a:gd name="T19" fmla="*/ 38 h 145"/>
                <a:gd name="T20" fmla="*/ 97 w 165"/>
                <a:gd name="T21" fmla="*/ 36 h 145"/>
                <a:gd name="T22" fmla="*/ 112 w 165"/>
                <a:gd name="T23" fmla="*/ 40 h 145"/>
                <a:gd name="T24" fmla="*/ 116 w 165"/>
                <a:gd name="T25" fmla="*/ 52 h 145"/>
                <a:gd name="T26" fmla="*/ 115 w 165"/>
                <a:gd name="T27" fmla="*/ 62 h 145"/>
                <a:gd name="T28" fmla="*/ 112 w 165"/>
                <a:gd name="T29" fmla="*/ 75 h 145"/>
                <a:gd name="T30" fmla="*/ 96 w 165"/>
                <a:gd name="T31" fmla="*/ 145 h 145"/>
                <a:gd name="T32" fmla="*/ 141 w 165"/>
                <a:gd name="T33" fmla="*/ 145 h 145"/>
                <a:gd name="T34" fmla="*/ 163 w 165"/>
                <a:gd name="T35" fmla="*/ 53 h 145"/>
                <a:gd name="T36" fmla="*/ 164 w 165"/>
                <a:gd name="T37" fmla="*/ 44 h 145"/>
                <a:gd name="T38" fmla="*/ 165 w 165"/>
                <a:gd name="T39" fmla="*/ 36 h 145"/>
                <a:gd name="T40" fmla="*/ 154 w 165"/>
                <a:gd name="T41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45">
                  <a:moveTo>
                    <a:pt x="154" y="10"/>
                  </a:moveTo>
                  <a:cubicBezTo>
                    <a:pt x="147" y="4"/>
                    <a:pt x="137" y="0"/>
                    <a:pt x="125" y="0"/>
                  </a:cubicBezTo>
                  <a:cubicBezTo>
                    <a:pt x="116" y="0"/>
                    <a:pt x="107" y="2"/>
                    <a:pt x="100" y="6"/>
                  </a:cubicBezTo>
                  <a:cubicBezTo>
                    <a:pt x="92" y="9"/>
                    <a:pt x="84" y="14"/>
                    <a:pt x="74" y="2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4" y="42"/>
                    <a:pt x="80" y="40"/>
                    <a:pt x="84" y="38"/>
                  </a:cubicBezTo>
                  <a:cubicBezTo>
                    <a:pt x="89" y="37"/>
                    <a:pt x="93" y="36"/>
                    <a:pt x="97" y="36"/>
                  </a:cubicBezTo>
                  <a:cubicBezTo>
                    <a:pt x="104" y="36"/>
                    <a:pt x="109" y="37"/>
                    <a:pt x="112" y="40"/>
                  </a:cubicBezTo>
                  <a:cubicBezTo>
                    <a:pt x="114" y="42"/>
                    <a:pt x="116" y="46"/>
                    <a:pt x="116" y="52"/>
                  </a:cubicBezTo>
                  <a:cubicBezTo>
                    <a:pt x="116" y="55"/>
                    <a:pt x="115" y="58"/>
                    <a:pt x="115" y="62"/>
                  </a:cubicBezTo>
                  <a:cubicBezTo>
                    <a:pt x="114" y="66"/>
                    <a:pt x="113" y="70"/>
                    <a:pt x="112" y="75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63" y="50"/>
                    <a:pt x="164" y="47"/>
                    <a:pt x="164" y="44"/>
                  </a:cubicBezTo>
                  <a:cubicBezTo>
                    <a:pt x="165" y="41"/>
                    <a:pt x="165" y="39"/>
                    <a:pt x="165" y="36"/>
                  </a:cubicBezTo>
                  <a:cubicBezTo>
                    <a:pt x="165" y="25"/>
                    <a:pt x="161" y="16"/>
                    <a:pt x="15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744" y="548"/>
              <a:ext cx="259" cy="442"/>
            </a:xfrm>
            <a:custGeom>
              <a:avLst/>
              <a:gdLst>
                <a:gd name="T0" fmla="*/ 52 w 109"/>
                <a:gd name="T1" fmla="*/ 121 h 184"/>
                <a:gd name="T2" fmla="*/ 64 w 109"/>
                <a:gd name="T3" fmla="*/ 70 h 184"/>
                <a:gd name="T4" fmla="*/ 99 w 109"/>
                <a:gd name="T5" fmla="*/ 70 h 184"/>
                <a:gd name="T6" fmla="*/ 109 w 109"/>
                <a:gd name="T7" fmla="*/ 40 h 184"/>
                <a:gd name="T8" fmla="*/ 71 w 109"/>
                <a:gd name="T9" fmla="*/ 40 h 184"/>
                <a:gd name="T10" fmla="*/ 80 w 109"/>
                <a:gd name="T11" fmla="*/ 0 h 184"/>
                <a:gd name="T12" fmla="*/ 34 w 109"/>
                <a:gd name="T13" fmla="*/ 0 h 184"/>
                <a:gd name="T14" fmla="*/ 25 w 109"/>
                <a:gd name="T15" fmla="*/ 40 h 184"/>
                <a:gd name="T16" fmla="*/ 7 w 109"/>
                <a:gd name="T17" fmla="*/ 40 h 184"/>
                <a:gd name="T18" fmla="*/ 0 w 109"/>
                <a:gd name="T19" fmla="*/ 70 h 184"/>
                <a:gd name="T20" fmla="*/ 18 w 109"/>
                <a:gd name="T21" fmla="*/ 70 h 184"/>
                <a:gd name="T22" fmla="*/ 3 w 109"/>
                <a:gd name="T23" fmla="*/ 137 h 184"/>
                <a:gd name="T24" fmla="*/ 1 w 109"/>
                <a:gd name="T25" fmla="*/ 146 h 184"/>
                <a:gd name="T26" fmla="*/ 1 w 109"/>
                <a:gd name="T27" fmla="*/ 153 h 184"/>
                <a:gd name="T28" fmla="*/ 11 w 109"/>
                <a:gd name="T29" fmla="*/ 176 h 184"/>
                <a:gd name="T30" fmla="*/ 44 w 109"/>
                <a:gd name="T31" fmla="*/ 184 h 184"/>
                <a:gd name="T32" fmla="*/ 65 w 109"/>
                <a:gd name="T33" fmla="*/ 183 h 184"/>
                <a:gd name="T34" fmla="*/ 81 w 109"/>
                <a:gd name="T35" fmla="*/ 180 h 184"/>
                <a:gd name="T36" fmla="*/ 88 w 109"/>
                <a:gd name="T37" fmla="*/ 150 h 184"/>
                <a:gd name="T38" fmla="*/ 84 w 109"/>
                <a:gd name="T39" fmla="*/ 150 h 184"/>
                <a:gd name="T40" fmla="*/ 75 w 109"/>
                <a:gd name="T41" fmla="*/ 153 h 184"/>
                <a:gd name="T42" fmla="*/ 65 w 109"/>
                <a:gd name="T43" fmla="*/ 154 h 184"/>
                <a:gd name="T44" fmla="*/ 52 w 109"/>
                <a:gd name="T45" fmla="*/ 151 h 184"/>
                <a:gd name="T46" fmla="*/ 48 w 109"/>
                <a:gd name="T47" fmla="*/ 141 h 184"/>
                <a:gd name="T48" fmla="*/ 49 w 109"/>
                <a:gd name="T49" fmla="*/ 132 h 184"/>
                <a:gd name="T50" fmla="*/ 52 w 109"/>
                <a:gd name="T51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84">
                  <a:moveTo>
                    <a:pt x="52" y="121"/>
                  </a:moveTo>
                  <a:cubicBezTo>
                    <a:pt x="64" y="70"/>
                    <a:pt x="64" y="70"/>
                    <a:pt x="64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0"/>
                    <a:pt x="2" y="143"/>
                    <a:pt x="1" y="146"/>
                  </a:cubicBezTo>
                  <a:cubicBezTo>
                    <a:pt x="1" y="148"/>
                    <a:pt x="1" y="151"/>
                    <a:pt x="1" y="153"/>
                  </a:cubicBezTo>
                  <a:cubicBezTo>
                    <a:pt x="1" y="163"/>
                    <a:pt x="4" y="171"/>
                    <a:pt x="11" y="176"/>
                  </a:cubicBezTo>
                  <a:cubicBezTo>
                    <a:pt x="17" y="181"/>
                    <a:pt x="29" y="184"/>
                    <a:pt x="44" y="184"/>
                  </a:cubicBezTo>
                  <a:cubicBezTo>
                    <a:pt x="52" y="184"/>
                    <a:pt x="59" y="184"/>
                    <a:pt x="65" y="183"/>
                  </a:cubicBezTo>
                  <a:cubicBezTo>
                    <a:pt x="70" y="182"/>
                    <a:pt x="76" y="181"/>
                    <a:pt x="81" y="18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2" y="151"/>
                    <a:pt x="79" y="152"/>
                    <a:pt x="75" y="153"/>
                  </a:cubicBezTo>
                  <a:cubicBezTo>
                    <a:pt x="71" y="154"/>
                    <a:pt x="68" y="154"/>
                    <a:pt x="65" y="154"/>
                  </a:cubicBezTo>
                  <a:cubicBezTo>
                    <a:pt x="60" y="154"/>
                    <a:pt x="55" y="153"/>
                    <a:pt x="52" y="151"/>
                  </a:cubicBezTo>
                  <a:cubicBezTo>
                    <a:pt x="50" y="149"/>
                    <a:pt x="48" y="146"/>
                    <a:pt x="48" y="141"/>
                  </a:cubicBezTo>
                  <a:cubicBezTo>
                    <a:pt x="48" y="138"/>
                    <a:pt x="49" y="135"/>
                    <a:pt x="49" y="132"/>
                  </a:cubicBezTo>
                  <a:cubicBezTo>
                    <a:pt x="50" y="128"/>
                    <a:pt x="51" y="125"/>
                    <a:pt x="52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838" y="644"/>
              <a:ext cx="186" cy="339"/>
            </a:xfrm>
            <a:custGeom>
              <a:avLst/>
              <a:gdLst>
                <a:gd name="T0" fmla="*/ 76 w 186"/>
                <a:gd name="T1" fmla="*/ 0 h 339"/>
                <a:gd name="T2" fmla="*/ 0 w 186"/>
                <a:gd name="T3" fmla="*/ 339 h 339"/>
                <a:gd name="T4" fmla="*/ 107 w 186"/>
                <a:gd name="T5" fmla="*/ 339 h 339"/>
                <a:gd name="T6" fmla="*/ 186 w 186"/>
                <a:gd name="T7" fmla="*/ 0 h 339"/>
                <a:gd name="T8" fmla="*/ 76 w 186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39">
                  <a:moveTo>
                    <a:pt x="76" y="0"/>
                  </a:moveTo>
                  <a:lnTo>
                    <a:pt x="0" y="339"/>
                  </a:lnTo>
                  <a:lnTo>
                    <a:pt x="107" y="339"/>
                  </a:lnTo>
                  <a:lnTo>
                    <a:pt x="18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988" y="634"/>
              <a:ext cx="371" cy="358"/>
            </a:xfrm>
            <a:custGeom>
              <a:avLst/>
              <a:gdLst>
                <a:gd name="T0" fmla="*/ 96 w 156"/>
                <a:gd name="T1" fmla="*/ 108 h 149"/>
                <a:gd name="T2" fmla="*/ 81 w 156"/>
                <a:gd name="T3" fmla="*/ 116 h 149"/>
                <a:gd name="T4" fmla="*/ 67 w 156"/>
                <a:gd name="T5" fmla="*/ 119 h 149"/>
                <a:gd name="T6" fmla="*/ 52 w 156"/>
                <a:gd name="T7" fmla="*/ 116 h 149"/>
                <a:gd name="T8" fmla="*/ 47 w 156"/>
                <a:gd name="T9" fmla="*/ 106 h 149"/>
                <a:gd name="T10" fmla="*/ 51 w 156"/>
                <a:gd name="T11" fmla="*/ 93 h 149"/>
                <a:gd name="T12" fmla="*/ 62 w 156"/>
                <a:gd name="T13" fmla="*/ 85 h 149"/>
                <a:gd name="T14" fmla="*/ 80 w 156"/>
                <a:gd name="T15" fmla="*/ 81 h 149"/>
                <a:gd name="T16" fmla="*/ 103 w 156"/>
                <a:gd name="T17" fmla="*/ 79 h 149"/>
                <a:gd name="T18" fmla="*/ 96 w 156"/>
                <a:gd name="T19" fmla="*/ 108 h 149"/>
                <a:gd name="T20" fmla="*/ 155 w 156"/>
                <a:gd name="T21" fmla="*/ 42 h 149"/>
                <a:gd name="T22" fmla="*/ 156 w 156"/>
                <a:gd name="T23" fmla="*/ 36 h 149"/>
                <a:gd name="T24" fmla="*/ 140 w 156"/>
                <a:gd name="T25" fmla="*/ 9 h 149"/>
                <a:gd name="T26" fmla="*/ 92 w 156"/>
                <a:gd name="T27" fmla="*/ 0 h 149"/>
                <a:gd name="T28" fmla="*/ 59 w 156"/>
                <a:gd name="T29" fmla="*/ 3 h 149"/>
                <a:gd name="T30" fmla="*/ 35 w 156"/>
                <a:gd name="T31" fmla="*/ 7 h 149"/>
                <a:gd name="T32" fmla="*/ 28 w 156"/>
                <a:gd name="T33" fmla="*/ 41 h 149"/>
                <a:gd name="T34" fmla="*/ 32 w 156"/>
                <a:gd name="T35" fmla="*/ 41 h 149"/>
                <a:gd name="T36" fmla="*/ 52 w 156"/>
                <a:gd name="T37" fmla="*/ 35 h 149"/>
                <a:gd name="T38" fmla="*/ 77 w 156"/>
                <a:gd name="T39" fmla="*/ 31 h 149"/>
                <a:gd name="T40" fmla="*/ 101 w 156"/>
                <a:gd name="T41" fmla="*/ 34 h 149"/>
                <a:gd name="T42" fmla="*/ 109 w 156"/>
                <a:gd name="T43" fmla="*/ 47 h 149"/>
                <a:gd name="T44" fmla="*/ 109 w 156"/>
                <a:gd name="T45" fmla="*/ 51 h 149"/>
                <a:gd name="T46" fmla="*/ 109 w 156"/>
                <a:gd name="T47" fmla="*/ 53 h 149"/>
                <a:gd name="T48" fmla="*/ 65 w 156"/>
                <a:gd name="T49" fmla="*/ 57 h 149"/>
                <a:gd name="T50" fmla="*/ 31 w 156"/>
                <a:gd name="T51" fmla="*/ 67 h 149"/>
                <a:gd name="T52" fmla="*/ 8 w 156"/>
                <a:gd name="T53" fmla="*/ 85 h 149"/>
                <a:gd name="T54" fmla="*/ 0 w 156"/>
                <a:gd name="T55" fmla="*/ 114 h 149"/>
                <a:gd name="T56" fmla="*/ 11 w 156"/>
                <a:gd name="T57" fmla="*/ 139 h 149"/>
                <a:gd name="T58" fmla="*/ 39 w 156"/>
                <a:gd name="T59" fmla="*/ 149 h 149"/>
                <a:gd name="T60" fmla="*/ 56 w 156"/>
                <a:gd name="T61" fmla="*/ 148 h 149"/>
                <a:gd name="T62" fmla="*/ 69 w 156"/>
                <a:gd name="T63" fmla="*/ 143 h 149"/>
                <a:gd name="T64" fmla="*/ 80 w 156"/>
                <a:gd name="T65" fmla="*/ 137 h 149"/>
                <a:gd name="T66" fmla="*/ 91 w 156"/>
                <a:gd name="T67" fmla="*/ 130 h 149"/>
                <a:gd name="T68" fmla="*/ 87 w 156"/>
                <a:gd name="T69" fmla="*/ 145 h 149"/>
                <a:gd name="T70" fmla="*/ 132 w 156"/>
                <a:gd name="T71" fmla="*/ 145 h 149"/>
                <a:gd name="T72" fmla="*/ 154 w 156"/>
                <a:gd name="T73" fmla="*/ 49 h 149"/>
                <a:gd name="T74" fmla="*/ 155 w 156"/>
                <a:gd name="T7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49">
                  <a:moveTo>
                    <a:pt x="96" y="108"/>
                  </a:moveTo>
                  <a:cubicBezTo>
                    <a:pt x="91" y="112"/>
                    <a:pt x="87" y="114"/>
                    <a:pt x="81" y="116"/>
                  </a:cubicBezTo>
                  <a:cubicBezTo>
                    <a:pt x="76" y="118"/>
                    <a:pt x="72" y="119"/>
                    <a:pt x="67" y="119"/>
                  </a:cubicBezTo>
                  <a:cubicBezTo>
                    <a:pt x="61" y="119"/>
                    <a:pt x="55" y="118"/>
                    <a:pt x="52" y="116"/>
                  </a:cubicBezTo>
                  <a:cubicBezTo>
                    <a:pt x="48" y="114"/>
                    <a:pt x="47" y="111"/>
                    <a:pt x="47" y="106"/>
                  </a:cubicBezTo>
                  <a:cubicBezTo>
                    <a:pt x="47" y="101"/>
                    <a:pt x="48" y="96"/>
                    <a:pt x="51" y="93"/>
                  </a:cubicBezTo>
                  <a:cubicBezTo>
                    <a:pt x="53" y="90"/>
                    <a:pt x="57" y="87"/>
                    <a:pt x="62" y="85"/>
                  </a:cubicBezTo>
                  <a:cubicBezTo>
                    <a:pt x="67" y="84"/>
                    <a:pt x="73" y="82"/>
                    <a:pt x="80" y="81"/>
                  </a:cubicBezTo>
                  <a:cubicBezTo>
                    <a:pt x="87" y="80"/>
                    <a:pt x="95" y="80"/>
                    <a:pt x="103" y="79"/>
                  </a:cubicBezTo>
                  <a:lnTo>
                    <a:pt x="96" y="108"/>
                  </a:lnTo>
                  <a:close/>
                  <a:moveTo>
                    <a:pt x="155" y="42"/>
                  </a:moveTo>
                  <a:cubicBezTo>
                    <a:pt x="155" y="40"/>
                    <a:pt x="156" y="38"/>
                    <a:pt x="156" y="36"/>
                  </a:cubicBezTo>
                  <a:cubicBezTo>
                    <a:pt x="156" y="24"/>
                    <a:pt x="150" y="15"/>
                    <a:pt x="140" y="9"/>
                  </a:cubicBezTo>
                  <a:cubicBezTo>
                    <a:pt x="130" y="3"/>
                    <a:pt x="114" y="0"/>
                    <a:pt x="92" y="0"/>
                  </a:cubicBezTo>
                  <a:cubicBezTo>
                    <a:pt x="81" y="0"/>
                    <a:pt x="70" y="1"/>
                    <a:pt x="59" y="3"/>
                  </a:cubicBezTo>
                  <a:cubicBezTo>
                    <a:pt x="48" y="5"/>
                    <a:pt x="40" y="6"/>
                    <a:pt x="35" y="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7" y="39"/>
                    <a:pt x="43" y="37"/>
                    <a:pt x="52" y="35"/>
                  </a:cubicBezTo>
                  <a:cubicBezTo>
                    <a:pt x="61" y="32"/>
                    <a:pt x="69" y="31"/>
                    <a:pt x="77" y="31"/>
                  </a:cubicBezTo>
                  <a:cubicBezTo>
                    <a:pt x="88" y="31"/>
                    <a:pt x="96" y="32"/>
                    <a:pt x="101" y="34"/>
                  </a:cubicBezTo>
                  <a:cubicBezTo>
                    <a:pt x="107" y="37"/>
                    <a:pt x="109" y="41"/>
                    <a:pt x="109" y="47"/>
                  </a:cubicBezTo>
                  <a:cubicBezTo>
                    <a:pt x="109" y="48"/>
                    <a:pt x="109" y="49"/>
                    <a:pt x="109" y="51"/>
                  </a:cubicBezTo>
                  <a:cubicBezTo>
                    <a:pt x="109" y="52"/>
                    <a:pt x="109" y="53"/>
                    <a:pt x="109" y="53"/>
                  </a:cubicBezTo>
                  <a:cubicBezTo>
                    <a:pt x="93" y="54"/>
                    <a:pt x="79" y="56"/>
                    <a:pt x="65" y="57"/>
                  </a:cubicBezTo>
                  <a:cubicBezTo>
                    <a:pt x="52" y="59"/>
                    <a:pt x="41" y="62"/>
                    <a:pt x="31" y="67"/>
                  </a:cubicBezTo>
                  <a:cubicBezTo>
                    <a:pt x="21" y="71"/>
                    <a:pt x="13" y="78"/>
                    <a:pt x="8" y="85"/>
                  </a:cubicBezTo>
                  <a:cubicBezTo>
                    <a:pt x="2" y="93"/>
                    <a:pt x="0" y="102"/>
                    <a:pt x="0" y="114"/>
                  </a:cubicBezTo>
                  <a:cubicBezTo>
                    <a:pt x="0" y="124"/>
                    <a:pt x="3" y="133"/>
                    <a:pt x="11" y="139"/>
                  </a:cubicBezTo>
                  <a:cubicBezTo>
                    <a:pt x="18" y="146"/>
                    <a:pt x="28" y="149"/>
                    <a:pt x="39" y="149"/>
                  </a:cubicBezTo>
                  <a:cubicBezTo>
                    <a:pt x="47" y="149"/>
                    <a:pt x="52" y="149"/>
                    <a:pt x="56" y="148"/>
                  </a:cubicBezTo>
                  <a:cubicBezTo>
                    <a:pt x="60" y="147"/>
                    <a:pt x="65" y="145"/>
                    <a:pt x="69" y="143"/>
                  </a:cubicBezTo>
                  <a:cubicBezTo>
                    <a:pt x="73" y="142"/>
                    <a:pt x="76" y="139"/>
                    <a:pt x="80" y="137"/>
                  </a:cubicBezTo>
                  <a:cubicBezTo>
                    <a:pt x="84" y="134"/>
                    <a:pt x="88" y="132"/>
                    <a:pt x="91" y="130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7"/>
                    <a:pt x="155" y="45"/>
                    <a:pt x="15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2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1CB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939" y="603"/>
              <a:ext cx="471" cy="291"/>
            </a:xfrm>
            <a:custGeom>
              <a:avLst/>
              <a:gdLst>
                <a:gd name="T0" fmla="*/ 0 w 471"/>
                <a:gd name="T1" fmla="*/ 0 h 291"/>
                <a:gd name="T2" fmla="*/ 0 w 471"/>
                <a:gd name="T3" fmla="*/ 0 h 291"/>
                <a:gd name="T4" fmla="*/ 190 w 471"/>
                <a:gd name="T5" fmla="*/ 291 h 291"/>
                <a:gd name="T6" fmla="*/ 190 w 471"/>
                <a:gd name="T7" fmla="*/ 291 h 291"/>
                <a:gd name="T8" fmla="*/ 264 w 471"/>
                <a:gd name="T9" fmla="*/ 164 h 291"/>
                <a:gd name="T10" fmla="*/ 0 w 471"/>
                <a:gd name="T11" fmla="*/ 0 h 291"/>
                <a:gd name="T12" fmla="*/ 350 w 471"/>
                <a:gd name="T13" fmla="*/ 216 h 291"/>
                <a:gd name="T14" fmla="*/ 307 w 471"/>
                <a:gd name="T15" fmla="*/ 291 h 291"/>
                <a:gd name="T16" fmla="*/ 471 w 471"/>
                <a:gd name="T17" fmla="*/ 291 h 291"/>
                <a:gd name="T18" fmla="*/ 350 w 471"/>
                <a:gd name="T19" fmla="*/ 21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291">
                  <a:moveTo>
                    <a:pt x="0" y="0"/>
                  </a:moveTo>
                  <a:lnTo>
                    <a:pt x="0" y="0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264" y="164"/>
                  </a:lnTo>
                  <a:lnTo>
                    <a:pt x="0" y="0"/>
                  </a:lnTo>
                  <a:close/>
                  <a:moveTo>
                    <a:pt x="350" y="216"/>
                  </a:moveTo>
                  <a:lnTo>
                    <a:pt x="307" y="291"/>
                  </a:lnTo>
                  <a:lnTo>
                    <a:pt x="471" y="291"/>
                  </a:lnTo>
                  <a:lnTo>
                    <a:pt x="350" y="216"/>
                  </a:lnTo>
                  <a:close/>
                </a:path>
              </a:pathLst>
            </a:custGeom>
            <a:solidFill>
              <a:srgbClr val="209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129" y="767"/>
              <a:ext cx="160" cy="127"/>
            </a:xfrm>
            <a:custGeom>
              <a:avLst/>
              <a:gdLst>
                <a:gd name="T0" fmla="*/ 74 w 160"/>
                <a:gd name="T1" fmla="*/ 0 h 127"/>
                <a:gd name="T2" fmla="*/ 0 w 160"/>
                <a:gd name="T3" fmla="*/ 127 h 127"/>
                <a:gd name="T4" fmla="*/ 117 w 160"/>
                <a:gd name="T5" fmla="*/ 127 h 127"/>
                <a:gd name="T6" fmla="*/ 160 w 160"/>
                <a:gd name="T7" fmla="*/ 52 h 127"/>
                <a:gd name="T8" fmla="*/ 74 w 160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7">
                  <a:moveTo>
                    <a:pt x="74" y="0"/>
                  </a:moveTo>
                  <a:lnTo>
                    <a:pt x="0" y="127"/>
                  </a:lnTo>
                  <a:lnTo>
                    <a:pt x="117" y="127"/>
                  </a:lnTo>
                  <a:lnTo>
                    <a:pt x="160" y="5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6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74" r="14438" b="2085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33"/>
          <p:cNvSpPr/>
          <p:nvPr userDrawn="1"/>
        </p:nvSpPr>
        <p:spPr>
          <a:xfrm rot="5400000">
            <a:off x="1059340" y="185259"/>
            <a:ext cx="4658013" cy="6776696"/>
          </a:xfrm>
          <a:custGeom>
            <a:avLst/>
            <a:gdLst>
              <a:gd name="connsiteX0" fmla="*/ 0 w 4658013"/>
              <a:gd name="connsiteY0" fmla="*/ 5082522 h 5082522"/>
              <a:gd name="connsiteX1" fmla="*/ 0 w 4658013"/>
              <a:gd name="connsiteY1" fmla="*/ 1223384 h 5082522"/>
              <a:gd name="connsiteX2" fmla="*/ 4658013 w 4658013"/>
              <a:gd name="connsiteY2" fmla="*/ 0 h 5082522"/>
              <a:gd name="connsiteX3" fmla="*/ 4658013 w 4658013"/>
              <a:gd name="connsiteY3" fmla="*/ 5082522 h 50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8013" h="5082522">
                <a:moveTo>
                  <a:pt x="0" y="5082522"/>
                </a:moveTo>
                <a:lnTo>
                  <a:pt x="0" y="1223384"/>
                </a:lnTo>
                <a:lnTo>
                  <a:pt x="4658013" y="0"/>
                </a:lnTo>
                <a:lnTo>
                  <a:pt x="4658013" y="5082522"/>
                </a:lnTo>
                <a:close/>
              </a:path>
            </a:pathLst>
          </a:custGeom>
          <a:solidFill>
            <a:schemeClr val="tx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30201" y="2653040"/>
            <a:ext cx="4010103" cy="922713"/>
          </a:xfrm>
        </p:spPr>
        <p:txBody>
          <a:bodyPr anchor="b"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330200" y="3711380"/>
            <a:ext cx="4010105" cy="55432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65664" y="2447493"/>
            <a:ext cx="2937933" cy="0"/>
          </a:xfrm>
          <a:prstGeom prst="line">
            <a:avLst/>
          </a:prstGeom>
          <a:ln w="28575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"/>
          <p:cNvGrpSpPr>
            <a:grpSpLocks noChangeAspect="1"/>
          </p:cNvGrpSpPr>
          <p:nvPr userDrawn="1"/>
        </p:nvGrpSpPr>
        <p:grpSpPr bwMode="auto">
          <a:xfrm>
            <a:off x="465665" y="1810220"/>
            <a:ext cx="2233084" cy="368752"/>
            <a:chOff x="832" y="514"/>
            <a:chExt cx="2171" cy="478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077" y="536"/>
              <a:ext cx="457" cy="447"/>
            </a:xfrm>
            <a:custGeom>
              <a:avLst/>
              <a:gdLst>
                <a:gd name="T0" fmla="*/ 264 w 457"/>
                <a:gd name="T1" fmla="*/ 0 h 447"/>
                <a:gd name="T2" fmla="*/ 0 w 457"/>
                <a:gd name="T3" fmla="*/ 447 h 447"/>
                <a:gd name="T4" fmla="*/ 119 w 457"/>
                <a:gd name="T5" fmla="*/ 447 h 447"/>
                <a:gd name="T6" fmla="*/ 307 w 457"/>
                <a:gd name="T7" fmla="*/ 115 h 447"/>
                <a:gd name="T8" fmla="*/ 342 w 457"/>
                <a:gd name="T9" fmla="*/ 447 h 447"/>
                <a:gd name="T10" fmla="*/ 457 w 457"/>
                <a:gd name="T11" fmla="*/ 447 h 447"/>
                <a:gd name="T12" fmla="*/ 397 w 457"/>
                <a:gd name="T13" fmla="*/ 0 h 447"/>
                <a:gd name="T14" fmla="*/ 264 w 457"/>
                <a:gd name="T15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" h="447">
                  <a:moveTo>
                    <a:pt x="264" y="0"/>
                  </a:moveTo>
                  <a:lnTo>
                    <a:pt x="0" y="447"/>
                  </a:lnTo>
                  <a:lnTo>
                    <a:pt x="119" y="447"/>
                  </a:lnTo>
                  <a:lnTo>
                    <a:pt x="307" y="115"/>
                  </a:lnTo>
                  <a:lnTo>
                    <a:pt x="342" y="447"/>
                  </a:lnTo>
                  <a:lnTo>
                    <a:pt x="457" y="447"/>
                  </a:lnTo>
                  <a:lnTo>
                    <a:pt x="397" y="0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1553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1695" y="514"/>
              <a:ext cx="214" cy="469"/>
            </a:xfrm>
            <a:custGeom>
              <a:avLst/>
              <a:gdLst>
                <a:gd name="T0" fmla="*/ 107 w 214"/>
                <a:gd name="T1" fmla="*/ 0 h 469"/>
                <a:gd name="T2" fmla="*/ 0 w 214"/>
                <a:gd name="T3" fmla="*/ 469 h 469"/>
                <a:gd name="T4" fmla="*/ 107 w 214"/>
                <a:gd name="T5" fmla="*/ 469 h 469"/>
                <a:gd name="T6" fmla="*/ 214 w 214"/>
                <a:gd name="T7" fmla="*/ 0 h 469"/>
                <a:gd name="T8" fmla="*/ 107 w 214"/>
                <a:gd name="T9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469">
                  <a:moveTo>
                    <a:pt x="107" y="0"/>
                  </a:moveTo>
                  <a:lnTo>
                    <a:pt x="0" y="469"/>
                  </a:lnTo>
                  <a:lnTo>
                    <a:pt x="107" y="469"/>
                  </a:lnTo>
                  <a:lnTo>
                    <a:pt x="214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924" y="514"/>
              <a:ext cx="126" cy="89"/>
            </a:xfrm>
            <a:custGeom>
              <a:avLst/>
              <a:gdLst>
                <a:gd name="T0" fmla="*/ 19 w 126"/>
                <a:gd name="T1" fmla="*/ 0 h 89"/>
                <a:gd name="T2" fmla="*/ 0 w 126"/>
                <a:gd name="T3" fmla="*/ 89 h 89"/>
                <a:gd name="T4" fmla="*/ 126 w 126"/>
                <a:gd name="T5" fmla="*/ 0 h 89"/>
                <a:gd name="T6" fmla="*/ 19 w 126"/>
                <a:gd name="T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89">
                  <a:moveTo>
                    <a:pt x="19" y="0"/>
                  </a:moveTo>
                  <a:lnTo>
                    <a:pt x="0" y="89"/>
                  </a:lnTo>
                  <a:lnTo>
                    <a:pt x="12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2335" y="634"/>
              <a:ext cx="392" cy="349"/>
            </a:xfrm>
            <a:custGeom>
              <a:avLst/>
              <a:gdLst>
                <a:gd name="T0" fmla="*/ 154 w 165"/>
                <a:gd name="T1" fmla="*/ 10 h 145"/>
                <a:gd name="T2" fmla="*/ 125 w 165"/>
                <a:gd name="T3" fmla="*/ 0 h 145"/>
                <a:gd name="T4" fmla="*/ 100 w 165"/>
                <a:gd name="T5" fmla="*/ 6 h 145"/>
                <a:gd name="T6" fmla="*/ 74 w 165"/>
                <a:gd name="T7" fmla="*/ 20 h 145"/>
                <a:gd name="T8" fmla="*/ 78 w 165"/>
                <a:gd name="T9" fmla="*/ 4 h 145"/>
                <a:gd name="T10" fmla="*/ 33 w 165"/>
                <a:gd name="T11" fmla="*/ 4 h 145"/>
                <a:gd name="T12" fmla="*/ 0 w 165"/>
                <a:gd name="T13" fmla="*/ 145 h 145"/>
                <a:gd name="T14" fmla="*/ 46 w 165"/>
                <a:gd name="T15" fmla="*/ 145 h 145"/>
                <a:gd name="T16" fmla="*/ 69 w 165"/>
                <a:gd name="T17" fmla="*/ 45 h 145"/>
                <a:gd name="T18" fmla="*/ 84 w 165"/>
                <a:gd name="T19" fmla="*/ 38 h 145"/>
                <a:gd name="T20" fmla="*/ 97 w 165"/>
                <a:gd name="T21" fmla="*/ 36 h 145"/>
                <a:gd name="T22" fmla="*/ 112 w 165"/>
                <a:gd name="T23" fmla="*/ 40 h 145"/>
                <a:gd name="T24" fmla="*/ 116 w 165"/>
                <a:gd name="T25" fmla="*/ 52 h 145"/>
                <a:gd name="T26" fmla="*/ 115 w 165"/>
                <a:gd name="T27" fmla="*/ 62 h 145"/>
                <a:gd name="T28" fmla="*/ 112 w 165"/>
                <a:gd name="T29" fmla="*/ 75 h 145"/>
                <a:gd name="T30" fmla="*/ 96 w 165"/>
                <a:gd name="T31" fmla="*/ 145 h 145"/>
                <a:gd name="T32" fmla="*/ 141 w 165"/>
                <a:gd name="T33" fmla="*/ 145 h 145"/>
                <a:gd name="T34" fmla="*/ 163 w 165"/>
                <a:gd name="T35" fmla="*/ 53 h 145"/>
                <a:gd name="T36" fmla="*/ 164 w 165"/>
                <a:gd name="T37" fmla="*/ 44 h 145"/>
                <a:gd name="T38" fmla="*/ 165 w 165"/>
                <a:gd name="T39" fmla="*/ 36 h 145"/>
                <a:gd name="T40" fmla="*/ 154 w 165"/>
                <a:gd name="T41" fmla="*/ 1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5" h="145">
                  <a:moveTo>
                    <a:pt x="154" y="10"/>
                  </a:moveTo>
                  <a:cubicBezTo>
                    <a:pt x="147" y="4"/>
                    <a:pt x="137" y="0"/>
                    <a:pt x="125" y="0"/>
                  </a:cubicBezTo>
                  <a:cubicBezTo>
                    <a:pt x="116" y="0"/>
                    <a:pt x="107" y="2"/>
                    <a:pt x="100" y="6"/>
                  </a:cubicBezTo>
                  <a:cubicBezTo>
                    <a:pt x="92" y="9"/>
                    <a:pt x="84" y="14"/>
                    <a:pt x="74" y="2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46" y="145"/>
                    <a:pt x="46" y="145"/>
                    <a:pt x="46" y="1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4" y="42"/>
                    <a:pt x="80" y="40"/>
                    <a:pt x="84" y="38"/>
                  </a:cubicBezTo>
                  <a:cubicBezTo>
                    <a:pt x="89" y="37"/>
                    <a:pt x="93" y="36"/>
                    <a:pt x="97" y="36"/>
                  </a:cubicBezTo>
                  <a:cubicBezTo>
                    <a:pt x="104" y="36"/>
                    <a:pt x="109" y="37"/>
                    <a:pt x="112" y="40"/>
                  </a:cubicBezTo>
                  <a:cubicBezTo>
                    <a:pt x="114" y="42"/>
                    <a:pt x="116" y="46"/>
                    <a:pt x="116" y="52"/>
                  </a:cubicBezTo>
                  <a:cubicBezTo>
                    <a:pt x="116" y="55"/>
                    <a:pt x="115" y="58"/>
                    <a:pt x="115" y="62"/>
                  </a:cubicBezTo>
                  <a:cubicBezTo>
                    <a:pt x="114" y="66"/>
                    <a:pt x="113" y="70"/>
                    <a:pt x="112" y="75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63" y="53"/>
                    <a:pt x="163" y="53"/>
                    <a:pt x="163" y="53"/>
                  </a:cubicBezTo>
                  <a:cubicBezTo>
                    <a:pt x="163" y="50"/>
                    <a:pt x="164" y="47"/>
                    <a:pt x="164" y="44"/>
                  </a:cubicBezTo>
                  <a:cubicBezTo>
                    <a:pt x="165" y="41"/>
                    <a:pt x="165" y="39"/>
                    <a:pt x="165" y="36"/>
                  </a:cubicBezTo>
                  <a:cubicBezTo>
                    <a:pt x="165" y="25"/>
                    <a:pt x="161" y="16"/>
                    <a:pt x="15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2744" y="548"/>
              <a:ext cx="259" cy="442"/>
            </a:xfrm>
            <a:custGeom>
              <a:avLst/>
              <a:gdLst>
                <a:gd name="T0" fmla="*/ 52 w 109"/>
                <a:gd name="T1" fmla="*/ 121 h 184"/>
                <a:gd name="T2" fmla="*/ 64 w 109"/>
                <a:gd name="T3" fmla="*/ 70 h 184"/>
                <a:gd name="T4" fmla="*/ 99 w 109"/>
                <a:gd name="T5" fmla="*/ 70 h 184"/>
                <a:gd name="T6" fmla="*/ 109 w 109"/>
                <a:gd name="T7" fmla="*/ 40 h 184"/>
                <a:gd name="T8" fmla="*/ 71 w 109"/>
                <a:gd name="T9" fmla="*/ 40 h 184"/>
                <a:gd name="T10" fmla="*/ 80 w 109"/>
                <a:gd name="T11" fmla="*/ 0 h 184"/>
                <a:gd name="T12" fmla="*/ 34 w 109"/>
                <a:gd name="T13" fmla="*/ 0 h 184"/>
                <a:gd name="T14" fmla="*/ 25 w 109"/>
                <a:gd name="T15" fmla="*/ 40 h 184"/>
                <a:gd name="T16" fmla="*/ 7 w 109"/>
                <a:gd name="T17" fmla="*/ 40 h 184"/>
                <a:gd name="T18" fmla="*/ 0 w 109"/>
                <a:gd name="T19" fmla="*/ 70 h 184"/>
                <a:gd name="T20" fmla="*/ 18 w 109"/>
                <a:gd name="T21" fmla="*/ 70 h 184"/>
                <a:gd name="T22" fmla="*/ 3 w 109"/>
                <a:gd name="T23" fmla="*/ 137 h 184"/>
                <a:gd name="T24" fmla="*/ 1 w 109"/>
                <a:gd name="T25" fmla="*/ 146 h 184"/>
                <a:gd name="T26" fmla="*/ 1 w 109"/>
                <a:gd name="T27" fmla="*/ 153 h 184"/>
                <a:gd name="T28" fmla="*/ 11 w 109"/>
                <a:gd name="T29" fmla="*/ 176 h 184"/>
                <a:gd name="T30" fmla="*/ 44 w 109"/>
                <a:gd name="T31" fmla="*/ 184 h 184"/>
                <a:gd name="T32" fmla="*/ 65 w 109"/>
                <a:gd name="T33" fmla="*/ 183 h 184"/>
                <a:gd name="T34" fmla="*/ 81 w 109"/>
                <a:gd name="T35" fmla="*/ 180 h 184"/>
                <a:gd name="T36" fmla="*/ 88 w 109"/>
                <a:gd name="T37" fmla="*/ 150 h 184"/>
                <a:gd name="T38" fmla="*/ 84 w 109"/>
                <a:gd name="T39" fmla="*/ 150 h 184"/>
                <a:gd name="T40" fmla="*/ 75 w 109"/>
                <a:gd name="T41" fmla="*/ 153 h 184"/>
                <a:gd name="T42" fmla="*/ 65 w 109"/>
                <a:gd name="T43" fmla="*/ 154 h 184"/>
                <a:gd name="T44" fmla="*/ 52 w 109"/>
                <a:gd name="T45" fmla="*/ 151 h 184"/>
                <a:gd name="T46" fmla="*/ 48 w 109"/>
                <a:gd name="T47" fmla="*/ 141 h 184"/>
                <a:gd name="T48" fmla="*/ 49 w 109"/>
                <a:gd name="T49" fmla="*/ 132 h 184"/>
                <a:gd name="T50" fmla="*/ 52 w 109"/>
                <a:gd name="T51" fmla="*/ 12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9" h="184">
                  <a:moveTo>
                    <a:pt x="52" y="121"/>
                  </a:moveTo>
                  <a:cubicBezTo>
                    <a:pt x="64" y="70"/>
                    <a:pt x="64" y="70"/>
                    <a:pt x="64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2" y="140"/>
                    <a:pt x="2" y="143"/>
                    <a:pt x="1" y="146"/>
                  </a:cubicBezTo>
                  <a:cubicBezTo>
                    <a:pt x="1" y="148"/>
                    <a:pt x="1" y="151"/>
                    <a:pt x="1" y="153"/>
                  </a:cubicBezTo>
                  <a:cubicBezTo>
                    <a:pt x="1" y="163"/>
                    <a:pt x="4" y="171"/>
                    <a:pt x="11" y="176"/>
                  </a:cubicBezTo>
                  <a:cubicBezTo>
                    <a:pt x="17" y="181"/>
                    <a:pt x="29" y="184"/>
                    <a:pt x="44" y="184"/>
                  </a:cubicBezTo>
                  <a:cubicBezTo>
                    <a:pt x="52" y="184"/>
                    <a:pt x="59" y="184"/>
                    <a:pt x="65" y="183"/>
                  </a:cubicBezTo>
                  <a:cubicBezTo>
                    <a:pt x="70" y="182"/>
                    <a:pt x="76" y="181"/>
                    <a:pt x="81" y="180"/>
                  </a:cubicBezTo>
                  <a:cubicBezTo>
                    <a:pt x="88" y="150"/>
                    <a:pt x="88" y="150"/>
                    <a:pt x="88" y="150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2" y="151"/>
                    <a:pt x="79" y="152"/>
                    <a:pt x="75" y="153"/>
                  </a:cubicBezTo>
                  <a:cubicBezTo>
                    <a:pt x="71" y="154"/>
                    <a:pt x="68" y="154"/>
                    <a:pt x="65" y="154"/>
                  </a:cubicBezTo>
                  <a:cubicBezTo>
                    <a:pt x="60" y="154"/>
                    <a:pt x="55" y="153"/>
                    <a:pt x="52" y="151"/>
                  </a:cubicBezTo>
                  <a:cubicBezTo>
                    <a:pt x="50" y="149"/>
                    <a:pt x="48" y="146"/>
                    <a:pt x="48" y="141"/>
                  </a:cubicBezTo>
                  <a:cubicBezTo>
                    <a:pt x="48" y="138"/>
                    <a:pt x="49" y="135"/>
                    <a:pt x="49" y="132"/>
                  </a:cubicBezTo>
                  <a:cubicBezTo>
                    <a:pt x="50" y="128"/>
                    <a:pt x="51" y="125"/>
                    <a:pt x="52" y="1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1838" y="644"/>
              <a:ext cx="186" cy="339"/>
            </a:xfrm>
            <a:custGeom>
              <a:avLst/>
              <a:gdLst>
                <a:gd name="T0" fmla="*/ 76 w 186"/>
                <a:gd name="T1" fmla="*/ 0 h 339"/>
                <a:gd name="T2" fmla="*/ 0 w 186"/>
                <a:gd name="T3" fmla="*/ 339 h 339"/>
                <a:gd name="T4" fmla="*/ 107 w 186"/>
                <a:gd name="T5" fmla="*/ 339 h 339"/>
                <a:gd name="T6" fmla="*/ 186 w 186"/>
                <a:gd name="T7" fmla="*/ 0 h 339"/>
                <a:gd name="T8" fmla="*/ 76 w 186"/>
                <a:gd name="T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339">
                  <a:moveTo>
                    <a:pt x="76" y="0"/>
                  </a:moveTo>
                  <a:lnTo>
                    <a:pt x="0" y="339"/>
                  </a:lnTo>
                  <a:lnTo>
                    <a:pt x="107" y="339"/>
                  </a:lnTo>
                  <a:lnTo>
                    <a:pt x="186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12"/>
            <p:cNvSpPr>
              <a:spLocks noEditPoints="1"/>
            </p:cNvSpPr>
            <p:nvPr/>
          </p:nvSpPr>
          <p:spPr bwMode="auto">
            <a:xfrm>
              <a:off x="1988" y="634"/>
              <a:ext cx="371" cy="358"/>
            </a:xfrm>
            <a:custGeom>
              <a:avLst/>
              <a:gdLst>
                <a:gd name="T0" fmla="*/ 96 w 156"/>
                <a:gd name="T1" fmla="*/ 108 h 149"/>
                <a:gd name="T2" fmla="*/ 81 w 156"/>
                <a:gd name="T3" fmla="*/ 116 h 149"/>
                <a:gd name="T4" fmla="*/ 67 w 156"/>
                <a:gd name="T5" fmla="*/ 119 h 149"/>
                <a:gd name="T6" fmla="*/ 52 w 156"/>
                <a:gd name="T7" fmla="*/ 116 h 149"/>
                <a:gd name="T8" fmla="*/ 47 w 156"/>
                <a:gd name="T9" fmla="*/ 106 h 149"/>
                <a:gd name="T10" fmla="*/ 51 w 156"/>
                <a:gd name="T11" fmla="*/ 93 h 149"/>
                <a:gd name="T12" fmla="*/ 62 w 156"/>
                <a:gd name="T13" fmla="*/ 85 h 149"/>
                <a:gd name="T14" fmla="*/ 80 w 156"/>
                <a:gd name="T15" fmla="*/ 81 h 149"/>
                <a:gd name="T16" fmla="*/ 103 w 156"/>
                <a:gd name="T17" fmla="*/ 79 h 149"/>
                <a:gd name="T18" fmla="*/ 96 w 156"/>
                <a:gd name="T19" fmla="*/ 108 h 149"/>
                <a:gd name="T20" fmla="*/ 155 w 156"/>
                <a:gd name="T21" fmla="*/ 42 h 149"/>
                <a:gd name="T22" fmla="*/ 156 w 156"/>
                <a:gd name="T23" fmla="*/ 36 h 149"/>
                <a:gd name="T24" fmla="*/ 140 w 156"/>
                <a:gd name="T25" fmla="*/ 9 h 149"/>
                <a:gd name="T26" fmla="*/ 92 w 156"/>
                <a:gd name="T27" fmla="*/ 0 h 149"/>
                <a:gd name="T28" fmla="*/ 59 w 156"/>
                <a:gd name="T29" fmla="*/ 3 h 149"/>
                <a:gd name="T30" fmla="*/ 35 w 156"/>
                <a:gd name="T31" fmla="*/ 7 h 149"/>
                <a:gd name="T32" fmla="*/ 28 w 156"/>
                <a:gd name="T33" fmla="*/ 41 h 149"/>
                <a:gd name="T34" fmla="*/ 32 w 156"/>
                <a:gd name="T35" fmla="*/ 41 h 149"/>
                <a:gd name="T36" fmla="*/ 52 w 156"/>
                <a:gd name="T37" fmla="*/ 35 h 149"/>
                <a:gd name="T38" fmla="*/ 77 w 156"/>
                <a:gd name="T39" fmla="*/ 31 h 149"/>
                <a:gd name="T40" fmla="*/ 101 w 156"/>
                <a:gd name="T41" fmla="*/ 34 h 149"/>
                <a:gd name="T42" fmla="*/ 109 w 156"/>
                <a:gd name="T43" fmla="*/ 47 h 149"/>
                <a:gd name="T44" fmla="*/ 109 w 156"/>
                <a:gd name="T45" fmla="*/ 51 h 149"/>
                <a:gd name="T46" fmla="*/ 109 w 156"/>
                <a:gd name="T47" fmla="*/ 53 h 149"/>
                <a:gd name="T48" fmla="*/ 65 w 156"/>
                <a:gd name="T49" fmla="*/ 57 h 149"/>
                <a:gd name="T50" fmla="*/ 31 w 156"/>
                <a:gd name="T51" fmla="*/ 67 h 149"/>
                <a:gd name="T52" fmla="*/ 8 w 156"/>
                <a:gd name="T53" fmla="*/ 85 h 149"/>
                <a:gd name="T54" fmla="*/ 0 w 156"/>
                <a:gd name="T55" fmla="*/ 114 h 149"/>
                <a:gd name="T56" fmla="*/ 11 w 156"/>
                <a:gd name="T57" fmla="*/ 139 h 149"/>
                <a:gd name="T58" fmla="*/ 39 w 156"/>
                <a:gd name="T59" fmla="*/ 149 h 149"/>
                <a:gd name="T60" fmla="*/ 56 w 156"/>
                <a:gd name="T61" fmla="*/ 148 h 149"/>
                <a:gd name="T62" fmla="*/ 69 w 156"/>
                <a:gd name="T63" fmla="*/ 143 h 149"/>
                <a:gd name="T64" fmla="*/ 80 w 156"/>
                <a:gd name="T65" fmla="*/ 137 h 149"/>
                <a:gd name="T66" fmla="*/ 91 w 156"/>
                <a:gd name="T67" fmla="*/ 130 h 149"/>
                <a:gd name="T68" fmla="*/ 87 w 156"/>
                <a:gd name="T69" fmla="*/ 145 h 149"/>
                <a:gd name="T70" fmla="*/ 132 w 156"/>
                <a:gd name="T71" fmla="*/ 145 h 149"/>
                <a:gd name="T72" fmla="*/ 154 w 156"/>
                <a:gd name="T73" fmla="*/ 49 h 149"/>
                <a:gd name="T74" fmla="*/ 155 w 156"/>
                <a:gd name="T7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49">
                  <a:moveTo>
                    <a:pt x="96" y="108"/>
                  </a:moveTo>
                  <a:cubicBezTo>
                    <a:pt x="91" y="112"/>
                    <a:pt x="87" y="114"/>
                    <a:pt x="81" y="116"/>
                  </a:cubicBezTo>
                  <a:cubicBezTo>
                    <a:pt x="76" y="118"/>
                    <a:pt x="72" y="119"/>
                    <a:pt x="67" y="119"/>
                  </a:cubicBezTo>
                  <a:cubicBezTo>
                    <a:pt x="61" y="119"/>
                    <a:pt x="55" y="118"/>
                    <a:pt x="52" y="116"/>
                  </a:cubicBezTo>
                  <a:cubicBezTo>
                    <a:pt x="48" y="114"/>
                    <a:pt x="47" y="111"/>
                    <a:pt x="47" y="106"/>
                  </a:cubicBezTo>
                  <a:cubicBezTo>
                    <a:pt x="47" y="101"/>
                    <a:pt x="48" y="96"/>
                    <a:pt x="51" y="93"/>
                  </a:cubicBezTo>
                  <a:cubicBezTo>
                    <a:pt x="53" y="90"/>
                    <a:pt x="57" y="87"/>
                    <a:pt x="62" y="85"/>
                  </a:cubicBezTo>
                  <a:cubicBezTo>
                    <a:pt x="67" y="84"/>
                    <a:pt x="73" y="82"/>
                    <a:pt x="80" y="81"/>
                  </a:cubicBezTo>
                  <a:cubicBezTo>
                    <a:pt x="87" y="80"/>
                    <a:pt x="95" y="80"/>
                    <a:pt x="103" y="79"/>
                  </a:cubicBezTo>
                  <a:lnTo>
                    <a:pt x="96" y="108"/>
                  </a:lnTo>
                  <a:close/>
                  <a:moveTo>
                    <a:pt x="155" y="42"/>
                  </a:moveTo>
                  <a:cubicBezTo>
                    <a:pt x="155" y="40"/>
                    <a:pt x="156" y="38"/>
                    <a:pt x="156" y="36"/>
                  </a:cubicBezTo>
                  <a:cubicBezTo>
                    <a:pt x="156" y="24"/>
                    <a:pt x="150" y="15"/>
                    <a:pt x="140" y="9"/>
                  </a:cubicBezTo>
                  <a:cubicBezTo>
                    <a:pt x="130" y="3"/>
                    <a:pt x="114" y="0"/>
                    <a:pt x="92" y="0"/>
                  </a:cubicBezTo>
                  <a:cubicBezTo>
                    <a:pt x="81" y="0"/>
                    <a:pt x="70" y="1"/>
                    <a:pt x="59" y="3"/>
                  </a:cubicBezTo>
                  <a:cubicBezTo>
                    <a:pt x="48" y="5"/>
                    <a:pt x="40" y="6"/>
                    <a:pt x="35" y="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7" y="39"/>
                    <a:pt x="43" y="37"/>
                    <a:pt x="52" y="35"/>
                  </a:cubicBezTo>
                  <a:cubicBezTo>
                    <a:pt x="61" y="32"/>
                    <a:pt x="69" y="31"/>
                    <a:pt x="77" y="31"/>
                  </a:cubicBezTo>
                  <a:cubicBezTo>
                    <a:pt x="88" y="31"/>
                    <a:pt x="96" y="32"/>
                    <a:pt x="101" y="34"/>
                  </a:cubicBezTo>
                  <a:cubicBezTo>
                    <a:pt x="107" y="37"/>
                    <a:pt x="109" y="41"/>
                    <a:pt x="109" y="47"/>
                  </a:cubicBezTo>
                  <a:cubicBezTo>
                    <a:pt x="109" y="48"/>
                    <a:pt x="109" y="49"/>
                    <a:pt x="109" y="51"/>
                  </a:cubicBezTo>
                  <a:cubicBezTo>
                    <a:pt x="109" y="52"/>
                    <a:pt x="109" y="53"/>
                    <a:pt x="109" y="53"/>
                  </a:cubicBezTo>
                  <a:cubicBezTo>
                    <a:pt x="93" y="54"/>
                    <a:pt x="79" y="56"/>
                    <a:pt x="65" y="57"/>
                  </a:cubicBezTo>
                  <a:cubicBezTo>
                    <a:pt x="52" y="59"/>
                    <a:pt x="41" y="62"/>
                    <a:pt x="31" y="67"/>
                  </a:cubicBezTo>
                  <a:cubicBezTo>
                    <a:pt x="21" y="71"/>
                    <a:pt x="13" y="78"/>
                    <a:pt x="8" y="85"/>
                  </a:cubicBezTo>
                  <a:cubicBezTo>
                    <a:pt x="2" y="93"/>
                    <a:pt x="0" y="102"/>
                    <a:pt x="0" y="114"/>
                  </a:cubicBezTo>
                  <a:cubicBezTo>
                    <a:pt x="0" y="124"/>
                    <a:pt x="3" y="133"/>
                    <a:pt x="11" y="139"/>
                  </a:cubicBezTo>
                  <a:cubicBezTo>
                    <a:pt x="18" y="146"/>
                    <a:pt x="28" y="149"/>
                    <a:pt x="39" y="149"/>
                  </a:cubicBezTo>
                  <a:cubicBezTo>
                    <a:pt x="47" y="149"/>
                    <a:pt x="52" y="149"/>
                    <a:pt x="56" y="148"/>
                  </a:cubicBezTo>
                  <a:cubicBezTo>
                    <a:pt x="60" y="147"/>
                    <a:pt x="65" y="145"/>
                    <a:pt x="69" y="143"/>
                  </a:cubicBezTo>
                  <a:cubicBezTo>
                    <a:pt x="73" y="142"/>
                    <a:pt x="76" y="139"/>
                    <a:pt x="80" y="137"/>
                  </a:cubicBezTo>
                  <a:cubicBezTo>
                    <a:pt x="84" y="134"/>
                    <a:pt x="88" y="132"/>
                    <a:pt x="91" y="130"/>
                  </a:cubicBezTo>
                  <a:cubicBezTo>
                    <a:pt x="87" y="145"/>
                    <a:pt x="87" y="145"/>
                    <a:pt x="87" y="145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7"/>
                    <a:pt x="155" y="45"/>
                    <a:pt x="15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13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2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832" y="603"/>
              <a:ext cx="297" cy="291"/>
            </a:xfrm>
            <a:custGeom>
              <a:avLst/>
              <a:gdLst>
                <a:gd name="T0" fmla="*/ 107 w 297"/>
                <a:gd name="T1" fmla="*/ 0 h 291"/>
                <a:gd name="T2" fmla="*/ 0 w 297"/>
                <a:gd name="T3" fmla="*/ 291 h 291"/>
                <a:gd name="T4" fmla="*/ 297 w 297"/>
                <a:gd name="T5" fmla="*/ 291 h 291"/>
                <a:gd name="T6" fmla="*/ 107 w 297"/>
                <a:gd name="T7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7" h="291">
                  <a:moveTo>
                    <a:pt x="107" y="0"/>
                  </a:moveTo>
                  <a:lnTo>
                    <a:pt x="0" y="291"/>
                  </a:lnTo>
                  <a:lnTo>
                    <a:pt x="297" y="29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1CB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939" y="603"/>
              <a:ext cx="471" cy="291"/>
            </a:xfrm>
            <a:custGeom>
              <a:avLst/>
              <a:gdLst>
                <a:gd name="T0" fmla="*/ 0 w 471"/>
                <a:gd name="T1" fmla="*/ 0 h 291"/>
                <a:gd name="T2" fmla="*/ 0 w 471"/>
                <a:gd name="T3" fmla="*/ 0 h 291"/>
                <a:gd name="T4" fmla="*/ 190 w 471"/>
                <a:gd name="T5" fmla="*/ 291 h 291"/>
                <a:gd name="T6" fmla="*/ 190 w 471"/>
                <a:gd name="T7" fmla="*/ 291 h 291"/>
                <a:gd name="T8" fmla="*/ 264 w 471"/>
                <a:gd name="T9" fmla="*/ 164 h 291"/>
                <a:gd name="T10" fmla="*/ 0 w 471"/>
                <a:gd name="T11" fmla="*/ 0 h 291"/>
                <a:gd name="T12" fmla="*/ 350 w 471"/>
                <a:gd name="T13" fmla="*/ 216 h 291"/>
                <a:gd name="T14" fmla="*/ 307 w 471"/>
                <a:gd name="T15" fmla="*/ 291 h 291"/>
                <a:gd name="T16" fmla="*/ 471 w 471"/>
                <a:gd name="T17" fmla="*/ 291 h 291"/>
                <a:gd name="T18" fmla="*/ 350 w 471"/>
                <a:gd name="T19" fmla="*/ 21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291">
                  <a:moveTo>
                    <a:pt x="0" y="0"/>
                  </a:moveTo>
                  <a:lnTo>
                    <a:pt x="0" y="0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264" y="164"/>
                  </a:lnTo>
                  <a:lnTo>
                    <a:pt x="0" y="0"/>
                  </a:lnTo>
                  <a:close/>
                  <a:moveTo>
                    <a:pt x="350" y="216"/>
                  </a:moveTo>
                  <a:lnTo>
                    <a:pt x="307" y="291"/>
                  </a:lnTo>
                  <a:lnTo>
                    <a:pt x="471" y="291"/>
                  </a:lnTo>
                  <a:lnTo>
                    <a:pt x="350" y="216"/>
                  </a:lnTo>
                  <a:close/>
                </a:path>
              </a:pathLst>
            </a:custGeom>
            <a:solidFill>
              <a:srgbClr val="2098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129" y="767"/>
              <a:ext cx="160" cy="127"/>
            </a:xfrm>
            <a:custGeom>
              <a:avLst/>
              <a:gdLst>
                <a:gd name="T0" fmla="*/ 74 w 160"/>
                <a:gd name="T1" fmla="*/ 0 h 127"/>
                <a:gd name="T2" fmla="*/ 0 w 160"/>
                <a:gd name="T3" fmla="*/ 127 h 127"/>
                <a:gd name="T4" fmla="*/ 117 w 160"/>
                <a:gd name="T5" fmla="*/ 127 h 127"/>
                <a:gd name="T6" fmla="*/ 160 w 160"/>
                <a:gd name="T7" fmla="*/ 52 h 127"/>
                <a:gd name="T8" fmla="*/ 74 w 160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7">
                  <a:moveTo>
                    <a:pt x="74" y="0"/>
                  </a:moveTo>
                  <a:lnTo>
                    <a:pt x="0" y="127"/>
                  </a:lnTo>
                  <a:lnTo>
                    <a:pt x="117" y="127"/>
                  </a:lnTo>
                  <a:lnTo>
                    <a:pt x="160" y="5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56C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41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8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1-tur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737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rim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1-crim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525B1-14D3-4043-96C3-3E66F944D18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1" y="665018"/>
            <a:ext cx="1145771" cy="0"/>
          </a:xfrm>
          <a:prstGeom prst="line">
            <a:avLst/>
          </a:prstGeom>
          <a:ln w="76200">
            <a:solidFill>
              <a:srgbClr val="82C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5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6" imgW="344" imgH="344" progId="TCLayout.ActiveDocument.1">
                  <p:embed/>
                </p:oleObj>
              </mc:Choice>
              <mc:Fallback>
                <p:oleObj name="think-cell Slide" r:id="rId36" imgW="344" imgH="34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72208"/>
            <a:ext cx="105774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68881"/>
            <a:ext cx="10577472" cy="370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55336" y="6472712"/>
            <a:ext cx="27432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525B1-14D3-4043-96C3-3E66F944D1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3"/>
          </p:nvPr>
        </p:nvSpPr>
        <p:spPr>
          <a:xfrm>
            <a:off x="633984" y="6278059"/>
            <a:ext cx="6864552" cy="203133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>
              <a:defRPr lang="en-GB" sz="8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defRPr>
            </a:lvl1pPr>
          </a:lstStyle>
          <a:p>
            <a:pPr defTabSz="685800">
              <a:lnSpc>
                <a:spcPct val="90000"/>
              </a:lnSpc>
              <a:spcBef>
                <a:spcPts val="750"/>
              </a:spcBef>
            </a:pPr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0486664" y="6407776"/>
            <a:ext cx="1133224" cy="2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  <p:sldLayoutId id="2147483932" r:id="rId22"/>
    <p:sldLayoutId id="2147483933" r:id="rId23"/>
    <p:sldLayoutId id="2147483934" r:id="rId24"/>
    <p:sldLayoutId id="2147483935" r:id="rId25"/>
    <p:sldLayoutId id="2147483936" r:id="rId26"/>
    <p:sldLayoutId id="2147483937" r:id="rId27"/>
    <p:sldLayoutId id="2147483938" r:id="rId28"/>
    <p:sldLayoutId id="2147483939" r:id="rId29"/>
    <p:sldLayoutId id="2147483940" r:id="rId30"/>
    <p:sldLayoutId id="2147483941" r:id="rId31"/>
    <p:sldLayoutId id="2147483943" r:id="rId32"/>
    <p:sldLayoutId id="2147483944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Segoe UI" panose="020B0502040204020203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tx1"/>
          </a:solidFill>
          <a:latin typeface="Raleway" panose="020B00030301010600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chart" Target="../charts/char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doi.org/10.25921/stkw-7w73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hyperlink" Target="https://www.ncei.noaa.gov/access/billions/" TargetMode="Externa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.xml"/><Relationship Id="rId6" Type="http://schemas.openxmlformats.org/officeDocument/2006/relationships/chart" Target="../charts/chart5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6EEBD51-5461-4962-A131-5543D3345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926" y="2585530"/>
            <a:ext cx="5057774" cy="1163395"/>
          </a:xfrm>
        </p:spPr>
        <p:txBody>
          <a:bodyPr vert="horz" lIns="0" tIns="0" rIns="0" bIns="0">
            <a:spAutoFit/>
          </a:bodyPr>
          <a:lstStyle/>
          <a:p>
            <a:r>
              <a:rPr lang="en-US" sz="2800" dirty="0"/>
              <a:t>Public Entity Insurance Marketplace, Trends, Industry Issues and Outlook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50925" y="3955453"/>
            <a:ext cx="4010105" cy="545790"/>
          </a:xfrm>
        </p:spPr>
        <p:txBody>
          <a:bodyPr lIns="0" tIns="0" rIns="0" bIns="0">
            <a:spAutoFit/>
          </a:bodyPr>
          <a:lstStyle/>
          <a:p>
            <a:r>
              <a:rPr lang="en-US" sz="1600" dirty="0"/>
              <a:t>Presented by: Doug Wozniak</a:t>
            </a:r>
          </a:p>
          <a:p>
            <a:r>
              <a:rPr lang="en-US" sz="1600" dirty="0"/>
              <a:t>SDRMA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5EAEC-774E-4ABE-997F-260C7CC45284}"/>
              </a:ext>
            </a:extLst>
          </p:cNvPr>
          <p:cNvSpPr txBox="1"/>
          <p:nvPr/>
        </p:nvSpPr>
        <p:spPr>
          <a:xfrm>
            <a:off x="1050926" y="5393036"/>
            <a:ext cx="22288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Lining" panose="020B0503030101060003" pitchFamily="34" charset="0"/>
                <a:ea typeface="+mn-ea"/>
                <a:cs typeface="+mn-cs"/>
              </a:rPr>
              <a:t>Alliant Insurance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Lining" panose="020B0503030101060003" pitchFamily="34" charset="0"/>
                <a:ea typeface="+mn-ea"/>
                <a:cs typeface="+mn-cs"/>
              </a:rPr>
              <a:t>www.alliant.com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2D2EB3-CE45-4EA5-8ABE-0674FE7E1F41}"/>
              </a:ext>
            </a:extLst>
          </p:cNvPr>
          <p:cNvSpPr txBox="1">
            <a:spLocks/>
          </p:cNvSpPr>
          <p:nvPr/>
        </p:nvSpPr>
        <p:spPr>
          <a:xfrm>
            <a:off x="1050926" y="4776685"/>
            <a:ext cx="4010105" cy="2492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anose="020B00030301010600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47C5CA"/>
                </a:solidFill>
              </a:rPr>
              <a:t>March  26,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7C5C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F841E-0AEB-4BA4-BF49-B552BA82CAE0}"/>
              </a:ext>
            </a:extLst>
          </p:cNvPr>
          <p:cNvSpPr txBox="1"/>
          <p:nvPr/>
        </p:nvSpPr>
        <p:spPr>
          <a:xfrm>
            <a:off x="2942604" y="6180892"/>
            <a:ext cx="6934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(THIS INFORMATION HAS BEEN CONSOLIDATED FROM VARIOUS INDUSTRY SOURCES)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9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42914" y="2653040"/>
            <a:ext cx="4010103" cy="922713"/>
          </a:xfrm>
        </p:spPr>
        <p:txBody>
          <a:bodyPr vert="horz" lIns="0" tIns="0" rIns="0" bIns="0"/>
          <a:lstStyle/>
          <a:p>
            <a:r>
              <a:rPr lang="en-GB" dirty="0"/>
              <a:t>Thank you!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Questions?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442913" y="3711380"/>
            <a:ext cx="4010105" cy="554325"/>
          </a:xfrm>
        </p:spPr>
        <p:txBody>
          <a:bodyPr lIns="0" tIns="0" rIns="0" bIns="0"/>
          <a:lstStyle/>
          <a:p>
            <a:r>
              <a:rPr lang="en-US" dirty="0"/>
              <a:t>Please contact us if you would like a copy of this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39229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40884440-6DCB-4329-9A53-8D52BFF6FFD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0884440-6DCB-4329-9A53-8D52BFF6F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/>
          </p:cNvGraphicFramePr>
          <p:nvPr/>
        </p:nvGraphicFramePr>
        <p:xfrm>
          <a:off x="390607" y="2095074"/>
          <a:ext cx="11420393" cy="358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EF718862-5BCE-2C8A-78EA-BDBAC4C375CD}"/>
              </a:ext>
            </a:extLst>
          </p:cNvPr>
          <p:cNvGrpSpPr/>
          <p:nvPr/>
        </p:nvGrpSpPr>
        <p:grpSpPr>
          <a:xfrm>
            <a:off x="1680430" y="2741433"/>
            <a:ext cx="1298412" cy="1044549"/>
            <a:chOff x="3572730" y="2741433"/>
            <a:chExt cx="1298412" cy="1044549"/>
          </a:xfrm>
        </p:grpSpPr>
        <p:sp>
          <p:nvSpPr>
            <p:cNvPr id="4" name="Rectangle 3"/>
            <p:cNvSpPr/>
            <p:nvPr/>
          </p:nvSpPr>
          <p:spPr>
            <a:xfrm>
              <a:off x="3572730" y="2741433"/>
              <a:ext cx="1298412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Drop due to near-record 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2011 CAT losses (-4.9%)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7C63B01-75D3-4709-AC16-C4F1FBEC1ECC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106130" y="3121723"/>
              <a:ext cx="0" cy="664259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CCFFEA2-D516-C8C7-7C06-36BE1EBE865B}"/>
              </a:ext>
            </a:extLst>
          </p:cNvPr>
          <p:cNvSpPr/>
          <p:nvPr/>
        </p:nvSpPr>
        <p:spPr>
          <a:xfrm>
            <a:off x="11074868" y="1216507"/>
            <a:ext cx="44403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2022:H1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(-7.9%)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98DF92-5030-5628-62E4-8D54FAA6F811}"/>
              </a:ext>
            </a:extLst>
          </p:cNvPr>
          <p:cNvCxnSpPr/>
          <p:nvPr/>
        </p:nvCxnSpPr>
        <p:spPr bwMode="gray">
          <a:xfrm flipH="1" flipV="1">
            <a:off x="11296884" y="1598901"/>
            <a:ext cx="0" cy="884827"/>
          </a:xfrm>
          <a:prstGeom prst="straightConnector1">
            <a:avLst/>
          </a:prstGeom>
          <a:ln w="6350">
            <a:solidFill>
              <a:schemeClr val="bg1">
                <a:lumMod val="75000"/>
              </a:schemeClr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PTShape_1"/>
          <p:cNvSpPr>
            <a:spLocks noChangeArrowheads="1"/>
          </p:cNvSpPr>
          <p:nvPr/>
        </p:nvSpPr>
        <p:spPr bwMode="gray">
          <a:xfrm>
            <a:off x="449263" y="5827178"/>
            <a:ext cx="11323637" cy="488901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6858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Policyholder Surplus is the industry’s financial cushion against large insured events, periods of economic stress and financial market volatility.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It is also a source of capital to underwrite new risks.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49112-2361-4913-9798-B6AEBB59A8D4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PTShape_2"/>
          <p:cNvSpPr>
            <a:spLocks noChangeArrowheads="1"/>
          </p:cNvSpPr>
          <p:nvPr/>
        </p:nvSpPr>
        <p:spPr bwMode="blackWhite">
          <a:xfrm>
            <a:off x="6004374" y="1143102"/>
            <a:ext cx="4607161" cy="1193698"/>
          </a:xfrm>
          <a:prstGeom prst="wedgeRectCallout">
            <a:avLst>
              <a:gd name="adj1" fmla="val 58772"/>
              <a:gd name="adj2" fmla="val 29032"/>
            </a:avLst>
          </a:prstGeom>
          <a:solidFill>
            <a:schemeClr val="bg1">
              <a:lumMod val="95000"/>
            </a:schemeClr>
          </a:solidFill>
          <a:ln w="28575" algn="ctr">
            <a:noFill/>
            <a:miter lim="800000"/>
            <a:headEnd/>
            <a:tailEnd/>
          </a:ln>
        </p:spPr>
        <p:txBody>
          <a:bodyPr tIns="68580" bIns="68580" anchor="ctr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P/C insurance industry entered the COVID-19 pandemic from a position of strength and was able to withstand the 9.0% surplus decline in Q1 2020 (far less than during the Financial Crisis). 2020 ended with record surplus. 2021 set another new record, exceeding $1 trillion for the first time. Unrealized losses caused surplus to drop sharply in 2022.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EAAE3E4-61EA-FDF9-4C09-FB59BF65C449}"/>
              </a:ext>
            </a:extLst>
          </p:cNvPr>
          <p:cNvSpPr txBox="1"/>
          <p:nvPr/>
        </p:nvSpPr>
        <p:spPr>
          <a:xfrm>
            <a:off x="449263" y="1807450"/>
            <a:ext cx="617157" cy="15234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($ Billions)</a:t>
            </a:r>
          </a:p>
        </p:txBody>
      </p:sp>
      <p:sp>
        <p:nvSpPr>
          <p:cNvPr id="11" name="Footer Placeholder 37">
            <a:extLst>
              <a:ext uri="{FF2B5EF4-FFF2-40B4-BE49-F238E27FC236}">
                <a16:creationId xmlns:a16="http://schemas.microsoft.com/office/drawing/2014/main" id="{B88E58BB-1FB1-08ED-BEBC-E7AB44FD9568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2410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*2022 figure is actual through Q2.</a:t>
            </a:r>
          </a:p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Sources: ISO, A.M .Best, NAIC. Risk and Uncertainty Management Center, University of South Carolina.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8F6BEB-F6CF-D377-9F3C-20945D893520}"/>
              </a:ext>
            </a:extLst>
          </p:cNvPr>
          <p:cNvGrpSpPr/>
          <p:nvPr/>
        </p:nvGrpSpPr>
        <p:grpSpPr>
          <a:xfrm>
            <a:off x="448663" y="567802"/>
            <a:ext cx="11420393" cy="546052"/>
            <a:chOff x="448663" y="567802"/>
            <a:chExt cx="11420393" cy="546052"/>
          </a:xfrm>
        </p:grpSpPr>
        <p:sp>
          <p:nvSpPr>
            <p:cNvPr id="12" name="Title 5">
              <a:extLst>
                <a:ext uri="{FF2B5EF4-FFF2-40B4-BE49-F238E27FC236}">
                  <a16:creationId xmlns:a16="http://schemas.microsoft.com/office/drawing/2014/main" id="{C710048C-657B-A082-401D-4F9EE90FC36F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420393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Policyholder Surplus (Capacity), 2010: Q1 – 2023: </a:t>
              </a:r>
              <a:r>
                <a:rPr lang="en-US" dirty="0">
                  <a:solidFill>
                    <a:srgbClr val="002E42"/>
                  </a:solidFill>
                </a:rPr>
                <a:t>F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1*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636B24-2A4B-880A-FC7A-6756FC874FF0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457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5"/>
          <p:cNvSpPr txBox="1">
            <a:spLocks/>
          </p:cNvSpPr>
          <p:nvPr/>
        </p:nvSpPr>
        <p:spPr>
          <a:xfrm>
            <a:off x="5090502" y="6472712"/>
            <a:ext cx="205740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419101" y="1968648"/>
          <a:ext cx="11353800" cy="355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AutoShape 6"/>
          <p:cNvSpPr>
            <a:spLocks noChangeArrowheads="1"/>
          </p:cNvSpPr>
          <p:nvPr/>
        </p:nvSpPr>
        <p:spPr bwMode="blackWhite">
          <a:xfrm rot="16200000">
            <a:off x="9248424" y="1487309"/>
            <a:ext cx="979309" cy="2700867"/>
          </a:xfrm>
          <a:prstGeom prst="wedgeRectCallout">
            <a:avLst>
              <a:gd name="adj1" fmla="val -167328"/>
              <a:gd name="adj2" fmla="val 48902"/>
            </a:avLst>
          </a:prstGeom>
          <a:solidFill>
            <a:schemeClr val="bg1">
              <a:lumMod val="95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vert="vert" tIns="68580" bIns="68580" anchor="ctr"/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Investment yields in 2021 were 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depressed--down about 200 BP from </a:t>
            </a:r>
            <a:b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pre-crisis (and 50-80BP from pre-COVID) levels but are now rising.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Yields in 2021 were the lowest since at least 1960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E1D745-A1B8-B593-C0AA-E9307D8C7C4F}"/>
              </a:ext>
            </a:extLst>
          </p:cNvPr>
          <p:cNvGrpSpPr/>
          <p:nvPr/>
        </p:nvGrpSpPr>
        <p:grpSpPr>
          <a:xfrm>
            <a:off x="448663" y="235404"/>
            <a:ext cx="11420393" cy="878450"/>
            <a:chOff x="448663" y="235404"/>
            <a:chExt cx="11420393" cy="878450"/>
          </a:xfrm>
        </p:grpSpPr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9979DDE8-AC2C-662B-3EC7-FB2AD98E8FEF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235404"/>
              <a:ext cx="11420393" cy="757130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Net Investment Yield on Property/Casualty Insurance Invested Assets,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</a:b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2003–2023P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CCFB740-01FB-DB46-3538-4DB749884171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1">
            <a:extLst>
              <a:ext uri="{FF2B5EF4-FFF2-40B4-BE49-F238E27FC236}">
                <a16:creationId xmlns:a16="http://schemas.microsoft.com/office/drawing/2014/main" id="{84D8641F-0175-275E-F63D-EC20EDEA17C8}"/>
              </a:ext>
            </a:extLst>
          </p:cNvPr>
          <p:cNvSpPr txBox="1"/>
          <p:nvPr/>
        </p:nvSpPr>
        <p:spPr>
          <a:xfrm>
            <a:off x="449263" y="1807450"/>
            <a:ext cx="537006" cy="15234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(Percent)</a:t>
            </a:r>
          </a:p>
        </p:txBody>
      </p:sp>
      <p:sp>
        <p:nvSpPr>
          <p:cNvPr id="11" name="Footer Placeholder 37">
            <a:extLst>
              <a:ext uri="{FF2B5EF4-FFF2-40B4-BE49-F238E27FC236}">
                <a16:creationId xmlns:a16="http://schemas.microsoft.com/office/drawing/2014/main" id="{2BBEFBA5-DC6F-3139-126B-7F291FD1D7FE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210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Sources: NAIC data, sourced from S&amp;P Global Market Intelligence; 2017-19 figures are from ISO. 2020-21 data from the APCIA.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Risk and Uncertainty Management Center, Univ. of South Carolina.</a:t>
            </a:r>
          </a:p>
        </p:txBody>
      </p:sp>
      <p:sp>
        <p:nvSpPr>
          <p:cNvPr id="14" name="PPTShape_1">
            <a:extLst>
              <a:ext uri="{FF2B5EF4-FFF2-40B4-BE49-F238E27FC236}">
                <a16:creationId xmlns:a16="http://schemas.microsoft.com/office/drawing/2014/main" id="{6C46A584-640F-72DC-C2E1-07A53DD093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9263" y="5827178"/>
            <a:ext cx="5646737" cy="488901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6858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yield on invested assets remains depressed relative to pre-financial crisis and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pre-COVID yields. Fed rate hikes in 2022 should begin to slowly lift yields.</a:t>
            </a:r>
          </a:p>
        </p:txBody>
      </p:sp>
      <p:sp>
        <p:nvSpPr>
          <p:cNvPr id="15" name="PPTShape_1">
            <a:extLst>
              <a:ext uri="{FF2B5EF4-FFF2-40B4-BE49-F238E27FC236}">
                <a16:creationId xmlns:a16="http://schemas.microsoft.com/office/drawing/2014/main" id="{18F519B0-0807-9183-CE85-5A862BF30C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26163" y="5827178"/>
            <a:ext cx="5646737" cy="488901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6858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Average: 1960-2019 = 4.9%  |  Low: 2.8% (1961)  |  High: 8.2% (1984/85)</a:t>
            </a:r>
          </a:p>
        </p:txBody>
      </p:sp>
    </p:spTree>
    <p:extLst>
      <p:ext uri="{BB962C8B-B14F-4D97-AF65-F5344CB8AC3E}">
        <p14:creationId xmlns:p14="http://schemas.microsoft.com/office/powerpoint/2010/main" val="34693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5"/>
          <p:cNvSpPr txBox="1">
            <a:spLocks/>
          </p:cNvSpPr>
          <p:nvPr/>
        </p:nvSpPr>
        <p:spPr>
          <a:xfrm>
            <a:off x="5090502" y="6472712"/>
            <a:ext cx="205740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322303" y="1714502"/>
          <a:ext cx="11495047" cy="3809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45C204-85E4-403C-B106-EF0A484C0FDD}"/>
              </a:ext>
            </a:extLst>
          </p:cNvPr>
          <p:cNvSpPr txBox="1">
            <a:spLocks/>
          </p:cNvSpPr>
          <p:nvPr/>
        </p:nvSpPr>
        <p:spPr bwMode="gray">
          <a:xfrm>
            <a:off x="448663" y="1302501"/>
            <a:ext cx="3467715" cy="230832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7C5C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Number of Years with Underwriting Profits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CA1BA3D-0E29-0CD2-336A-B4206B4B06BA}"/>
              </a:ext>
            </a:extLst>
          </p:cNvPr>
          <p:cNvGrpSpPr/>
          <p:nvPr/>
        </p:nvGrpSpPr>
        <p:grpSpPr>
          <a:xfrm>
            <a:off x="448663" y="567802"/>
            <a:ext cx="11420393" cy="546052"/>
            <a:chOff x="448663" y="567802"/>
            <a:chExt cx="11420393" cy="546052"/>
          </a:xfrm>
        </p:grpSpPr>
        <p:sp>
          <p:nvSpPr>
            <p:cNvPr id="3" name="Title 5">
              <a:extLst>
                <a:ext uri="{FF2B5EF4-FFF2-40B4-BE49-F238E27FC236}">
                  <a16:creationId xmlns:a16="http://schemas.microsoft.com/office/drawing/2014/main" id="{BC3B008E-4C6D-D59E-1E09-A4D2DED05B6E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420393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Number of Years with Underwriting Profits by Decade, 1920s–2020s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306F2BD-12F8-F821-2BB6-9A3C95C316CF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37">
            <a:extLst>
              <a:ext uri="{FF2B5EF4-FFF2-40B4-BE49-F238E27FC236}">
                <a16:creationId xmlns:a16="http://schemas.microsoft.com/office/drawing/2014/main" id="{7F380129-A415-A36A-09A9-29A36DE96014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376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* 2020 through 2022</a:t>
            </a:r>
          </a:p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Note: Data for 1920–1934 based on stock companies only.</a:t>
            </a:r>
          </a:p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Sources: Insurance Information Institute research from A.M. Best Data.</a:t>
            </a:r>
          </a:p>
        </p:txBody>
      </p:sp>
      <p:sp>
        <p:nvSpPr>
          <p:cNvPr id="6" name="PPTShape_1">
            <a:extLst>
              <a:ext uri="{FF2B5EF4-FFF2-40B4-BE49-F238E27FC236}">
                <a16:creationId xmlns:a16="http://schemas.microsoft.com/office/drawing/2014/main" id="{3B81F1DB-882A-D0B5-D2A9-7F58090E142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9263" y="5827178"/>
            <a:ext cx="11323637" cy="488901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685800" rtl="0" eaLnBrk="1" fontAlgn="base" latinLnBrk="0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Underwriting Profits Were Common Before the 1980s (40 of the 60 Years Before 1980 Had Combined Ratios Below 100) –But Then They Vanished. Not a Single Underwriting Profit Was Recorded in the 25 Years from 1979 Through 2003</a:t>
            </a:r>
          </a:p>
        </p:txBody>
      </p:sp>
    </p:spTree>
    <p:extLst>
      <p:ext uri="{BB962C8B-B14F-4D97-AF65-F5344CB8AC3E}">
        <p14:creationId xmlns:p14="http://schemas.microsoft.com/office/powerpoint/2010/main" val="25389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PTShape_1">
            <a:extLst>
              <a:ext uri="{FF2B5EF4-FFF2-40B4-BE49-F238E27FC236}">
                <a16:creationId xmlns:a16="http://schemas.microsoft.com/office/drawing/2014/main" id="{5BE401A7-773F-407D-AF2C-18E144551B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12192000" cy="2247899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91440" bIns="91440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3CF6F-5BD4-B6D0-FA3B-5FB956AF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PTShape_1">
            <a:extLst>
              <a:ext uri="{FF2B5EF4-FFF2-40B4-BE49-F238E27FC236}">
                <a16:creationId xmlns:a16="http://schemas.microsoft.com/office/drawing/2014/main" id="{6B4891B2-C4FA-EDCE-A700-C728710F2C2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8662" y="5533606"/>
            <a:ext cx="11362334" cy="55399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distribution of damage from U.S. Billion-dollar disaster events from 1980 to 2023 is dominated by tropical cyclone losses. Tropical cyclones have caused the most damage ($1,367.6 billion, CPI-adjusted) and have the highest average event cost ($22.8 billion per event, CPI-adjusted). Drought ($337.1 billion, CPI-adjusted), severe storms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($442.2 billion, CPI-adjusted) and inland flooding ($193.4 billion, CPI-adjusted) have also caused considerable damage based on the list of billion-dollar events.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0AFE4AA-0214-2181-D01C-73BF5D3564E6}"/>
              </a:ext>
            </a:extLst>
          </p:cNvPr>
          <p:cNvGraphicFramePr>
            <a:graphicFrameLocks noGrp="1"/>
          </p:cNvGraphicFramePr>
          <p:nvPr/>
        </p:nvGraphicFramePr>
        <p:xfrm>
          <a:off x="448662" y="1702364"/>
          <a:ext cx="11362334" cy="34541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37294">
                  <a:extLst>
                    <a:ext uri="{9D8B030D-6E8A-4147-A177-3AD203B41FA5}">
                      <a16:colId xmlns:a16="http://schemas.microsoft.com/office/drawing/2014/main" val="620220167"/>
                    </a:ext>
                  </a:extLst>
                </a:gridCol>
                <a:gridCol w="1745008">
                  <a:extLst>
                    <a:ext uri="{9D8B030D-6E8A-4147-A177-3AD203B41FA5}">
                      <a16:colId xmlns:a16="http://schemas.microsoft.com/office/drawing/2014/main" val="2877520987"/>
                    </a:ext>
                  </a:extLst>
                </a:gridCol>
                <a:gridCol w="1745008">
                  <a:extLst>
                    <a:ext uri="{9D8B030D-6E8A-4147-A177-3AD203B41FA5}">
                      <a16:colId xmlns:a16="http://schemas.microsoft.com/office/drawing/2014/main" val="2310632406"/>
                    </a:ext>
                  </a:extLst>
                </a:gridCol>
                <a:gridCol w="1745008">
                  <a:extLst>
                    <a:ext uri="{9D8B030D-6E8A-4147-A177-3AD203B41FA5}">
                      <a16:colId xmlns:a16="http://schemas.microsoft.com/office/drawing/2014/main" val="1105968747"/>
                    </a:ext>
                  </a:extLst>
                </a:gridCol>
                <a:gridCol w="1745008">
                  <a:extLst>
                    <a:ext uri="{9D8B030D-6E8A-4147-A177-3AD203B41FA5}">
                      <a16:colId xmlns:a16="http://schemas.microsoft.com/office/drawing/2014/main" val="3155226406"/>
                    </a:ext>
                  </a:extLst>
                </a:gridCol>
                <a:gridCol w="1745008">
                  <a:extLst>
                    <a:ext uri="{9D8B030D-6E8A-4147-A177-3AD203B41FA5}">
                      <a16:colId xmlns:a16="http://schemas.microsoft.com/office/drawing/2014/main" val="255146361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Time Period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Billion-Dollar Disasters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Events/Year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Cost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Percent of 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Total Cost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Cost/Year</a:t>
                      </a:r>
                      <a:endParaRPr lang="en-US" sz="1400" b="1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57325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1980s (1980-1989)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33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3.3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$212.7B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>
                          <a:effectLst/>
                        </a:rPr>
                        <a:t>8.1%</a:t>
                      </a:r>
                      <a:endParaRPr lang="en-US" sz="1200" b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$21.3B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3547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1990s (1990-1999)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57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5.7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$324.6B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12.4%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$32.5B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9622263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2000s (2000-2009)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67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6.7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>
                          <a:effectLst/>
                        </a:rPr>
                        <a:t>$602.5B</a:t>
                      </a:r>
                      <a:endParaRPr lang="en-US" sz="1200" b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23.0%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$60.3B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0382877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2010s (2010-2019)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131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13.1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$964.4B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36.9%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$96.4B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8118375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Last 5 Years (2018-2022)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90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18.0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$620.6B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23.7%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$124.1B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4375184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Last 3 Years (2020-2022)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60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>
                          <a:effectLst/>
                        </a:rPr>
                        <a:t>20.0</a:t>
                      </a:r>
                      <a:endParaRPr lang="en-US" sz="1200" b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$454.3B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17.4%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$151.4B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8203008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0" dirty="0">
                          <a:effectLst/>
                        </a:rPr>
                        <a:t>Last Year (2022)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18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>
                          <a:effectLst/>
                        </a:rPr>
                        <a:t>18.0</a:t>
                      </a:r>
                      <a:endParaRPr lang="en-US" sz="1200" b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$177.6B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6.8%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dirty="0">
                          <a:effectLst/>
                        </a:rPr>
                        <a:t>$177.6B</a:t>
                      </a:r>
                      <a:endParaRPr lang="en-US" sz="1200" b="0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1527429"/>
                  </a:ext>
                </a:extLst>
              </a:tr>
              <a:tr h="363191">
                <a:tc>
                  <a:txBody>
                    <a:bodyPr/>
                    <a:lstStyle/>
                    <a:p>
                      <a:pPr fontAlgn="t"/>
                      <a:r>
                        <a:rPr lang="en-US" sz="1200" b="1" dirty="0">
                          <a:effectLst/>
                        </a:rPr>
                        <a:t>All Years (1980-2023)*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371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8.4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$2,616.1B</a:t>
                      </a:r>
                      <a:r>
                        <a:rPr lang="en-US" sz="1200" b="0" baseline="30000" dirty="0">
                          <a:effectLst/>
                        </a:rPr>
                        <a:t>‡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100.0%</a:t>
                      </a:r>
                      <a:r>
                        <a:rPr lang="en-US" sz="1200" b="0" baseline="30000" dirty="0">
                          <a:effectLst/>
                        </a:rPr>
                        <a:t>‡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dirty="0">
                          <a:effectLst/>
                        </a:rPr>
                        <a:t>$59.5B</a:t>
                      </a:r>
                      <a:r>
                        <a:rPr lang="en-US" sz="1200" b="0" baseline="30000" dirty="0">
                          <a:effectLst/>
                        </a:rPr>
                        <a:t>‡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568166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2D69BEC-57F3-9731-FA1E-1B11E8B7A4CC}"/>
              </a:ext>
            </a:extLst>
          </p:cNvPr>
          <p:cNvGrpSpPr/>
          <p:nvPr/>
        </p:nvGrpSpPr>
        <p:grpSpPr>
          <a:xfrm>
            <a:off x="448663" y="567802"/>
            <a:ext cx="11420393" cy="546052"/>
            <a:chOff x="448663" y="567802"/>
            <a:chExt cx="11420393" cy="546052"/>
          </a:xfrm>
        </p:grpSpPr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AF0E1027-6E15-9143-99B0-9F6217B97B76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420393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Average # of Billion Dollar Disasters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98AD9E-F732-C9DC-FC6E-E5FB8000ADF6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Placeholder 37">
            <a:extLst>
              <a:ext uri="{FF2B5EF4-FFF2-40B4-BE49-F238E27FC236}">
                <a16:creationId xmlns:a16="http://schemas.microsoft.com/office/drawing/2014/main" id="{AD868153-4405-A429-66D4-FA4642FB613F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NOAA National Centers for Environmental Information (NCEI) U.S. Billion-Dollar Weather and Climate Disasters (2023). 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  <a:hlinkClick r:id="rId6"/>
              </a:rPr>
              <a:t>https://www.ncei.noaa.gov/access/billions/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, DOI: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  <a:hlinkClick r:id="rId7"/>
              </a:rPr>
              <a:t>10.25921/stkw-7w73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moke on a dark background&#10;&#10;Description automatically generated">
            <a:extLst>
              <a:ext uri="{FF2B5EF4-FFF2-40B4-BE49-F238E27FC236}">
                <a16:creationId xmlns:a16="http://schemas.microsoft.com/office/drawing/2014/main" id="{662D572D-65A3-89BE-586E-13FD33AB7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43221" y="1725203"/>
            <a:ext cx="11420393" cy="867930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Days between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billion-dollar disasters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43220" y="2714453"/>
            <a:ext cx="1737360" cy="0"/>
          </a:xfrm>
          <a:prstGeom prst="line">
            <a:avLst/>
          </a:prstGeom>
          <a:ln w="76200">
            <a:solidFill>
              <a:schemeClr val="accent1"/>
            </a:solidFill>
            <a:head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E8FEA9-A978-5BE0-181E-D76463E6A7FA}"/>
              </a:ext>
            </a:extLst>
          </p:cNvPr>
          <p:cNvSpPr txBox="1"/>
          <p:nvPr/>
        </p:nvSpPr>
        <p:spPr>
          <a:xfrm>
            <a:off x="457200" y="3521558"/>
            <a:ext cx="506721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 the 1980s, the U.S. has faced more frequent climate disasters with every passing decade. Between 2020 to 2022, the average number of days between billion-dollar disaster events within one year dropped to just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C5C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F56C3D-C9AE-1CAD-E002-E509E1E7A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0" y="6400804"/>
            <a:ext cx="1149350" cy="259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936EED-C3F0-01E3-8B02-3E0DB616749F}"/>
              </a:ext>
            </a:extLst>
          </p:cNvPr>
          <p:cNvSpPr txBox="1"/>
          <p:nvPr/>
        </p:nvSpPr>
        <p:spPr>
          <a:xfrm>
            <a:off x="457200" y="5425636"/>
            <a:ext cx="43210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Billion-dollar disasters are events where overall damages/costs reached or exceeded $1 billion (including CPI adjustment to 2023).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C407256-3264-87A2-C70A-4EA4DE582A32}"/>
              </a:ext>
            </a:extLst>
          </p:cNvPr>
          <p:cNvGrpSpPr/>
          <p:nvPr/>
        </p:nvGrpSpPr>
        <p:grpSpPr>
          <a:xfrm>
            <a:off x="457200" y="2986513"/>
            <a:ext cx="463550" cy="466725"/>
            <a:chOff x="806450" y="1498600"/>
            <a:chExt cx="463550" cy="466725"/>
          </a:xfrm>
        </p:grpSpPr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11A86E7D-A48C-F0E1-B033-B2CC93654A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450" y="1666875"/>
              <a:ext cx="463550" cy="298450"/>
            </a:xfrm>
            <a:custGeom>
              <a:avLst/>
              <a:gdLst>
                <a:gd name="T0" fmla="*/ 1159 w 1172"/>
                <a:gd name="T1" fmla="*/ 0 h 752"/>
                <a:gd name="T2" fmla="*/ 1172 w 1172"/>
                <a:gd name="T3" fmla="*/ 4 h 752"/>
                <a:gd name="T4" fmla="*/ 1172 w 1172"/>
                <a:gd name="T5" fmla="*/ 587 h 752"/>
                <a:gd name="T6" fmla="*/ 1054 w 1172"/>
                <a:gd name="T7" fmla="*/ 748 h 752"/>
                <a:gd name="T8" fmla="*/ 214 w 1172"/>
                <a:gd name="T9" fmla="*/ 752 h 752"/>
                <a:gd name="T10" fmla="*/ 3 w 1172"/>
                <a:gd name="T11" fmla="*/ 623 h 752"/>
                <a:gd name="T12" fmla="*/ 0 w 1172"/>
                <a:gd name="T13" fmla="*/ 506 h 752"/>
                <a:gd name="T14" fmla="*/ 9 w 1172"/>
                <a:gd name="T15" fmla="*/ 0 h 752"/>
                <a:gd name="T16" fmla="*/ 205 w 1172"/>
                <a:gd name="T17" fmla="*/ 575 h 752"/>
                <a:gd name="T18" fmla="*/ 316 w 1172"/>
                <a:gd name="T19" fmla="*/ 576 h 752"/>
                <a:gd name="T20" fmla="*/ 205 w 1172"/>
                <a:gd name="T21" fmla="*/ 575 h 752"/>
                <a:gd name="T22" fmla="*/ 751 w 1172"/>
                <a:gd name="T23" fmla="*/ 176 h 752"/>
                <a:gd name="T24" fmla="*/ 639 w 1172"/>
                <a:gd name="T25" fmla="*/ 177 h 752"/>
                <a:gd name="T26" fmla="*/ 911 w 1172"/>
                <a:gd name="T27" fmla="*/ 432 h 752"/>
                <a:gd name="T28" fmla="*/ 913 w 1172"/>
                <a:gd name="T29" fmla="*/ 321 h 752"/>
                <a:gd name="T30" fmla="*/ 911 w 1172"/>
                <a:gd name="T31" fmla="*/ 432 h 752"/>
                <a:gd name="T32" fmla="*/ 533 w 1172"/>
                <a:gd name="T33" fmla="*/ 377 h 752"/>
                <a:gd name="T34" fmla="*/ 422 w 1172"/>
                <a:gd name="T35" fmla="*/ 376 h 752"/>
                <a:gd name="T36" fmla="*/ 477 w 1172"/>
                <a:gd name="T37" fmla="*/ 233 h 752"/>
                <a:gd name="T38" fmla="*/ 478 w 1172"/>
                <a:gd name="T39" fmla="*/ 121 h 752"/>
                <a:gd name="T40" fmla="*/ 477 w 1172"/>
                <a:gd name="T41" fmla="*/ 233 h 752"/>
                <a:gd name="T42" fmla="*/ 751 w 1172"/>
                <a:gd name="T43" fmla="*/ 376 h 752"/>
                <a:gd name="T44" fmla="*/ 639 w 1172"/>
                <a:gd name="T45" fmla="*/ 377 h 752"/>
                <a:gd name="T46" fmla="*/ 478 w 1172"/>
                <a:gd name="T47" fmla="*/ 631 h 752"/>
                <a:gd name="T48" fmla="*/ 478 w 1172"/>
                <a:gd name="T49" fmla="*/ 520 h 752"/>
                <a:gd name="T50" fmla="*/ 478 w 1172"/>
                <a:gd name="T51" fmla="*/ 631 h 752"/>
                <a:gd name="T52" fmla="*/ 968 w 1172"/>
                <a:gd name="T53" fmla="*/ 175 h 752"/>
                <a:gd name="T54" fmla="*/ 856 w 1172"/>
                <a:gd name="T55" fmla="*/ 179 h 752"/>
                <a:gd name="T56" fmla="*/ 695 w 1172"/>
                <a:gd name="T57" fmla="*/ 631 h 752"/>
                <a:gd name="T58" fmla="*/ 695 w 1172"/>
                <a:gd name="T59" fmla="*/ 520 h 752"/>
                <a:gd name="T60" fmla="*/ 695 w 1172"/>
                <a:gd name="T61" fmla="*/ 631 h 752"/>
                <a:gd name="T62" fmla="*/ 259 w 1172"/>
                <a:gd name="T63" fmla="*/ 432 h 752"/>
                <a:gd name="T64" fmla="*/ 261 w 1172"/>
                <a:gd name="T65" fmla="*/ 321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2" h="752">
                  <a:moveTo>
                    <a:pt x="586" y="0"/>
                  </a:moveTo>
                  <a:cubicBezTo>
                    <a:pt x="777" y="0"/>
                    <a:pt x="968" y="0"/>
                    <a:pt x="1159" y="0"/>
                  </a:cubicBezTo>
                  <a:cubicBezTo>
                    <a:pt x="1162" y="0"/>
                    <a:pt x="1165" y="0"/>
                    <a:pt x="1168" y="0"/>
                  </a:cubicBezTo>
                  <a:cubicBezTo>
                    <a:pt x="1172" y="0"/>
                    <a:pt x="1172" y="0"/>
                    <a:pt x="1172" y="4"/>
                  </a:cubicBezTo>
                  <a:cubicBezTo>
                    <a:pt x="1172" y="8"/>
                    <a:pt x="1172" y="12"/>
                    <a:pt x="1172" y="16"/>
                  </a:cubicBezTo>
                  <a:cubicBezTo>
                    <a:pt x="1172" y="207"/>
                    <a:pt x="1172" y="397"/>
                    <a:pt x="1172" y="587"/>
                  </a:cubicBezTo>
                  <a:cubicBezTo>
                    <a:pt x="1172" y="604"/>
                    <a:pt x="1171" y="620"/>
                    <a:pt x="1167" y="636"/>
                  </a:cubicBezTo>
                  <a:cubicBezTo>
                    <a:pt x="1150" y="694"/>
                    <a:pt x="1112" y="731"/>
                    <a:pt x="1054" y="748"/>
                  </a:cubicBezTo>
                  <a:cubicBezTo>
                    <a:pt x="1038" y="752"/>
                    <a:pt x="1023" y="752"/>
                    <a:pt x="1007" y="752"/>
                  </a:cubicBezTo>
                  <a:cubicBezTo>
                    <a:pt x="742" y="752"/>
                    <a:pt x="478" y="752"/>
                    <a:pt x="214" y="752"/>
                  </a:cubicBezTo>
                  <a:cubicBezTo>
                    <a:pt x="194" y="752"/>
                    <a:pt x="174" y="752"/>
                    <a:pt x="153" y="752"/>
                  </a:cubicBezTo>
                  <a:cubicBezTo>
                    <a:pt x="78" y="752"/>
                    <a:pt x="14" y="693"/>
                    <a:pt x="3" y="623"/>
                  </a:cubicBezTo>
                  <a:cubicBezTo>
                    <a:pt x="1" y="610"/>
                    <a:pt x="0" y="597"/>
                    <a:pt x="0" y="584"/>
                  </a:cubicBezTo>
                  <a:cubicBezTo>
                    <a:pt x="0" y="558"/>
                    <a:pt x="0" y="532"/>
                    <a:pt x="0" y="506"/>
                  </a:cubicBezTo>
                  <a:cubicBezTo>
                    <a:pt x="0" y="340"/>
                    <a:pt x="0" y="174"/>
                    <a:pt x="0" y="9"/>
                  </a:cubicBezTo>
                  <a:cubicBezTo>
                    <a:pt x="0" y="0"/>
                    <a:pt x="0" y="0"/>
                    <a:pt x="9" y="0"/>
                  </a:cubicBezTo>
                  <a:cubicBezTo>
                    <a:pt x="201" y="0"/>
                    <a:pt x="394" y="0"/>
                    <a:pt x="586" y="0"/>
                  </a:cubicBezTo>
                  <a:close/>
                  <a:moveTo>
                    <a:pt x="205" y="575"/>
                  </a:moveTo>
                  <a:cubicBezTo>
                    <a:pt x="205" y="606"/>
                    <a:pt x="229" y="631"/>
                    <a:pt x="260" y="631"/>
                  </a:cubicBezTo>
                  <a:cubicBezTo>
                    <a:pt x="291" y="631"/>
                    <a:pt x="316" y="606"/>
                    <a:pt x="316" y="576"/>
                  </a:cubicBezTo>
                  <a:cubicBezTo>
                    <a:pt x="316" y="545"/>
                    <a:pt x="292" y="520"/>
                    <a:pt x="261" y="520"/>
                  </a:cubicBezTo>
                  <a:cubicBezTo>
                    <a:pt x="230" y="520"/>
                    <a:pt x="205" y="545"/>
                    <a:pt x="205" y="575"/>
                  </a:cubicBezTo>
                  <a:close/>
                  <a:moveTo>
                    <a:pt x="695" y="233"/>
                  </a:moveTo>
                  <a:cubicBezTo>
                    <a:pt x="725" y="233"/>
                    <a:pt x="750" y="209"/>
                    <a:pt x="751" y="176"/>
                  </a:cubicBezTo>
                  <a:cubicBezTo>
                    <a:pt x="751" y="147"/>
                    <a:pt x="725" y="121"/>
                    <a:pt x="695" y="121"/>
                  </a:cubicBezTo>
                  <a:cubicBezTo>
                    <a:pt x="664" y="122"/>
                    <a:pt x="639" y="146"/>
                    <a:pt x="639" y="177"/>
                  </a:cubicBezTo>
                  <a:cubicBezTo>
                    <a:pt x="639" y="208"/>
                    <a:pt x="664" y="233"/>
                    <a:pt x="695" y="233"/>
                  </a:cubicBezTo>
                  <a:close/>
                  <a:moveTo>
                    <a:pt x="911" y="432"/>
                  </a:moveTo>
                  <a:cubicBezTo>
                    <a:pt x="942" y="433"/>
                    <a:pt x="968" y="407"/>
                    <a:pt x="968" y="376"/>
                  </a:cubicBezTo>
                  <a:cubicBezTo>
                    <a:pt x="968" y="346"/>
                    <a:pt x="943" y="321"/>
                    <a:pt x="913" y="321"/>
                  </a:cubicBezTo>
                  <a:cubicBezTo>
                    <a:pt x="882" y="320"/>
                    <a:pt x="857" y="345"/>
                    <a:pt x="857" y="376"/>
                  </a:cubicBezTo>
                  <a:cubicBezTo>
                    <a:pt x="856" y="407"/>
                    <a:pt x="881" y="432"/>
                    <a:pt x="911" y="432"/>
                  </a:cubicBezTo>
                  <a:close/>
                  <a:moveTo>
                    <a:pt x="477" y="432"/>
                  </a:moveTo>
                  <a:cubicBezTo>
                    <a:pt x="514" y="432"/>
                    <a:pt x="534" y="401"/>
                    <a:pt x="533" y="377"/>
                  </a:cubicBezTo>
                  <a:cubicBezTo>
                    <a:pt x="533" y="346"/>
                    <a:pt x="509" y="320"/>
                    <a:pt x="478" y="321"/>
                  </a:cubicBezTo>
                  <a:cubicBezTo>
                    <a:pt x="444" y="321"/>
                    <a:pt x="421" y="349"/>
                    <a:pt x="422" y="376"/>
                  </a:cubicBezTo>
                  <a:cubicBezTo>
                    <a:pt x="422" y="407"/>
                    <a:pt x="447" y="432"/>
                    <a:pt x="477" y="432"/>
                  </a:cubicBezTo>
                  <a:close/>
                  <a:moveTo>
                    <a:pt x="477" y="233"/>
                  </a:moveTo>
                  <a:cubicBezTo>
                    <a:pt x="508" y="233"/>
                    <a:pt x="533" y="208"/>
                    <a:pt x="533" y="178"/>
                  </a:cubicBezTo>
                  <a:cubicBezTo>
                    <a:pt x="534" y="146"/>
                    <a:pt x="508" y="122"/>
                    <a:pt x="478" y="121"/>
                  </a:cubicBezTo>
                  <a:cubicBezTo>
                    <a:pt x="447" y="121"/>
                    <a:pt x="422" y="146"/>
                    <a:pt x="422" y="176"/>
                  </a:cubicBezTo>
                  <a:cubicBezTo>
                    <a:pt x="422" y="211"/>
                    <a:pt x="451" y="233"/>
                    <a:pt x="477" y="233"/>
                  </a:cubicBezTo>
                  <a:close/>
                  <a:moveTo>
                    <a:pt x="694" y="432"/>
                  </a:moveTo>
                  <a:cubicBezTo>
                    <a:pt x="723" y="432"/>
                    <a:pt x="751" y="409"/>
                    <a:pt x="751" y="376"/>
                  </a:cubicBezTo>
                  <a:cubicBezTo>
                    <a:pt x="751" y="346"/>
                    <a:pt x="725" y="321"/>
                    <a:pt x="696" y="321"/>
                  </a:cubicBezTo>
                  <a:cubicBezTo>
                    <a:pt x="664" y="320"/>
                    <a:pt x="639" y="345"/>
                    <a:pt x="639" y="377"/>
                  </a:cubicBezTo>
                  <a:cubicBezTo>
                    <a:pt x="639" y="407"/>
                    <a:pt x="664" y="432"/>
                    <a:pt x="694" y="432"/>
                  </a:cubicBezTo>
                  <a:close/>
                  <a:moveTo>
                    <a:pt x="478" y="631"/>
                  </a:moveTo>
                  <a:cubicBezTo>
                    <a:pt x="508" y="631"/>
                    <a:pt x="533" y="606"/>
                    <a:pt x="533" y="576"/>
                  </a:cubicBezTo>
                  <a:cubicBezTo>
                    <a:pt x="533" y="545"/>
                    <a:pt x="509" y="520"/>
                    <a:pt x="478" y="520"/>
                  </a:cubicBezTo>
                  <a:cubicBezTo>
                    <a:pt x="447" y="520"/>
                    <a:pt x="422" y="544"/>
                    <a:pt x="422" y="576"/>
                  </a:cubicBezTo>
                  <a:cubicBezTo>
                    <a:pt x="422" y="606"/>
                    <a:pt x="447" y="631"/>
                    <a:pt x="478" y="631"/>
                  </a:cubicBezTo>
                  <a:close/>
                  <a:moveTo>
                    <a:pt x="913" y="233"/>
                  </a:moveTo>
                  <a:cubicBezTo>
                    <a:pt x="947" y="232"/>
                    <a:pt x="969" y="202"/>
                    <a:pt x="968" y="175"/>
                  </a:cubicBezTo>
                  <a:cubicBezTo>
                    <a:pt x="966" y="145"/>
                    <a:pt x="941" y="121"/>
                    <a:pt x="911" y="121"/>
                  </a:cubicBezTo>
                  <a:cubicBezTo>
                    <a:pt x="876" y="122"/>
                    <a:pt x="855" y="153"/>
                    <a:pt x="856" y="179"/>
                  </a:cubicBezTo>
                  <a:cubicBezTo>
                    <a:pt x="858" y="209"/>
                    <a:pt x="883" y="233"/>
                    <a:pt x="913" y="233"/>
                  </a:cubicBezTo>
                  <a:close/>
                  <a:moveTo>
                    <a:pt x="695" y="631"/>
                  </a:moveTo>
                  <a:cubicBezTo>
                    <a:pt x="725" y="632"/>
                    <a:pt x="751" y="605"/>
                    <a:pt x="751" y="576"/>
                  </a:cubicBezTo>
                  <a:cubicBezTo>
                    <a:pt x="751" y="545"/>
                    <a:pt x="726" y="520"/>
                    <a:pt x="695" y="520"/>
                  </a:cubicBezTo>
                  <a:cubicBezTo>
                    <a:pt x="664" y="520"/>
                    <a:pt x="639" y="545"/>
                    <a:pt x="639" y="575"/>
                  </a:cubicBezTo>
                  <a:cubicBezTo>
                    <a:pt x="639" y="606"/>
                    <a:pt x="664" y="631"/>
                    <a:pt x="695" y="631"/>
                  </a:cubicBezTo>
                  <a:close/>
                  <a:moveTo>
                    <a:pt x="205" y="375"/>
                  </a:moveTo>
                  <a:cubicBezTo>
                    <a:pt x="205" y="406"/>
                    <a:pt x="229" y="431"/>
                    <a:pt x="259" y="432"/>
                  </a:cubicBezTo>
                  <a:cubicBezTo>
                    <a:pt x="294" y="432"/>
                    <a:pt x="316" y="403"/>
                    <a:pt x="316" y="377"/>
                  </a:cubicBezTo>
                  <a:cubicBezTo>
                    <a:pt x="316" y="346"/>
                    <a:pt x="292" y="321"/>
                    <a:pt x="261" y="321"/>
                  </a:cubicBezTo>
                  <a:cubicBezTo>
                    <a:pt x="230" y="320"/>
                    <a:pt x="205" y="345"/>
                    <a:pt x="205" y="3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760CDE0F-2F15-CA18-9224-42F00699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" y="1528763"/>
              <a:ext cx="463550" cy="114300"/>
            </a:xfrm>
            <a:custGeom>
              <a:avLst/>
              <a:gdLst>
                <a:gd name="T0" fmla="*/ 586 w 1173"/>
                <a:gd name="T1" fmla="*/ 286 h 286"/>
                <a:gd name="T2" fmla="*/ 403 w 1173"/>
                <a:gd name="T3" fmla="*/ 286 h 286"/>
                <a:gd name="T4" fmla="*/ 106 w 1173"/>
                <a:gd name="T5" fmla="*/ 286 h 286"/>
                <a:gd name="T6" fmla="*/ 6 w 1173"/>
                <a:gd name="T7" fmla="*/ 286 h 286"/>
                <a:gd name="T8" fmla="*/ 5 w 1173"/>
                <a:gd name="T9" fmla="*/ 286 h 286"/>
                <a:gd name="T10" fmla="*/ 0 w 1173"/>
                <a:gd name="T11" fmla="*/ 280 h 286"/>
                <a:gd name="T12" fmla="*/ 0 w 1173"/>
                <a:gd name="T13" fmla="*/ 163 h 286"/>
                <a:gd name="T14" fmla="*/ 14 w 1173"/>
                <a:gd name="T15" fmla="*/ 92 h 286"/>
                <a:gd name="T16" fmla="*/ 129 w 1173"/>
                <a:gd name="T17" fmla="*/ 3 h 286"/>
                <a:gd name="T18" fmla="*/ 173 w 1173"/>
                <a:gd name="T19" fmla="*/ 1 h 286"/>
                <a:gd name="T20" fmla="*/ 243 w 1173"/>
                <a:gd name="T21" fmla="*/ 1 h 286"/>
                <a:gd name="T22" fmla="*/ 245 w 1173"/>
                <a:gd name="T23" fmla="*/ 1 h 286"/>
                <a:gd name="T24" fmla="*/ 249 w 1173"/>
                <a:gd name="T25" fmla="*/ 5 h 286"/>
                <a:gd name="T26" fmla="*/ 249 w 1173"/>
                <a:gd name="T27" fmla="*/ 24 h 286"/>
                <a:gd name="T28" fmla="*/ 249 w 1173"/>
                <a:gd name="T29" fmla="*/ 89 h 286"/>
                <a:gd name="T30" fmla="*/ 251 w 1173"/>
                <a:gd name="T31" fmla="*/ 117 h 286"/>
                <a:gd name="T32" fmla="*/ 320 w 1173"/>
                <a:gd name="T33" fmla="*/ 182 h 286"/>
                <a:gd name="T34" fmla="*/ 414 w 1173"/>
                <a:gd name="T35" fmla="*/ 117 h 286"/>
                <a:gd name="T36" fmla="*/ 417 w 1173"/>
                <a:gd name="T37" fmla="*/ 93 h 286"/>
                <a:gd name="T38" fmla="*/ 416 w 1173"/>
                <a:gd name="T39" fmla="*/ 7 h 286"/>
                <a:gd name="T40" fmla="*/ 422 w 1173"/>
                <a:gd name="T41" fmla="*/ 1 h 286"/>
                <a:gd name="T42" fmla="*/ 751 w 1173"/>
                <a:gd name="T43" fmla="*/ 1 h 286"/>
                <a:gd name="T44" fmla="*/ 752 w 1173"/>
                <a:gd name="T45" fmla="*/ 1 h 286"/>
                <a:gd name="T46" fmla="*/ 757 w 1173"/>
                <a:gd name="T47" fmla="*/ 5 h 286"/>
                <a:gd name="T48" fmla="*/ 756 w 1173"/>
                <a:gd name="T49" fmla="*/ 74 h 286"/>
                <a:gd name="T50" fmla="*/ 758 w 1173"/>
                <a:gd name="T51" fmla="*/ 115 h 286"/>
                <a:gd name="T52" fmla="*/ 825 w 1173"/>
                <a:gd name="T53" fmla="*/ 182 h 286"/>
                <a:gd name="T54" fmla="*/ 922 w 1173"/>
                <a:gd name="T55" fmla="*/ 118 h 286"/>
                <a:gd name="T56" fmla="*/ 924 w 1173"/>
                <a:gd name="T57" fmla="*/ 99 h 286"/>
                <a:gd name="T58" fmla="*/ 924 w 1173"/>
                <a:gd name="T59" fmla="*/ 9 h 286"/>
                <a:gd name="T60" fmla="*/ 924 w 1173"/>
                <a:gd name="T61" fmla="*/ 5 h 286"/>
                <a:gd name="T62" fmla="*/ 928 w 1173"/>
                <a:gd name="T63" fmla="*/ 1 h 286"/>
                <a:gd name="T64" fmla="*/ 983 w 1173"/>
                <a:gd name="T65" fmla="*/ 1 h 286"/>
                <a:gd name="T66" fmla="*/ 1020 w 1173"/>
                <a:gd name="T67" fmla="*/ 1 h 286"/>
                <a:gd name="T68" fmla="*/ 1102 w 1173"/>
                <a:gd name="T69" fmla="*/ 27 h 286"/>
                <a:gd name="T70" fmla="*/ 1171 w 1173"/>
                <a:gd name="T71" fmla="*/ 137 h 286"/>
                <a:gd name="T72" fmla="*/ 1172 w 1173"/>
                <a:gd name="T73" fmla="*/ 172 h 286"/>
                <a:gd name="T74" fmla="*/ 1172 w 1173"/>
                <a:gd name="T75" fmla="*/ 279 h 286"/>
                <a:gd name="T76" fmla="*/ 1165 w 1173"/>
                <a:gd name="T77" fmla="*/ 286 h 286"/>
                <a:gd name="T78" fmla="*/ 586 w 1173"/>
                <a:gd name="T79" fmla="*/ 286 h 286"/>
                <a:gd name="T80" fmla="*/ 586 w 1173"/>
                <a:gd name="T81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73" h="286">
                  <a:moveTo>
                    <a:pt x="586" y="286"/>
                  </a:moveTo>
                  <a:cubicBezTo>
                    <a:pt x="525" y="286"/>
                    <a:pt x="464" y="286"/>
                    <a:pt x="403" y="286"/>
                  </a:cubicBezTo>
                  <a:cubicBezTo>
                    <a:pt x="304" y="286"/>
                    <a:pt x="205" y="286"/>
                    <a:pt x="106" y="286"/>
                  </a:cubicBezTo>
                  <a:cubicBezTo>
                    <a:pt x="73" y="286"/>
                    <a:pt x="39" y="286"/>
                    <a:pt x="6" y="286"/>
                  </a:cubicBezTo>
                  <a:cubicBezTo>
                    <a:pt x="6" y="286"/>
                    <a:pt x="6" y="286"/>
                    <a:pt x="5" y="286"/>
                  </a:cubicBezTo>
                  <a:cubicBezTo>
                    <a:pt x="0" y="285"/>
                    <a:pt x="0" y="285"/>
                    <a:pt x="0" y="280"/>
                  </a:cubicBezTo>
                  <a:cubicBezTo>
                    <a:pt x="0" y="241"/>
                    <a:pt x="0" y="202"/>
                    <a:pt x="0" y="163"/>
                  </a:cubicBezTo>
                  <a:cubicBezTo>
                    <a:pt x="0" y="139"/>
                    <a:pt x="4" y="115"/>
                    <a:pt x="14" y="92"/>
                  </a:cubicBezTo>
                  <a:cubicBezTo>
                    <a:pt x="37" y="43"/>
                    <a:pt x="76" y="14"/>
                    <a:pt x="129" y="3"/>
                  </a:cubicBezTo>
                  <a:cubicBezTo>
                    <a:pt x="144" y="0"/>
                    <a:pt x="159" y="1"/>
                    <a:pt x="173" y="1"/>
                  </a:cubicBezTo>
                  <a:cubicBezTo>
                    <a:pt x="196" y="1"/>
                    <a:pt x="219" y="1"/>
                    <a:pt x="243" y="1"/>
                  </a:cubicBezTo>
                  <a:cubicBezTo>
                    <a:pt x="243" y="1"/>
                    <a:pt x="244" y="1"/>
                    <a:pt x="245" y="1"/>
                  </a:cubicBezTo>
                  <a:cubicBezTo>
                    <a:pt x="249" y="1"/>
                    <a:pt x="249" y="1"/>
                    <a:pt x="249" y="5"/>
                  </a:cubicBezTo>
                  <a:cubicBezTo>
                    <a:pt x="249" y="11"/>
                    <a:pt x="249" y="18"/>
                    <a:pt x="249" y="24"/>
                  </a:cubicBezTo>
                  <a:cubicBezTo>
                    <a:pt x="249" y="46"/>
                    <a:pt x="248" y="67"/>
                    <a:pt x="249" y="89"/>
                  </a:cubicBezTo>
                  <a:cubicBezTo>
                    <a:pt x="249" y="98"/>
                    <a:pt x="249" y="108"/>
                    <a:pt x="251" y="117"/>
                  </a:cubicBezTo>
                  <a:cubicBezTo>
                    <a:pt x="259" y="152"/>
                    <a:pt x="286" y="176"/>
                    <a:pt x="320" y="182"/>
                  </a:cubicBezTo>
                  <a:cubicBezTo>
                    <a:pt x="364" y="189"/>
                    <a:pt x="405" y="160"/>
                    <a:pt x="414" y="117"/>
                  </a:cubicBezTo>
                  <a:cubicBezTo>
                    <a:pt x="416" y="109"/>
                    <a:pt x="417" y="101"/>
                    <a:pt x="417" y="93"/>
                  </a:cubicBezTo>
                  <a:cubicBezTo>
                    <a:pt x="416" y="64"/>
                    <a:pt x="416" y="36"/>
                    <a:pt x="416" y="7"/>
                  </a:cubicBezTo>
                  <a:cubicBezTo>
                    <a:pt x="416" y="0"/>
                    <a:pt x="416" y="1"/>
                    <a:pt x="422" y="1"/>
                  </a:cubicBezTo>
                  <a:cubicBezTo>
                    <a:pt x="532" y="1"/>
                    <a:pt x="641" y="1"/>
                    <a:pt x="751" y="1"/>
                  </a:cubicBezTo>
                  <a:cubicBezTo>
                    <a:pt x="751" y="1"/>
                    <a:pt x="752" y="1"/>
                    <a:pt x="752" y="1"/>
                  </a:cubicBezTo>
                  <a:cubicBezTo>
                    <a:pt x="757" y="1"/>
                    <a:pt x="757" y="1"/>
                    <a:pt x="757" y="5"/>
                  </a:cubicBezTo>
                  <a:cubicBezTo>
                    <a:pt x="757" y="28"/>
                    <a:pt x="756" y="51"/>
                    <a:pt x="756" y="74"/>
                  </a:cubicBezTo>
                  <a:cubicBezTo>
                    <a:pt x="756" y="87"/>
                    <a:pt x="756" y="101"/>
                    <a:pt x="758" y="115"/>
                  </a:cubicBezTo>
                  <a:cubicBezTo>
                    <a:pt x="763" y="148"/>
                    <a:pt x="792" y="176"/>
                    <a:pt x="825" y="182"/>
                  </a:cubicBezTo>
                  <a:cubicBezTo>
                    <a:pt x="872" y="189"/>
                    <a:pt x="912" y="159"/>
                    <a:pt x="922" y="118"/>
                  </a:cubicBezTo>
                  <a:cubicBezTo>
                    <a:pt x="923" y="111"/>
                    <a:pt x="924" y="105"/>
                    <a:pt x="924" y="99"/>
                  </a:cubicBezTo>
                  <a:cubicBezTo>
                    <a:pt x="924" y="69"/>
                    <a:pt x="924" y="39"/>
                    <a:pt x="924" y="9"/>
                  </a:cubicBezTo>
                  <a:cubicBezTo>
                    <a:pt x="924" y="8"/>
                    <a:pt x="924" y="6"/>
                    <a:pt x="924" y="5"/>
                  </a:cubicBezTo>
                  <a:cubicBezTo>
                    <a:pt x="924" y="1"/>
                    <a:pt x="924" y="1"/>
                    <a:pt x="928" y="1"/>
                  </a:cubicBezTo>
                  <a:cubicBezTo>
                    <a:pt x="946" y="1"/>
                    <a:pt x="965" y="1"/>
                    <a:pt x="983" y="1"/>
                  </a:cubicBezTo>
                  <a:cubicBezTo>
                    <a:pt x="995" y="1"/>
                    <a:pt x="1008" y="0"/>
                    <a:pt x="1020" y="1"/>
                  </a:cubicBezTo>
                  <a:cubicBezTo>
                    <a:pt x="1050" y="2"/>
                    <a:pt x="1078" y="10"/>
                    <a:pt x="1102" y="27"/>
                  </a:cubicBezTo>
                  <a:cubicBezTo>
                    <a:pt x="1141" y="54"/>
                    <a:pt x="1164" y="90"/>
                    <a:pt x="1171" y="137"/>
                  </a:cubicBezTo>
                  <a:cubicBezTo>
                    <a:pt x="1172" y="149"/>
                    <a:pt x="1172" y="160"/>
                    <a:pt x="1172" y="172"/>
                  </a:cubicBezTo>
                  <a:cubicBezTo>
                    <a:pt x="1172" y="208"/>
                    <a:pt x="1172" y="243"/>
                    <a:pt x="1172" y="279"/>
                  </a:cubicBezTo>
                  <a:cubicBezTo>
                    <a:pt x="1172" y="286"/>
                    <a:pt x="1173" y="286"/>
                    <a:pt x="1165" y="286"/>
                  </a:cubicBezTo>
                  <a:cubicBezTo>
                    <a:pt x="972" y="286"/>
                    <a:pt x="779" y="286"/>
                    <a:pt x="586" y="286"/>
                  </a:cubicBezTo>
                  <a:cubicBezTo>
                    <a:pt x="586" y="286"/>
                    <a:pt x="586" y="286"/>
                    <a:pt x="586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F5658194-D7B9-2F57-F735-37CDA30DA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" y="1498600"/>
              <a:ext cx="34925" cy="87313"/>
            </a:xfrm>
            <a:custGeom>
              <a:avLst/>
              <a:gdLst>
                <a:gd name="T0" fmla="*/ 1 w 88"/>
                <a:gd name="T1" fmla="*/ 109 h 223"/>
                <a:gd name="T2" fmla="*/ 1 w 88"/>
                <a:gd name="T3" fmla="*/ 48 h 223"/>
                <a:gd name="T4" fmla="*/ 2 w 88"/>
                <a:gd name="T5" fmla="*/ 34 h 223"/>
                <a:gd name="T6" fmla="*/ 47 w 88"/>
                <a:gd name="T7" fmla="*/ 1 h 223"/>
                <a:gd name="T8" fmla="*/ 87 w 88"/>
                <a:gd name="T9" fmla="*/ 40 h 223"/>
                <a:gd name="T10" fmla="*/ 88 w 88"/>
                <a:gd name="T11" fmla="*/ 60 h 223"/>
                <a:gd name="T12" fmla="*/ 88 w 88"/>
                <a:gd name="T13" fmla="*/ 171 h 223"/>
                <a:gd name="T14" fmla="*/ 74 w 88"/>
                <a:gd name="T15" fmla="*/ 208 h 223"/>
                <a:gd name="T16" fmla="*/ 28 w 88"/>
                <a:gd name="T17" fmla="*/ 216 h 223"/>
                <a:gd name="T18" fmla="*/ 1 w 88"/>
                <a:gd name="T19" fmla="*/ 181 h 223"/>
                <a:gd name="T20" fmla="*/ 1 w 88"/>
                <a:gd name="T21" fmla="*/ 162 h 223"/>
                <a:gd name="T22" fmla="*/ 1 w 88"/>
                <a:gd name="T23" fmla="*/ 10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223">
                  <a:moveTo>
                    <a:pt x="1" y="109"/>
                  </a:moveTo>
                  <a:cubicBezTo>
                    <a:pt x="1" y="89"/>
                    <a:pt x="1" y="69"/>
                    <a:pt x="1" y="48"/>
                  </a:cubicBezTo>
                  <a:cubicBezTo>
                    <a:pt x="1" y="44"/>
                    <a:pt x="1" y="39"/>
                    <a:pt x="2" y="34"/>
                  </a:cubicBezTo>
                  <a:cubicBezTo>
                    <a:pt x="6" y="15"/>
                    <a:pt x="24" y="0"/>
                    <a:pt x="47" y="1"/>
                  </a:cubicBezTo>
                  <a:cubicBezTo>
                    <a:pt x="68" y="2"/>
                    <a:pt x="85" y="18"/>
                    <a:pt x="87" y="40"/>
                  </a:cubicBezTo>
                  <a:cubicBezTo>
                    <a:pt x="88" y="46"/>
                    <a:pt x="88" y="53"/>
                    <a:pt x="88" y="60"/>
                  </a:cubicBezTo>
                  <a:cubicBezTo>
                    <a:pt x="87" y="97"/>
                    <a:pt x="87" y="134"/>
                    <a:pt x="88" y="171"/>
                  </a:cubicBezTo>
                  <a:cubicBezTo>
                    <a:pt x="88" y="185"/>
                    <a:pt x="85" y="198"/>
                    <a:pt x="74" y="208"/>
                  </a:cubicBezTo>
                  <a:cubicBezTo>
                    <a:pt x="60" y="220"/>
                    <a:pt x="45" y="223"/>
                    <a:pt x="28" y="216"/>
                  </a:cubicBezTo>
                  <a:cubicBezTo>
                    <a:pt x="12" y="210"/>
                    <a:pt x="3" y="198"/>
                    <a:pt x="1" y="181"/>
                  </a:cubicBezTo>
                  <a:cubicBezTo>
                    <a:pt x="0" y="174"/>
                    <a:pt x="0" y="168"/>
                    <a:pt x="1" y="162"/>
                  </a:cubicBezTo>
                  <a:cubicBezTo>
                    <a:pt x="1" y="145"/>
                    <a:pt x="1" y="127"/>
                    <a:pt x="1" y="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FC21ED3B-72C5-16E1-D8EA-4C09D3944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750" y="1498600"/>
              <a:ext cx="34925" cy="87313"/>
            </a:xfrm>
            <a:custGeom>
              <a:avLst/>
              <a:gdLst>
                <a:gd name="T0" fmla="*/ 87 w 87"/>
                <a:gd name="T1" fmla="*/ 110 h 223"/>
                <a:gd name="T2" fmla="*/ 87 w 87"/>
                <a:gd name="T3" fmla="*/ 175 h 223"/>
                <a:gd name="T4" fmla="*/ 75 w 87"/>
                <a:gd name="T5" fmla="*/ 206 h 223"/>
                <a:gd name="T6" fmla="*/ 29 w 87"/>
                <a:gd name="T7" fmla="*/ 217 h 223"/>
                <a:gd name="T8" fmla="*/ 1 w 87"/>
                <a:gd name="T9" fmla="*/ 181 h 223"/>
                <a:gd name="T10" fmla="*/ 0 w 87"/>
                <a:gd name="T11" fmla="*/ 160 h 223"/>
                <a:gd name="T12" fmla="*/ 0 w 87"/>
                <a:gd name="T13" fmla="*/ 146 h 223"/>
                <a:gd name="T14" fmla="*/ 0 w 87"/>
                <a:gd name="T15" fmla="*/ 48 h 223"/>
                <a:gd name="T16" fmla="*/ 2 w 87"/>
                <a:gd name="T17" fmla="*/ 31 h 223"/>
                <a:gd name="T18" fmla="*/ 47 w 87"/>
                <a:gd name="T19" fmla="*/ 1 h 223"/>
                <a:gd name="T20" fmla="*/ 86 w 87"/>
                <a:gd name="T21" fmla="*/ 36 h 223"/>
                <a:gd name="T22" fmla="*/ 87 w 87"/>
                <a:gd name="T23" fmla="*/ 45 h 223"/>
                <a:gd name="T24" fmla="*/ 87 w 87"/>
                <a:gd name="T25" fmla="*/ 110 h 223"/>
                <a:gd name="T26" fmla="*/ 87 w 87"/>
                <a:gd name="T27" fmla="*/ 1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" h="223">
                  <a:moveTo>
                    <a:pt x="87" y="110"/>
                  </a:moveTo>
                  <a:cubicBezTo>
                    <a:pt x="87" y="132"/>
                    <a:pt x="87" y="154"/>
                    <a:pt x="87" y="175"/>
                  </a:cubicBezTo>
                  <a:cubicBezTo>
                    <a:pt x="87" y="187"/>
                    <a:pt x="84" y="198"/>
                    <a:pt x="75" y="206"/>
                  </a:cubicBezTo>
                  <a:cubicBezTo>
                    <a:pt x="62" y="220"/>
                    <a:pt x="47" y="223"/>
                    <a:pt x="29" y="217"/>
                  </a:cubicBezTo>
                  <a:cubicBezTo>
                    <a:pt x="12" y="211"/>
                    <a:pt x="3" y="199"/>
                    <a:pt x="1" y="181"/>
                  </a:cubicBezTo>
                  <a:cubicBezTo>
                    <a:pt x="0" y="174"/>
                    <a:pt x="0" y="167"/>
                    <a:pt x="0" y="160"/>
                  </a:cubicBezTo>
                  <a:cubicBezTo>
                    <a:pt x="0" y="155"/>
                    <a:pt x="0" y="151"/>
                    <a:pt x="0" y="146"/>
                  </a:cubicBezTo>
                  <a:cubicBezTo>
                    <a:pt x="0" y="113"/>
                    <a:pt x="0" y="81"/>
                    <a:pt x="0" y="48"/>
                  </a:cubicBezTo>
                  <a:cubicBezTo>
                    <a:pt x="0" y="42"/>
                    <a:pt x="1" y="36"/>
                    <a:pt x="2" y="31"/>
                  </a:cubicBezTo>
                  <a:cubicBezTo>
                    <a:pt x="8" y="13"/>
                    <a:pt x="26" y="0"/>
                    <a:pt x="47" y="1"/>
                  </a:cubicBezTo>
                  <a:cubicBezTo>
                    <a:pt x="66" y="2"/>
                    <a:pt x="83" y="17"/>
                    <a:pt x="86" y="36"/>
                  </a:cubicBezTo>
                  <a:cubicBezTo>
                    <a:pt x="87" y="39"/>
                    <a:pt x="87" y="42"/>
                    <a:pt x="87" y="45"/>
                  </a:cubicBezTo>
                  <a:cubicBezTo>
                    <a:pt x="87" y="67"/>
                    <a:pt x="87" y="89"/>
                    <a:pt x="87" y="110"/>
                  </a:cubicBezTo>
                  <a:cubicBezTo>
                    <a:pt x="87" y="110"/>
                    <a:pt x="87" y="110"/>
                    <a:pt x="87" y="1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575FCAD-AA62-4484-41E9-112D57088EA1}"/>
              </a:ext>
            </a:extLst>
          </p:cNvPr>
          <p:cNvGrpSpPr/>
          <p:nvPr/>
        </p:nvGrpSpPr>
        <p:grpSpPr>
          <a:xfrm>
            <a:off x="5918781" y="13231"/>
            <a:ext cx="6169230" cy="7284809"/>
            <a:chOff x="5982281" y="13231"/>
            <a:chExt cx="6169230" cy="7284809"/>
          </a:xfrm>
        </p:grpSpPr>
        <p:pic>
          <p:nvPicPr>
            <p:cNvPr id="10" name="Picture 9" descr="A person in a helmet and mask&#10;&#10;Description automatically generated">
              <a:extLst>
                <a:ext uri="{FF2B5EF4-FFF2-40B4-BE49-F238E27FC236}">
                  <a16:creationId xmlns:a16="http://schemas.microsoft.com/office/drawing/2014/main" id="{6907DB99-9BD5-6DF3-7FEA-D781D51B4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281" y="13231"/>
              <a:ext cx="6169230" cy="72848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7A343F-18D8-68D3-EED7-7E50A67140D5}"/>
                </a:ext>
              </a:extLst>
            </p:cNvPr>
            <p:cNvSpPr txBox="1"/>
            <p:nvPr/>
          </p:nvSpPr>
          <p:spPr>
            <a:xfrm rot="5400000">
              <a:off x="6203091" y="3567370"/>
              <a:ext cx="2351047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disasters in 1987 and only in 1988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F47043-D612-F669-0ECF-4B64846797B8}"/>
                </a:ext>
              </a:extLst>
            </p:cNvPr>
            <p:cNvSpPr txBox="1"/>
            <p:nvPr/>
          </p:nvSpPr>
          <p:spPr>
            <a:xfrm rot="5400000">
              <a:off x="6103625" y="988861"/>
              <a:ext cx="659634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 OF DAYS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CDDDDE9-398D-E732-0743-5C023F62C847}"/>
                </a:ext>
              </a:extLst>
            </p:cNvPr>
            <p:cNvCxnSpPr>
              <a:cxnSpLocks/>
            </p:cNvCxnSpPr>
            <p:nvPr/>
          </p:nvCxnSpPr>
          <p:spPr>
            <a:xfrm>
              <a:off x="6433442" y="1320152"/>
              <a:ext cx="0" cy="559566"/>
            </a:xfrm>
            <a:prstGeom prst="straightConnector1">
              <a:avLst/>
            </a:prstGeom>
            <a:ln w="3175">
              <a:solidFill>
                <a:schemeClr val="bg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ABC081C5-62A2-34C4-1867-8D58CF8741C7}"/>
                </a:ext>
              </a:extLst>
            </p:cNvPr>
            <p:cNvSpPr/>
            <p:nvPr/>
          </p:nvSpPr>
          <p:spPr>
            <a:xfrm rot="16200000">
              <a:off x="6732355" y="649671"/>
              <a:ext cx="914400" cy="616871"/>
            </a:xfrm>
            <a:prstGeom prst="arc">
              <a:avLst/>
            </a:prstGeom>
            <a:ln w="3175" cmpd="thinThick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0345A206-8A2A-0F03-B305-FC5CE1A62D04}"/>
                </a:ext>
              </a:extLst>
            </p:cNvPr>
            <p:cNvSpPr/>
            <p:nvPr/>
          </p:nvSpPr>
          <p:spPr>
            <a:xfrm rot="3600000">
              <a:off x="10859366" y="2523314"/>
              <a:ext cx="914400" cy="616871"/>
            </a:xfrm>
            <a:prstGeom prst="arc">
              <a:avLst>
                <a:gd name="adj1" fmla="val 15963823"/>
                <a:gd name="adj2" fmla="val 20551195"/>
              </a:avLst>
            </a:prstGeom>
            <a:ln w="3175" cmpd="thinThick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A0AC77-BC6E-2810-4C56-7196344F0A3E}"/>
                </a:ext>
              </a:extLst>
            </p:cNvPr>
            <p:cNvSpPr txBox="1"/>
            <p:nvPr/>
          </p:nvSpPr>
          <p:spPr>
            <a:xfrm rot="5400000">
              <a:off x="11357980" y="4124294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267E79-88B7-255C-ED8A-961D8D9A9D41}"/>
                </a:ext>
              </a:extLst>
            </p:cNvPr>
            <p:cNvSpPr txBox="1"/>
            <p:nvPr/>
          </p:nvSpPr>
          <p:spPr>
            <a:xfrm rot="5400000">
              <a:off x="10718237" y="4707460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E1DDD8-CC3B-410D-F258-B07A78C85877}"/>
                </a:ext>
              </a:extLst>
            </p:cNvPr>
            <p:cNvSpPr txBox="1"/>
            <p:nvPr/>
          </p:nvSpPr>
          <p:spPr>
            <a:xfrm rot="5400000">
              <a:off x="10077492" y="4815536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FC82D3-5832-1F3B-23B4-6338BC7D0726}"/>
                </a:ext>
              </a:extLst>
            </p:cNvPr>
            <p:cNvSpPr txBox="1"/>
            <p:nvPr/>
          </p:nvSpPr>
          <p:spPr>
            <a:xfrm rot="5400000">
              <a:off x="9454356" y="4995151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922695-6F0D-F9F9-2472-D90FAC2176C0}"/>
                </a:ext>
              </a:extLst>
            </p:cNvPr>
            <p:cNvSpPr txBox="1"/>
            <p:nvPr/>
          </p:nvSpPr>
          <p:spPr>
            <a:xfrm rot="5400000">
              <a:off x="8823965" y="5449242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593EEE-20BB-FA0E-AC56-2C411594AFB3}"/>
                </a:ext>
              </a:extLst>
            </p:cNvPr>
            <p:cNvSpPr txBox="1"/>
            <p:nvPr/>
          </p:nvSpPr>
          <p:spPr>
            <a:xfrm rot="5400000">
              <a:off x="7526477" y="5689190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1990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C1F16D-092C-7388-8F5F-663AA65A59B3}"/>
                </a:ext>
              </a:extLst>
            </p:cNvPr>
            <p:cNvSpPr txBox="1"/>
            <p:nvPr/>
          </p:nvSpPr>
          <p:spPr>
            <a:xfrm rot="5400000">
              <a:off x="8154198" y="4959382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8439F1-93FF-7FB2-9BF6-1736FF845D8D}"/>
                </a:ext>
              </a:extLst>
            </p:cNvPr>
            <p:cNvSpPr txBox="1"/>
            <p:nvPr/>
          </p:nvSpPr>
          <p:spPr>
            <a:xfrm rot="5400000">
              <a:off x="6943360" y="5065127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1985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D16412-C5CD-13B2-6BE3-61219BB09B7E}"/>
                </a:ext>
              </a:extLst>
            </p:cNvPr>
            <p:cNvSpPr txBox="1"/>
            <p:nvPr/>
          </p:nvSpPr>
          <p:spPr>
            <a:xfrm rot="5400000">
              <a:off x="6293282" y="5312103"/>
              <a:ext cx="28769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1980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CEFC63-B06D-284E-B8C7-4B86EE2169CA}"/>
                </a:ext>
              </a:extLst>
            </p:cNvPr>
            <p:cNvSpPr txBox="1"/>
            <p:nvPr/>
          </p:nvSpPr>
          <p:spPr>
            <a:xfrm rot="5400000">
              <a:off x="6291979" y="2197385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8FA87FC-9E19-C846-D345-B16EA5DB1F4A}"/>
                </a:ext>
              </a:extLst>
            </p:cNvPr>
            <p:cNvSpPr txBox="1"/>
            <p:nvPr/>
          </p:nvSpPr>
          <p:spPr>
            <a:xfrm rot="5400000">
              <a:off x="6422425" y="795447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26FC0B-1A3D-BF9F-8131-A4E90EAB2648}"/>
                </a:ext>
              </a:extLst>
            </p:cNvPr>
            <p:cNvSpPr txBox="1"/>
            <p:nvPr/>
          </p:nvSpPr>
          <p:spPr>
            <a:xfrm rot="5400000">
              <a:off x="6551918" y="1536041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D98B54-458E-D182-4F55-C3B639EA73F3}"/>
                </a:ext>
              </a:extLst>
            </p:cNvPr>
            <p:cNvSpPr txBox="1"/>
            <p:nvPr/>
          </p:nvSpPr>
          <p:spPr>
            <a:xfrm rot="5400000">
              <a:off x="6682135" y="2072373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66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9ED352-154F-3A80-3141-CEE26D9A5F2E}"/>
                </a:ext>
              </a:extLst>
            </p:cNvPr>
            <p:cNvSpPr txBox="1"/>
            <p:nvPr/>
          </p:nvSpPr>
          <p:spPr>
            <a:xfrm rot="5400000">
              <a:off x="6812965" y="1710478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809E52F-A6BD-04F3-D8CB-AD2D20C66AF9}"/>
                </a:ext>
              </a:extLst>
            </p:cNvPr>
            <p:cNvSpPr txBox="1"/>
            <p:nvPr/>
          </p:nvSpPr>
          <p:spPr>
            <a:xfrm rot="5400000">
              <a:off x="6946432" y="2493969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110671-B8B1-105F-2921-4319816E3473}"/>
                </a:ext>
              </a:extLst>
            </p:cNvPr>
            <p:cNvSpPr txBox="1"/>
            <p:nvPr/>
          </p:nvSpPr>
          <p:spPr>
            <a:xfrm rot="5400000">
              <a:off x="7075317" y="1021677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4E33D4D-2FDD-1CC8-66EF-54CB4FF629E7}"/>
                </a:ext>
              </a:extLst>
            </p:cNvPr>
            <p:cNvSpPr txBox="1"/>
            <p:nvPr/>
          </p:nvSpPr>
          <p:spPr>
            <a:xfrm rot="5400000">
              <a:off x="7404192" y="2533249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5F338-76C8-FE40-1D40-B642D2060A42}"/>
                </a:ext>
              </a:extLst>
            </p:cNvPr>
            <p:cNvSpPr txBox="1"/>
            <p:nvPr/>
          </p:nvSpPr>
          <p:spPr>
            <a:xfrm rot="5400000">
              <a:off x="7534040" y="1797649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B22C08-220F-8380-5A14-49350E3D3312}"/>
                </a:ext>
              </a:extLst>
            </p:cNvPr>
            <p:cNvSpPr txBox="1"/>
            <p:nvPr/>
          </p:nvSpPr>
          <p:spPr>
            <a:xfrm rot="5400000">
              <a:off x="7659813" y="1881116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4D5BE30-C583-7F90-FC1C-28693937AA16}"/>
                </a:ext>
              </a:extLst>
            </p:cNvPr>
            <p:cNvSpPr txBox="1"/>
            <p:nvPr/>
          </p:nvSpPr>
          <p:spPr>
            <a:xfrm rot="5400000">
              <a:off x="7786176" y="2630613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378824-13BD-507C-3095-557BFE7C1616}"/>
                </a:ext>
              </a:extLst>
            </p:cNvPr>
            <p:cNvSpPr txBox="1"/>
            <p:nvPr/>
          </p:nvSpPr>
          <p:spPr>
            <a:xfrm rot="5400000">
              <a:off x="7911843" y="2630614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5DA2379-EC95-B004-A308-154C897DCA9A}"/>
                </a:ext>
              </a:extLst>
            </p:cNvPr>
            <p:cNvSpPr txBox="1"/>
            <p:nvPr/>
          </p:nvSpPr>
          <p:spPr>
            <a:xfrm rot="5400000">
              <a:off x="8170726" y="2560408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75BE96-AF47-81ED-9285-29025FEF44C7}"/>
                </a:ext>
              </a:extLst>
            </p:cNvPr>
            <p:cNvSpPr txBox="1"/>
            <p:nvPr/>
          </p:nvSpPr>
          <p:spPr>
            <a:xfrm rot="5400000">
              <a:off x="8043283" y="2328644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F5DCC22-4254-27C4-32C5-FE644AD57B68}"/>
                </a:ext>
              </a:extLst>
            </p:cNvPr>
            <p:cNvSpPr txBox="1"/>
            <p:nvPr/>
          </p:nvSpPr>
          <p:spPr>
            <a:xfrm rot="5400000">
              <a:off x="8296398" y="1843209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865ADF-1E1F-FDC0-A7AE-4BA02BCA3460}"/>
                </a:ext>
              </a:extLst>
            </p:cNvPr>
            <p:cNvSpPr txBox="1"/>
            <p:nvPr/>
          </p:nvSpPr>
          <p:spPr>
            <a:xfrm rot="5400000">
              <a:off x="8427267" y="85454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111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5BFE6A2-D275-47CE-419A-B42BC7EFC386}"/>
                </a:ext>
              </a:extLst>
            </p:cNvPr>
            <p:cNvSpPr txBox="1"/>
            <p:nvPr/>
          </p:nvSpPr>
          <p:spPr>
            <a:xfrm rot="5400000">
              <a:off x="8553068" y="2716954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E828B9-3F6B-5C47-A163-EC2136DA013E}"/>
                </a:ext>
              </a:extLst>
            </p:cNvPr>
            <p:cNvSpPr txBox="1"/>
            <p:nvPr/>
          </p:nvSpPr>
          <p:spPr>
            <a:xfrm rot="5400000">
              <a:off x="8680558" y="2091613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64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B7FBE6-B1CE-EC30-ED9F-754C9BADA30D}"/>
                </a:ext>
              </a:extLst>
            </p:cNvPr>
            <p:cNvSpPr txBox="1"/>
            <p:nvPr/>
          </p:nvSpPr>
          <p:spPr>
            <a:xfrm rot="5400000">
              <a:off x="8808778" y="2094866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E6DA50C-E460-0328-10AE-6D102B7C1A2D}"/>
                </a:ext>
              </a:extLst>
            </p:cNvPr>
            <p:cNvSpPr txBox="1"/>
            <p:nvPr/>
          </p:nvSpPr>
          <p:spPr>
            <a:xfrm rot="5400000">
              <a:off x="8937260" y="293900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9880FF0-130C-2FB2-F19F-BC2ADA6F41B0}"/>
                </a:ext>
              </a:extLst>
            </p:cNvPr>
            <p:cNvSpPr txBox="1"/>
            <p:nvPr/>
          </p:nvSpPr>
          <p:spPr>
            <a:xfrm rot="5400000">
              <a:off x="9062976" y="2416930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9E9B2E8-D9E1-EA24-3DC3-69B25669EF69}"/>
                </a:ext>
              </a:extLst>
            </p:cNvPr>
            <p:cNvSpPr txBox="1"/>
            <p:nvPr/>
          </p:nvSpPr>
          <p:spPr>
            <a:xfrm rot="5400000">
              <a:off x="9190930" y="2866234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BE6A9EF-C034-1A28-E516-41CCC524FD1C}"/>
                </a:ext>
              </a:extLst>
            </p:cNvPr>
            <p:cNvSpPr txBox="1"/>
            <p:nvPr/>
          </p:nvSpPr>
          <p:spPr>
            <a:xfrm rot="5400000">
              <a:off x="9317370" y="3150750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5C7F156-D893-07BE-D1BA-55FD11841782}"/>
                </a:ext>
              </a:extLst>
            </p:cNvPr>
            <p:cNvSpPr txBox="1"/>
            <p:nvPr/>
          </p:nvSpPr>
          <p:spPr>
            <a:xfrm rot="5400000">
              <a:off x="9443532" y="2524770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310C94-01E2-C1FD-CED9-3AA2E9EDD0E0}"/>
                </a:ext>
              </a:extLst>
            </p:cNvPr>
            <p:cNvSpPr txBox="1"/>
            <p:nvPr/>
          </p:nvSpPr>
          <p:spPr>
            <a:xfrm rot="5400000">
              <a:off x="9572633" y="2729506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39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007CBB9-7346-8821-9364-6C0F47F11EBF}"/>
                </a:ext>
              </a:extLst>
            </p:cNvPr>
            <p:cNvSpPr txBox="1"/>
            <p:nvPr/>
          </p:nvSpPr>
          <p:spPr>
            <a:xfrm rot="5400000">
              <a:off x="9702068" y="2850391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33895D-E67A-FA96-7AC9-023C896BD87C}"/>
                </a:ext>
              </a:extLst>
            </p:cNvPr>
            <p:cNvSpPr txBox="1"/>
            <p:nvPr/>
          </p:nvSpPr>
          <p:spPr>
            <a:xfrm rot="5400000">
              <a:off x="9831635" y="3151291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8525F9-E4FA-F210-8FBE-7D2671DE0AE8}"/>
                </a:ext>
              </a:extLst>
            </p:cNvPr>
            <p:cNvSpPr txBox="1"/>
            <p:nvPr/>
          </p:nvSpPr>
          <p:spPr>
            <a:xfrm rot="5400000">
              <a:off x="9957068" y="2891936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75F8321-9F23-CC9A-59E5-BC9DDA3168FB}"/>
                </a:ext>
              </a:extLst>
            </p:cNvPr>
            <p:cNvSpPr txBox="1"/>
            <p:nvPr/>
          </p:nvSpPr>
          <p:spPr>
            <a:xfrm rot="5400000">
              <a:off x="10085057" y="2720440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7DF6CFD-7FDC-20B1-B720-A3BAE24473A0}"/>
                </a:ext>
              </a:extLst>
            </p:cNvPr>
            <p:cNvSpPr txBox="1"/>
            <p:nvPr/>
          </p:nvSpPr>
          <p:spPr>
            <a:xfrm rot="5400000">
              <a:off x="10212180" y="3362573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25282E5-4D50-102F-60E3-050DF13D9D50}"/>
                </a:ext>
              </a:extLst>
            </p:cNvPr>
            <p:cNvSpPr txBox="1"/>
            <p:nvPr/>
          </p:nvSpPr>
          <p:spPr>
            <a:xfrm rot="5400000">
              <a:off x="10336034" y="2956006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258EF5C-79F9-1BF1-3EA7-2A86B0EDEEF1}"/>
                </a:ext>
              </a:extLst>
            </p:cNvPr>
            <p:cNvSpPr txBox="1"/>
            <p:nvPr/>
          </p:nvSpPr>
          <p:spPr>
            <a:xfrm rot="5400000">
              <a:off x="10466874" y="2957081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051E1EA-8EB1-26B9-76AF-A6C66B28EEA7}"/>
                </a:ext>
              </a:extLst>
            </p:cNvPr>
            <p:cNvSpPr txBox="1"/>
            <p:nvPr/>
          </p:nvSpPr>
          <p:spPr>
            <a:xfrm rot="5400000">
              <a:off x="10591047" y="295708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1FD9A26-C420-1A7B-8862-1F3797283D93}"/>
                </a:ext>
              </a:extLst>
            </p:cNvPr>
            <p:cNvSpPr txBox="1"/>
            <p:nvPr/>
          </p:nvSpPr>
          <p:spPr>
            <a:xfrm rot="5400000">
              <a:off x="10718237" y="2808250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780BCB5-F38E-7ACC-8C0F-8C68F39EA234}"/>
                </a:ext>
              </a:extLst>
            </p:cNvPr>
            <p:cNvSpPr txBox="1"/>
            <p:nvPr/>
          </p:nvSpPr>
          <p:spPr>
            <a:xfrm rot="5400000">
              <a:off x="10847418" y="325212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234414-6675-D399-34D3-6697845EDACC}"/>
                </a:ext>
              </a:extLst>
            </p:cNvPr>
            <p:cNvSpPr txBox="1"/>
            <p:nvPr/>
          </p:nvSpPr>
          <p:spPr>
            <a:xfrm rot="5400000">
              <a:off x="10977258" y="3404228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F5FDDB-DD93-AB69-8E67-7F1132EE4DA7}"/>
                </a:ext>
              </a:extLst>
            </p:cNvPr>
            <p:cNvSpPr txBox="1"/>
            <p:nvPr/>
          </p:nvSpPr>
          <p:spPr>
            <a:xfrm rot="5400000">
              <a:off x="11103639" y="3278691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B95F0A1-C072-BD76-61B0-7BA0CDA7A6A9}"/>
                </a:ext>
              </a:extLst>
            </p:cNvPr>
            <p:cNvSpPr txBox="1"/>
            <p:nvPr/>
          </p:nvSpPr>
          <p:spPr>
            <a:xfrm rot="5400000">
              <a:off x="11229845" y="330466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ED8779D-C0EE-819B-D95A-2260004B5534}"/>
                </a:ext>
              </a:extLst>
            </p:cNvPr>
            <p:cNvSpPr txBox="1"/>
            <p:nvPr/>
          </p:nvSpPr>
          <p:spPr>
            <a:xfrm rot="5400000">
              <a:off x="11357980" y="3385107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33E5206-6194-0F9E-7351-78C957CFCC5E}"/>
                </a:ext>
              </a:extLst>
            </p:cNvPr>
            <p:cNvSpPr txBox="1"/>
            <p:nvPr/>
          </p:nvSpPr>
          <p:spPr>
            <a:xfrm rot="5400000">
              <a:off x="11488211" y="3311154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DC94067-D683-E399-B504-2D480C592615}"/>
                </a:ext>
              </a:extLst>
            </p:cNvPr>
            <p:cNvSpPr txBox="1"/>
            <p:nvPr/>
          </p:nvSpPr>
          <p:spPr>
            <a:xfrm rot="5400000">
              <a:off x="11617000" y="3238672"/>
              <a:ext cx="287691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6291D8-EB60-0A30-B678-EC050A7C4FD9}"/>
                </a:ext>
              </a:extLst>
            </p:cNvPr>
            <p:cNvSpPr txBox="1"/>
            <p:nvPr/>
          </p:nvSpPr>
          <p:spPr>
            <a:xfrm>
              <a:off x="11049211" y="2151761"/>
              <a:ext cx="76302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2020s average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1B322A-2C9E-CB22-05DC-82CD559AA159}"/>
                </a:ext>
              </a:extLst>
            </p:cNvPr>
            <p:cNvSpPr/>
            <p:nvPr/>
          </p:nvSpPr>
          <p:spPr>
            <a:xfrm>
              <a:off x="11121303" y="2337205"/>
              <a:ext cx="618845" cy="2451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 days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C43E29-3472-4220-B17E-3E027C706BBF}"/>
                </a:ext>
              </a:extLst>
            </p:cNvPr>
            <p:cNvSpPr txBox="1"/>
            <p:nvPr/>
          </p:nvSpPr>
          <p:spPr>
            <a:xfrm>
              <a:off x="7183068" y="193781"/>
              <a:ext cx="76302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1980s average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BCFDA91-4582-8077-BC99-739E7744734E}"/>
                </a:ext>
              </a:extLst>
            </p:cNvPr>
            <p:cNvSpPr/>
            <p:nvPr/>
          </p:nvSpPr>
          <p:spPr>
            <a:xfrm>
              <a:off x="7236665" y="377481"/>
              <a:ext cx="655835" cy="2468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75 days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13A2AA-67AC-0544-B220-DEFAA036F9DC}"/>
              </a:ext>
            </a:extLst>
          </p:cNvPr>
          <p:cNvGrpSpPr/>
          <p:nvPr/>
        </p:nvGrpSpPr>
        <p:grpSpPr>
          <a:xfrm>
            <a:off x="466806" y="6374039"/>
            <a:ext cx="1737360" cy="288922"/>
            <a:chOff x="390606" y="6147617"/>
            <a:chExt cx="1737360" cy="288922"/>
          </a:xfrm>
        </p:grpSpPr>
        <p:pic>
          <p:nvPicPr>
            <p:cNvPr id="32" name="Picture 31" descr="A person standing in front of a graph&#10;&#10;Description automatically generated">
              <a:extLst>
                <a:ext uri="{FF2B5EF4-FFF2-40B4-BE49-F238E27FC236}">
                  <a16:creationId xmlns:a16="http://schemas.microsoft.com/office/drawing/2014/main" id="{C6BB48D4-98DA-91B6-18E6-13FDE3B8C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07" t="95010" r="1797" b="777"/>
            <a:stretch/>
          </p:blipFill>
          <p:spPr>
            <a:xfrm>
              <a:off x="1280241" y="6147617"/>
              <a:ext cx="847725" cy="28892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F70CDE-5928-F6DC-A925-85FD226386A9}"/>
                </a:ext>
              </a:extLst>
            </p:cNvPr>
            <p:cNvSpPr txBox="1"/>
            <p:nvPr/>
          </p:nvSpPr>
          <p:spPr>
            <a:xfrm>
              <a:off x="390606" y="6216138"/>
              <a:ext cx="8814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Source: NOAA |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89C7A69-A5EB-5906-3717-A189880722C1}"/>
              </a:ext>
            </a:extLst>
          </p:cNvPr>
          <p:cNvSpPr txBox="1">
            <a:spLocks/>
          </p:cNvSpPr>
          <p:nvPr/>
        </p:nvSpPr>
        <p:spPr>
          <a:xfrm>
            <a:off x="4755336" y="6472712"/>
            <a:ext cx="274320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5"/>
          <p:cNvSpPr txBox="1">
            <a:spLocks/>
          </p:cNvSpPr>
          <p:nvPr/>
        </p:nvSpPr>
        <p:spPr>
          <a:xfrm>
            <a:off x="5090502" y="6472712"/>
            <a:ext cx="205740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75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700677016"/>
              </p:ext>
            </p:extLst>
          </p:nvPr>
        </p:nvGraphicFramePr>
        <p:xfrm>
          <a:off x="409655" y="2029339"/>
          <a:ext cx="10429795" cy="3476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AutoShape 6"/>
          <p:cNvSpPr>
            <a:spLocks noChangeArrowheads="1"/>
          </p:cNvSpPr>
          <p:nvPr/>
        </p:nvSpPr>
        <p:spPr bwMode="blackWhite">
          <a:xfrm rot="16200000">
            <a:off x="7820994" y="1926578"/>
            <a:ext cx="649508" cy="1278253"/>
          </a:xfrm>
          <a:prstGeom prst="wedgeRectCallout">
            <a:avLst>
              <a:gd name="adj1" fmla="val -123590"/>
              <a:gd name="adj2" fmla="val 174411"/>
            </a:avLst>
          </a:prstGeom>
          <a:solidFill>
            <a:schemeClr val="accent6"/>
          </a:solidFill>
          <a:ln w="28575" algn="ctr">
            <a:noFill/>
            <a:miter lim="800000"/>
            <a:headEnd/>
            <a:tailEnd/>
          </a:ln>
          <a:effectLst/>
        </p:spPr>
        <p:txBody>
          <a:bodyPr vert="vert" tIns="68580" bIns="68580" anchor="ctr"/>
          <a:lstStyle/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Ian 2022 became the 2nd costliest insured CAT loss ever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663" y="1714500"/>
            <a:ext cx="111778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Billions, 2019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09C53B-D385-AB01-1436-4CC0464F5516}"/>
              </a:ext>
            </a:extLst>
          </p:cNvPr>
          <p:cNvGrpSpPr/>
          <p:nvPr/>
        </p:nvGrpSpPr>
        <p:grpSpPr>
          <a:xfrm>
            <a:off x="448663" y="567802"/>
            <a:ext cx="11420393" cy="546052"/>
            <a:chOff x="448663" y="567802"/>
            <a:chExt cx="11420393" cy="546052"/>
          </a:xfrm>
        </p:grpSpPr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5152D5BF-D5DD-415C-CEA2-293F90FE7007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420393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U.S. Inflation-Adjusted Insured CAT Losses: 1977 – 2023:H1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50AD143-83B1-9321-D83A-949B1964EDDD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PTShape_1">
            <a:extLst>
              <a:ext uri="{FF2B5EF4-FFF2-40B4-BE49-F238E27FC236}">
                <a16:creationId xmlns:a16="http://schemas.microsoft.com/office/drawing/2014/main" id="{98F20396-E6B9-6EE7-52C7-53471C090A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9263" y="5827178"/>
            <a:ext cx="11323637" cy="488901"/>
          </a:xfrm>
          <a:prstGeom prst="rect">
            <a:avLst/>
          </a:prstGeom>
          <a:solidFill>
            <a:schemeClr val="tx2"/>
          </a:solidFill>
          <a:ln w="28575" algn="ctr">
            <a:noFill/>
            <a:miter lim="800000"/>
            <a:headEnd/>
            <a:tailEnd/>
          </a:ln>
        </p:spPr>
        <p:txBody>
          <a:bodyPr tIns="4572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Insured Cat Losses Are Increasing At An Alarming Rate – Nearly 700% Since 80’s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Insured Loss per Year*     |   1980-2021: $23.8 Billion    |     2012-2021: $44.1 Billion</a:t>
            </a:r>
          </a:p>
        </p:txBody>
      </p:sp>
      <p:sp>
        <p:nvSpPr>
          <p:cNvPr id="17" name="Footer Placeholder 37">
            <a:extLst>
              <a:ext uri="{FF2B5EF4-FFF2-40B4-BE49-F238E27FC236}">
                <a16:creationId xmlns:a16="http://schemas.microsoft.com/office/drawing/2014/main" id="{E608CBCB-9D03-EEED-00DF-039C298A11A6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105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Sources: NAIC data sourced through S&amp;P Global Intelligence; Insurance Information Institute.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DD3AF9-60C5-A6AA-314C-3E67433F01CD}"/>
              </a:ext>
            </a:extLst>
          </p:cNvPr>
          <p:cNvGrpSpPr/>
          <p:nvPr/>
        </p:nvGrpSpPr>
        <p:grpSpPr>
          <a:xfrm>
            <a:off x="3584549" y="1738896"/>
            <a:ext cx="1018218" cy="1713567"/>
            <a:chOff x="3584549" y="1738896"/>
            <a:chExt cx="1018218" cy="17135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AA3EA9-E39E-2C27-8455-1ED9D3618C3E}"/>
                </a:ext>
              </a:extLst>
            </p:cNvPr>
            <p:cNvSpPr/>
            <p:nvPr/>
          </p:nvSpPr>
          <p:spPr>
            <a:xfrm>
              <a:off x="3584549" y="1738896"/>
              <a:ext cx="1018218" cy="3323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Hurricane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Andrew 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2119DB-E654-ED21-0A19-171803192553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4093658" y="2152300"/>
              <a:ext cx="0" cy="1300163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F6463D-0152-A99E-8290-919926AAE5AF}"/>
              </a:ext>
            </a:extLst>
          </p:cNvPr>
          <p:cNvGrpSpPr/>
          <p:nvPr/>
        </p:nvGrpSpPr>
        <p:grpSpPr>
          <a:xfrm>
            <a:off x="5471096" y="1738896"/>
            <a:ext cx="1018218" cy="1713567"/>
            <a:chOff x="5471096" y="1738896"/>
            <a:chExt cx="1018218" cy="171356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CF6F9E-8205-7A81-EF67-4A094E7E43D1}"/>
                </a:ext>
              </a:extLst>
            </p:cNvPr>
            <p:cNvSpPr/>
            <p:nvPr/>
          </p:nvSpPr>
          <p:spPr>
            <a:xfrm>
              <a:off x="5471096" y="1738896"/>
              <a:ext cx="1018218" cy="1661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WTC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5486F2A-8A6C-D997-9AB5-7682F6341BD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80205" y="2152300"/>
              <a:ext cx="0" cy="1300163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AA8BDA-BDEE-4FC3-F458-BB0C344857DB}"/>
              </a:ext>
            </a:extLst>
          </p:cNvPr>
          <p:cNvGrpSpPr/>
          <p:nvPr/>
        </p:nvGrpSpPr>
        <p:grpSpPr>
          <a:xfrm>
            <a:off x="6323352" y="1632502"/>
            <a:ext cx="1018218" cy="843998"/>
            <a:chOff x="5471096" y="1650541"/>
            <a:chExt cx="1018218" cy="84399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E58FA2-1040-7674-91C2-3DA0E316C98E}"/>
                </a:ext>
              </a:extLst>
            </p:cNvPr>
            <p:cNvSpPr/>
            <p:nvPr/>
          </p:nvSpPr>
          <p:spPr>
            <a:xfrm>
              <a:off x="5471096" y="1650541"/>
              <a:ext cx="1018218" cy="3323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Katrina, Rita, Wilma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F454F35-84D6-422B-A047-6024B544230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80205" y="2152300"/>
              <a:ext cx="0" cy="342239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DB0DCF-6C0F-E8C9-9436-1EB18E10E734}"/>
              </a:ext>
            </a:extLst>
          </p:cNvPr>
          <p:cNvGrpSpPr/>
          <p:nvPr/>
        </p:nvGrpSpPr>
        <p:grpSpPr>
          <a:xfrm>
            <a:off x="8842021" y="1227642"/>
            <a:ext cx="1018218" cy="801697"/>
            <a:chOff x="5471096" y="1692842"/>
            <a:chExt cx="1018218" cy="80169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C98AE3-972D-BC72-779F-C653C4C3DB08}"/>
                </a:ext>
              </a:extLst>
            </p:cNvPr>
            <p:cNvSpPr/>
            <p:nvPr/>
          </p:nvSpPr>
          <p:spPr>
            <a:xfrm>
              <a:off x="5471096" y="1692842"/>
              <a:ext cx="1018218" cy="3323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Harvey, Irma, Maria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D06E76D-C80C-B983-5213-19947AC9936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80205" y="2152300"/>
              <a:ext cx="0" cy="342239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010213-7792-FFBB-4CC7-FC2297C39DE6}"/>
              </a:ext>
            </a:extLst>
          </p:cNvPr>
          <p:cNvGrpSpPr/>
          <p:nvPr/>
        </p:nvGrpSpPr>
        <p:grpSpPr>
          <a:xfrm>
            <a:off x="9826986" y="1053457"/>
            <a:ext cx="833438" cy="1551631"/>
            <a:chOff x="5607300" y="1518657"/>
            <a:chExt cx="833438" cy="155163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CD6E21C-E98D-DF96-D99D-DB2D3D44A3AB}"/>
                </a:ext>
              </a:extLst>
            </p:cNvPr>
            <p:cNvSpPr/>
            <p:nvPr/>
          </p:nvSpPr>
          <p:spPr>
            <a:xfrm>
              <a:off x="5607300" y="1518657"/>
              <a:ext cx="833438" cy="55399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Ida ($36B)</a:t>
              </a: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TX Freeze ($15B) 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B1835E6-723C-5094-6186-68535B15BFF6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80205" y="2152300"/>
              <a:ext cx="0" cy="917988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1E6B34-776B-0E13-1A75-077A0D323DA7}"/>
              </a:ext>
            </a:extLst>
          </p:cNvPr>
          <p:cNvGrpSpPr/>
          <p:nvPr/>
        </p:nvGrpSpPr>
        <p:grpSpPr>
          <a:xfrm>
            <a:off x="10393680" y="2477044"/>
            <a:ext cx="1587809" cy="369332"/>
            <a:chOff x="10393680" y="2477044"/>
            <a:chExt cx="1587809" cy="36933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DA432E-0841-9CAA-84E3-B819143EF9CB}"/>
                </a:ext>
              </a:extLst>
            </p:cNvPr>
            <p:cNvSpPr/>
            <p:nvPr/>
          </p:nvSpPr>
          <p:spPr>
            <a:xfrm>
              <a:off x="11248327" y="2477044"/>
              <a:ext cx="73316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Ian ($52.5B)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2216A06-0D8B-979A-8D1E-EE4CC5D72E2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393680" y="2661710"/>
              <a:ext cx="667894" cy="0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B6BD5C-229E-BE34-F30D-F1FCB0DBE3B4}"/>
              </a:ext>
            </a:extLst>
          </p:cNvPr>
          <p:cNvGrpSpPr/>
          <p:nvPr/>
        </p:nvGrpSpPr>
        <p:grpSpPr>
          <a:xfrm>
            <a:off x="10393680" y="2974109"/>
            <a:ext cx="1587809" cy="369332"/>
            <a:chOff x="10393680" y="2974109"/>
            <a:chExt cx="1587809" cy="369332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AA1A7A5-F137-E55A-A9BC-5E308E42601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393680" y="3158775"/>
              <a:ext cx="667894" cy="0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A407B7B-34BD-FE3D-FF1C-5DE0A9914934}"/>
                </a:ext>
              </a:extLst>
            </p:cNvPr>
            <p:cNvSpPr/>
            <p:nvPr/>
          </p:nvSpPr>
          <p:spPr>
            <a:xfrm>
              <a:off x="11248327" y="2974109"/>
              <a:ext cx="73316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Elliott ($5.4B)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E28FC3-FAD1-4590-1AC7-6B5C006C7146}"/>
              </a:ext>
            </a:extLst>
          </p:cNvPr>
          <p:cNvGrpSpPr/>
          <p:nvPr/>
        </p:nvGrpSpPr>
        <p:grpSpPr>
          <a:xfrm>
            <a:off x="10611018" y="3801183"/>
            <a:ext cx="1370471" cy="369332"/>
            <a:chOff x="10611018" y="3801183"/>
            <a:chExt cx="1370471" cy="36933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6DB7000-44F9-0440-A49D-6F3EEC48F6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611018" y="3985849"/>
              <a:ext cx="450556" cy="0"/>
            </a:xfrm>
            <a:prstGeom prst="straightConnector1">
              <a:avLst/>
            </a:prstGeom>
            <a:ln w="6350">
              <a:solidFill>
                <a:schemeClr val="bg1">
                  <a:lumMod val="75000"/>
                </a:schemeClr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E48DA90-AC05-789A-6DFB-6E30220A3D07}"/>
                </a:ext>
              </a:extLst>
            </p:cNvPr>
            <p:cNvSpPr/>
            <p:nvPr/>
          </p:nvSpPr>
          <p:spPr>
            <a:xfrm>
              <a:off x="11248327" y="3801183"/>
              <a:ext cx="73316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Idalia 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</a:b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($3-5B)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3574C3-7F00-6A96-7E4F-0F352DFA3C7C}"/>
              </a:ext>
            </a:extLst>
          </p:cNvPr>
          <p:cNvSpPr/>
          <p:nvPr/>
        </p:nvSpPr>
        <p:spPr>
          <a:xfrm>
            <a:off x="5066458" y="5543702"/>
            <a:ext cx="67835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The 2020s are off to an ominous start with $85B in average annual insured losses (2020-22)</a:t>
            </a:r>
          </a:p>
        </p:txBody>
      </p:sp>
    </p:spTree>
    <p:extLst>
      <p:ext uri="{BB962C8B-B14F-4D97-AF65-F5344CB8AC3E}">
        <p14:creationId xmlns:p14="http://schemas.microsoft.com/office/powerpoint/2010/main" val="6252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2BF1AAD8-89A2-EBF6-39B5-16DDB9E7E62E}"/>
              </a:ext>
            </a:extLst>
          </p:cNvPr>
          <p:cNvGrpSpPr/>
          <p:nvPr/>
        </p:nvGrpSpPr>
        <p:grpSpPr>
          <a:xfrm>
            <a:off x="0" y="0"/>
            <a:ext cx="12192000" cy="2247899"/>
            <a:chOff x="0" y="0"/>
            <a:chExt cx="12192000" cy="2247899"/>
          </a:xfrm>
        </p:grpSpPr>
        <p:pic>
          <p:nvPicPr>
            <p:cNvPr id="77" name="Picture 76" descr="A group of people sitting around a table&#10;&#10;Description automatically generated">
              <a:extLst>
                <a:ext uri="{FF2B5EF4-FFF2-40B4-BE49-F238E27FC236}">
                  <a16:creationId xmlns:a16="http://schemas.microsoft.com/office/drawing/2014/main" id="{97CB30C0-66E7-DFC2-07D7-09479C52B9C3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90" b="36190"/>
            <a:stretch/>
          </p:blipFill>
          <p:spPr>
            <a:xfrm>
              <a:off x="0" y="0"/>
              <a:ext cx="12192000" cy="2247899"/>
            </a:xfrm>
            <a:prstGeom prst="rect">
              <a:avLst/>
            </a:prstGeom>
          </p:spPr>
        </p:pic>
        <p:sp>
          <p:nvSpPr>
            <p:cNvPr id="11" name="PPTShape_1">
              <a:extLst>
                <a:ext uri="{FF2B5EF4-FFF2-40B4-BE49-F238E27FC236}">
                  <a16:creationId xmlns:a16="http://schemas.microsoft.com/office/drawing/2014/main" id="{0D403AF9-D3EC-8BE4-4B69-01A90FDA3F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0"/>
              <a:ext cx="12192000" cy="2247899"/>
            </a:xfrm>
            <a:prstGeom prst="rect">
              <a:avLst/>
            </a:prstGeom>
            <a:solidFill>
              <a:schemeClr val="tx2">
                <a:alpha val="77000"/>
              </a:schemeClr>
            </a:solidFill>
            <a:ln w="28575" algn="ctr">
              <a:noFill/>
              <a:miter lim="800000"/>
              <a:headEnd/>
              <a:tailEnd/>
            </a:ln>
          </p:spPr>
          <p:txBody>
            <a:bodyPr tIns="91440" bIns="91440" anchor="ctr"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5336" y="6472712"/>
            <a:ext cx="2743200" cy="1873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49112-2361-4913-9798-B6AEBB59A8D4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94333D-7A3F-FDC4-B411-747DA21F556B}"/>
              </a:ext>
            </a:extLst>
          </p:cNvPr>
          <p:cNvGrpSpPr/>
          <p:nvPr/>
        </p:nvGrpSpPr>
        <p:grpSpPr>
          <a:xfrm>
            <a:off x="448663" y="567802"/>
            <a:ext cx="11420393" cy="546052"/>
            <a:chOff x="448663" y="567802"/>
            <a:chExt cx="11420393" cy="546052"/>
          </a:xfrm>
        </p:grpSpPr>
        <p:sp>
          <p:nvSpPr>
            <p:cNvPr id="5" name="Title 5">
              <a:extLst>
                <a:ext uri="{FF2B5EF4-FFF2-40B4-BE49-F238E27FC236}">
                  <a16:creationId xmlns:a16="http://schemas.microsoft.com/office/drawing/2014/main" id="{7E7A6F69-0AD8-9630-0626-903F883824F1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420393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Casualty Market Major Disruptors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51EAE8-79D4-4FD2-FFC8-5424E6C95A99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ext Placeholder 4">
            <a:extLst>
              <a:ext uri="{FF2B5EF4-FFF2-40B4-BE49-F238E27FC236}">
                <a16:creationId xmlns:a16="http://schemas.microsoft.com/office/drawing/2014/main" id="{EAB35853-8A01-42A2-B88A-F1B5DA2F77D6}"/>
              </a:ext>
            </a:extLst>
          </p:cNvPr>
          <p:cNvSpPr txBox="1">
            <a:spLocks/>
          </p:cNvSpPr>
          <p:nvPr/>
        </p:nvSpPr>
        <p:spPr bwMode="gray">
          <a:xfrm>
            <a:off x="419100" y="3314568"/>
            <a:ext cx="1318631" cy="276999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69322"/>
              </a:buClr>
              <a:buSzPct val="9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Auto Liability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D9B3CF-6032-313F-C62C-F46A6E17FBCD}"/>
              </a:ext>
            </a:extLst>
          </p:cNvPr>
          <p:cNvGrpSpPr/>
          <p:nvPr/>
        </p:nvGrpSpPr>
        <p:grpSpPr>
          <a:xfrm>
            <a:off x="419100" y="2448949"/>
            <a:ext cx="646548" cy="646546"/>
            <a:chOff x="419100" y="2456891"/>
            <a:chExt cx="646548" cy="6465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0F33BC-08AB-4FC9-AE41-77BD528AC0E6}"/>
                </a:ext>
              </a:extLst>
            </p:cNvPr>
            <p:cNvSpPr/>
            <p:nvPr/>
          </p:nvSpPr>
          <p:spPr>
            <a:xfrm>
              <a:off x="419100" y="2456891"/>
              <a:ext cx="646548" cy="6465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8"/>
            <p:cNvSpPr>
              <a:spLocks noEditPoints="1"/>
            </p:cNvSpPr>
            <p:nvPr/>
          </p:nvSpPr>
          <p:spPr bwMode="auto">
            <a:xfrm>
              <a:off x="560673" y="2630653"/>
              <a:ext cx="363402" cy="299023"/>
            </a:xfrm>
            <a:custGeom>
              <a:avLst/>
              <a:gdLst>
                <a:gd name="T0" fmla="*/ 400 w 400"/>
                <a:gd name="T1" fmla="*/ 110 h 328"/>
                <a:gd name="T2" fmla="*/ 378 w 400"/>
                <a:gd name="T3" fmla="*/ 88 h 328"/>
                <a:gd name="T4" fmla="*/ 352 w 400"/>
                <a:gd name="T5" fmla="*/ 88 h 328"/>
                <a:gd name="T6" fmla="*/ 333 w 400"/>
                <a:gd name="T7" fmla="*/ 38 h 328"/>
                <a:gd name="T8" fmla="*/ 301 w 400"/>
                <a:gd name="T9" fmla="*/ 9 h 328"/>
                <a:gd name="T10" fmla="*/ 200 w 400"/>
                <a:gd name="T11" fmla="*/ 0 h 328"/>
                <a:gd name="T12" fmla="*/ 99 w 400"/>
                <a:gd name="T13" fmla="*/ 9 h 328"/>
                <a:gd name="T14" fmla="*/ 67 w 400"/>
                <a:gd name="T15" fmla="*/ 38 h 328"/>
                <a:gd name="T16" fmla="*/ 48 w 400"/>
                <a:gd name="T17" fmla="*/ 88 h 328"/>
                <a:gd name="T18" fmla="*/ 22 w 400"/>
                <a:gd name="T19" fmla="*/ 88 h 328"/>
                <a:gd name="T20" fmla="*/ 0 w 400"/>
                <a:gd name="T21" fmla="*/ 110 h 328"/>
                <a:gd name="T22" fmla="*/ 22 w 400"/>
                <a:gd name="T23" fmla="*/ 132 h 328"/>
                <a:gd name="T24" fmla="*/ 31 w 400"/>
                <a:gd name="T25" fmla="*/ 132 h 328"/>
                <a:gd name="T26" fmla="*/ 25 w 400"/>
                <a:gd name="T27" fmla="*/ 150 h 328"/>
                <a:gd name="T28" fmla="*/ 16 w 400"/>
                <a:gd name="T29" fmla="*/ 196 h 328"/>
                <a:gd name="T30" fmla="*/ 16 w 400"/>
                <a:gd name="T31" fmla="*/ 300 h 328"/>
                <a:gd name="T32" fmla="*/ 44 w 400"/>
                <a:gd name="T33" fmla="*/ 328 h 328"/>
                <a:gd name="T34" fmla="*/ 72 w 400"/>
                <a:gd name="T35" fmla="*/ 300 h 328"/>
                <a:gd name="T36" fmla="*/ 72 w 400"/>
                <a:gd name="T37" fmla="*/ 284 h 328"/>
                <a:gd name="T38" fmla="*/ 328 w 400"/>
                <a:gd name="T39" fmla="*/ 284 h 328"/>
                <a:gd name="T40" fmla="*/ 328 w 400"/>
                <a:gd name="T41" fmla="*/ 300 h 328"/>
                <a:gd name="T42" fmla="*/ 356 w 400"/>
                <a:gd name="T43" fmla="*/ 328 h 328"/>
                <a:gd name="T44" fmla="*/ 384 w 400"/>
                <a:gd name="T45" fmla="*/ 300 h 328"/>
                <a:gd name="T46" fmla="*/ 384 w 400"/>
                <a:gd name="T47" fmla="*/ 196 h 328"/>
                <a:gd name="T48" fmla="*/ 375 w 400"/>
                <a:gd name="T49" fmla="*/ 150 h 328"/>
                <a:gd name="T50" fmla="*/ 369 w 400"/>
                <a:gd name="T51" fmla="*/ 132 h 328"/>
                <a:gd name="T52" fmla="*/ 378 w 400"/>
                <a:gd name="T53" fmla="*/ 132 h 328"/>
                <a:gd name="T54" fmla="*/ 400 w 400"/>
                <a:gd name="T55" fmla="*/ 110 h 328"/>
                <a:gd name="T56" fmla="*/ 71 w 400"/>
                <a:gd name="T57" fmla="*/ 116 h 328"/>
                <a:gd name="T58" fmla="*/ 93 w 400"/>
                <a:gd name="T59" fmla="*/ 56 h 328"/>
                <a:gd name="T60" fmla="*/ 104 w 400"/>
                <a:gd name="T61" fmla="*/ 48 h 328"/>
                <a:gd name="T62" fmla="*/ 296 w 400"/>
                <a:gd name="T63" fmla="*/ 48 h 328"/>
                <a:gd name="T64" fmla="*/ 307 w 400"/>
                <a:gd name="T65" fmla="*/ 56 h 328"/>
                <a:gd name="T66" fmla="*/ 329 w 400"/>
                <a:gd name="T67" fmla="*/ 116 h 328"/>
                <a:gd name="T68" fmla="*/ 324 w 400"/>
                <a:gd name="T69" fmla="*/ 124 h 328"/>
                <a:gd name="T70" fmla="*/ 76 w 400"/>
                <a:gd name="T71" fmla="*/ 124 h 328"/>
                <a:gd name="T72" fmla="*/ 71 w 400"/>
                <a:gd name="T73" fmla="*/ 116 h 328"/>
                <a:gd name="T74" fmla="*/ 70 w 400"/>
                <a:gd name="T75" fmla="*/ 216 h 328"/>
                <a:gd name="T76" fmla="*/ 48 w 400"/>
                <a:gd name="T77" fmla="*/ 194 h 328"/>
                <a:gd name="T78" fmla="*/ 70 w 400"/>
                <a:gd name="T79" fmla="*/ 172 h 328"/>
                <a:gd name="T80" fmla="*/ 92 w 400"/>
                <a:gd name="T81" fmla="*/ 194 h 328"/>
                <a:gd name="T82" fmla="*/ 70 w 400"/>
                <a:gd name="T83" fmla="*/ 216 h 328"/>
                <a:gd name="T84" fmla="*/ 330 w 400"/>
                <a:gd name="T85" fmla="*/ 216 h 328"/>
                <a:gd name="T86" fmla="*/ 308 w 400"/>
                <a:gd name="T87" fmla="*/ 194 h 328"/>
                <a:gd name="T88" fmla="*/ 330 w 400"/>
                <a:gd name="T89" fmla="*/ 172 h 328"/>
                <a:gd name="T90" fmla="*/ 352 w 400"/>
                <a:gd name="T91" fmla="*/ 194 h 328"/>
                <a:gd name="T92" fmla="*/ 330 w 400"/>
                <a:gd name="T93" fmla="*/ 2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0" h="328">
                  <a:moveTo>
                    <a:pt x="400" y="110"/>
                  </a:moveTo>
                  <a:cubicBezTo>
                    <a:pt x="400" y="98"/>
                    <a:pt x="390" y="88"/>
                    <a:pt x="378" y="88"/>
                  </a:cubicBezTo>
                  <a:cubicBezTo>
                    <a:pt x="352" y="88"/>
                    <a:pt x="352" y="88"/>
                    <a:pt x="352" y="88"/>
                  </a:cubicBezTo>
                  <a:cubicBezTo>
                    <a:pt x="333" y="38"/>
                    <a:pt x="333" y="38"/>
                    <a:pt x="333" y="38"/>
                  </a:cubicBezTo>
                  <a:cubicBezTo>
                    <a:pt x="328" y="26"/>
                    <a:pt x="314" y="13"/>
                    <a:pt x="301" y="9"/>
                  </a:cubicBezTo>
                  <a:cubicBezTo>
                    <a:pt x="301" y="9"/>
                    <a:pt x="268" y="0"/>
                    <a:pt x="200" y="0"/>
                  </a:cubicBezTo>
                  <a:cubicBezTo>
                    <a:pt x="132" y="0"/>
                    <a:pt x="99" y="9"/>
                    <a:pt x="99" y="9"/>
                  </a:cubicBezTo>
                  <a:cubicBezTo>
                    <a:pt x="86" y="13"/>
                    <a:pt x="72" y="26"/>
                    <a:pt x="67" y="3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10" y="88"/>
                    <a:pt x="0" y="98"/>
                    <a:pt x="0" y="110"/>
                  </a:cubicBezTo>
                  <a:cubicBezTo>
                    <a:pt x="0" y="122"/>
                    <a:pt x="10" y="132"/>
                    <a:pt x="22" y="132"/>
                  </a:cubicBezTo>
                  <a:cubicBezTo>
                    <a:pt x="31" y="132"/>
                    <a:pt x="31" y="132"/>
                    <a:pt x="31" y="132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0" y="162"/>
                    <a:pt x="16" y="183"/>
                    <a:pt x="16" y="196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16" y="315"/>
                    <a:pt x="29" y="328"/>
                    <a:pt x="44" y="328"/>
                  </a:cubicBezTo>
                  <a:cubicBezTo>
                    <a:pt x="59" y="328"/>
                    <a:pt x="72" y="315"/>
                    <a:pt x="72" y="300"/>
                  </a:cubicBezTo>
                  <a:cubicBezTo>
                    <a:pt x="72" y="284"/>
                    <a:pt x="72" y="284"/>
                    <a:pt x="72" y="284"/>
                  </a:cubicBezTo>
                  <a:cubicBezTo>
                    <a:pt x="328" y="284"/>
                    <a:pt x="328" y="284"/>
                    <a:pt x="328" y="284"/>
                  </a:cubicBezTo>
                  <a:cubicBezTo>
                    <a:pt x="328" y="300"/>
                    <a:pt x="328" y="300"/>
                    <a:pt x="328" y="300"/>
                  </a:cubicBezTo>
                  <a:cubicBezTo>
                    <a:pt x="328" y="315"/>
                    <a:pt x="341" y="328"/>
                    <a:pt x="356" y="328"/>
                  </a:cubicBezTo>
                  <a:cubicBezTo>
                    <a:pt x="371" y="328"/>
                    <a:pt x="384" y="315"/>
                    <a:pt x="384" y="300"/>
                  </a:cubicBezTo>
                  <a:cubicBezTo>
                    <a:pt x="384" y="196"/>
                    <a:pt x="384" y="196"/>
                    <a:pt x="384" y="196"/>
                  </a:cubicBezTo>
                  <a:cubicBezTo>
                    <a:pt x="384" y="183"/>
                    <a:pt x="380" y="162"/>
                    <a:pt x="375" y="150"/>
                  </a:cubicBezTo>
                  <a:cubicBezTo>
                    <a:pt x="369" y="132"/>
                    <a:pt x="369" y="132"/>
                    <a:pt x="369" y="132"/>
                  </a:cubicBezTo>
                  <a:cubicBezTo>
                    <a:pt x="378" y="132"/>
                    <a:pt x="378" y="132"/>
                    <a:pt x="378" y="132"/>
                  </a:cubicBezTo>
                  <a:cubicBezTo>
                    <a:pt x="390" y="132"/>
                    <a:pt x="400" y="122"/>
                    <a:pt x="400" y="110"/>
                  </a:cubicBezTo>
                  <a:close/>
                  <a:moveTo>
                    <a:pt x="71" y="116"/>
                  </a:moveTo>
                  <a:cubicBezTo>
                    <a:pt x="93" y="56"/>
                    <a:pt x="93" y="56"/>
                    <a:pt x="93" y="56"/>
                  </a:cubicBezTo>
                  <a:cubicBezTo>
                    <a:pt x="95" y="51"/>
                    <a:pt x="100" y="48"/>
                    <a:pt x="104" y="48"/>
                  </a:cubicBezTo>
                  <a:cubicBezTo>
                    <a:pt x="296" y="48"/>
                    <a:pt x="296" y="48"/>
                    <a:pt x="296" y="48"/>
                  </a:cubicBezTo>
                  <a:cubicBezTo>
                    <a:pt x="300" y="48"/>
                    <a:pt x="305" y="51"/>
                    <a:pt x="307" y="56"/>
                  </a:cubicBezTo>
                  <a:cubicBezTo>
                    <a:pt x="329" y="116"/>
                    <a:pt x="329" y="116"/>
                    <a:pt x="329" y="116"/>
                  </a:cubicBezTo>
                  <a:cubicBezTo>
                    <a:pt x="331" y="121"/>
                    <a:pt x="328" y="124"/>
                    <a:pt x="324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2" y="124"/>
                    <a:pt x="69" y="121"/>
                    <a:pt x="71" y="116"/>
                  </a:cubicBezTo>
                  <a:close/>
                  <a:moveTo>
                    <a:pt x="70" y="216"/>
                  </a:moveTo>
                  <a:cubicBezTo>
                    <a:pt x="58" y="216"/>
                    <a:pt x="48" y="206"/>
                    <a:pt x="48" y="194"/>
                  </a:cubicBezTo>
                  <a:cubicBezTo>
                    <a:pt x="48" y="182"/>
                    <a:pt x="58" y="172"/>
                    <a:pt x="70" y="172"/>
                  </a:cubicBezTo>
                  <a:cubicBezTo>
                    <a:pt x="82" y="172"/>
                    <a:pt x="92" y="182"/>
                    <a:pt x="92" y="194"/>
                  </a:cubicBezTo>
                  <a:cubicBezTo>
                    <a:pt x="92" y="206"/>
                    <a:pt x="82" y="216"/>
                    <a:pt x="70" y="216"/>
                  </a:cubicBezTo>
                  <a:close/>
                  <a:moveTo>
                    <a:pt x="330" y="216"/>
                  </a:moveTo>
                  <a:cubicBezTo>
                    <a:pt x="318" y="216"/>
                    <a:pt x="308" y="206"/>
                    <a:pt x="308" y="194"/>
                  </a:cubicBezTo>
                  <a:cubicBezTo>
                    <a:pt x="308" y="182"/>
                    <a:pt x="318" y="172"/>
                    <a:pt x="330" y="172"/>
                  </a:cubicBezTo>
                  <a:cubicBezTo>
                    <a:pt x="342" y="172"/>
                    <a:pt x="352" y="182"/>
                    <a:pt x="352" y="194"/>
                  </a:cubicBezTo>
                  <a:cubicBezTo>
                    <a:pt x="352" y="206"/>
                    <a:pt x="342" y="216"/>
                    <a:pt x="330" y="2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0236B1A-77BB-9BED-5069-79BCB0F9C901}"/>
              </a:ext>
            </a:extLst>
          </p:cNvPr>
          <p:cNvGrpSpPr/>
          <p:nvPr/>
        </p:nvGrpSpPr>
        <p:grpSpPr>
          <a:xfrm>
            <a:off x="8508440" y="2448949"/>
            <a:ext cx="3289300" cy="3822203"/>
            <a:chOff x="8102107" y="2456891"/>
            <a:chExt cx="3289300" cy="3822203"/>
          </a:xfrm>
        </p:grpSpPr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E46BD6E8-10C4-F5D8-0730-58534F747CF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102107" y="3322510"/>
              <a:ext cx="3289300" cy="276999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69322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General Liability &amp; Excess Liability </a:t>
              </a:r>
            </a:p>
          </p:txBody>
        </p:sp>
        <p:sp>
          <p:nvSpPr>
            <p:cNvPr id="36" name="Content Placeholder 6">
              <a:extLst>
                <a:ext uri="{FF2B5EF4-FFF2-40B4-BE49-F238E27FC236}">
                  <a16:creationId xmlns:a16="http://schemas.microsoft.com/office/drawing/2014/main" id="{F7A192C7-6545-D9FB-E747-0586B16182B2}"/>
                </a:ext>
              </a:extLst>
            </p:cNvPr>
            <p:cNvSpPr txBox="1">
              <a:spLocks/>
            </p:cNvSpPr>
            <p:nvPr/>
          </p:nvSpPr>
          <p:spPr>
            <a:xfrm>
              <a:off x="8102107" y="3770715"/>
              <a:ext cx="3136900" cy="25083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Increase in Catastrophic Losses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Punitive Damage Awards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Organized Plaintiff Bar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Personal Injury Trends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Litigation Financing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Aging Infrastructure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Sexual Misconduct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Law Enforcement Liability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F291806-F80F-373B-56AA-C80629C88207}"/>
                </a:ext>
              </a:extLst>
            </p:cNvPr>
            <p:cNvGrpSpPr/>
            <p:nvPr/>
          </p:nvGrpSpPr>
          <p:grpSpPr>
            <a:xfrm>
              <a:off x="8102107" y="2456891"/>
              <a:ext cx="646548" cy="646546"/>
              <a:chOff x="8029234" y="2456891"/>
              <a:chExt cx="646548" cy="64654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7B8B14C-475E-C8A9-7009-5F797CD956C8}"/>
                  </a:ext>
                </a:extLst>
              </p:cNvPr>
              <p:cNvSpPr/>
              <p:nvPr/>
            </p:nvSpPr>
            <p:spPr>
              <a:xfrm>
                <a:off x="8029234" y="2456891"/>
                <a:ext cx="646548" cy="64654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0" name="Group 18"/>
              <p:cNvGrpSpPr>
                <a:grpSpLocks noChangeAspect="1"/>
              </p:cNvGrpSpPr>
              <p:nvPr/>
            </p:nvGrpSpPr>
            <p:grpSpPr bwMode="auto">
              <a:xfrm>
                <a:off x="8182851" y="2610507"/>
                <a:ext cx="339314" cy="339314"/>
                <a:chOff x="-1619" y="-2340"/>
                <a:chExt cx="9000" cy="9000"/>
              </a:xfrm>
            </p:grpSpPr>
            <p:sp>
              <p:nvSpPr>
                <p:cNvPr id="61" name="Freeform 19"/>
                <p:cNvSpPr>
                  <a:spLocks/>
                </p:cNvSpPr>
                <p:nvPr/>
              </p:nvSpPr>
              <p:spPr bwMode="auto">
                <a:xfrm>
                  <a:off x="-1619" y="1107"/>
                  <a:ext cx="1613" cy="2106"/>
                </a:xfrm>
                <a:custGeom>
                  <a:avLst/>
                  <a:gdLst>
                    <a:gd name="T0" fmla="*/ 1613 w 1613"/>
                    <a:gd name="T1" fmla="*/ 1475 h 2106"/>
                    <a:gd name="T2" fmla="*/ 1134 w 1613"/>
                    <a:gd name="T3" fmla="*/ 1475 h 2106"/>
                    <a:gd name="T4" fmla="*/ 1134 w 1613"/>
                    <a:gd name="T5" fmla="*/ 2106 h 2106"/>
                    <a:gd name="T6" fmla="*/ 0 w 1613"/>
                    <a:gd name="T7" fmla="*/ 1053 h 2106"/>
                    <a:gd name="T8" fmla="*/ 1134 w 1613"/>
                    <a:gd name="T9" fmla="*/ 0 h 2106"/>
                    <a:gd name="T10" fmla="*/ 1134 w 1613"/>
                    <a:gd name="T11" fmla="*/ 631 h 2106"/>
                    <a:gd name="T12" fmla="*/ 1613 w 1613"/>
                    <a:gd name="T13" fmla="*/ 631 h 2106"/>
                    <a:gd name="T14" fmla="*/ 1613 w 1613"/>
                    <a:gd name="T15" fmla="*/ 1475 h 2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13" h="2106">
                      <a:moveTo>
                        <a:pt x="1613" y="1475"/>
                      </a:moveTo>
                      <a:lnTo>
                        <a:pt x="1134" y="1475"/>
                      </a:lnTo>
                      <a:lnTo>
                        <a:pt x="1134" y="2106"/>
                      </a:lnTo>
                      <a:lnTo>
                        <a:pt x="0" y="1053"/>
                      </a:lnTo>
                      <a:lnTo>
                        <a:pt x="1134" y="0"/>
                      </a:lnTo>
                      <a:lnTo>
                        <a:pt x="1134" y="631"/>
                      </a:lnTo>
                      <a:lnTo>
                        <a:pt x="1613" y="631"/>
                      </a:lnTo>
                      <a:lnTo>
                        <a:pt x="1613" y="14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0"/>
                <p:cNvSpPr>
                  <a:spLocks/>
                </p:cNvSpPr>
                <p:nvPr/>
              </p:nvSpPr>
              <p:spPr bwMode="auto">
                <a:xfrm>
                  <a:off x="5768" y="1107"/>
                  <a:ext cx="1613" cy="2106"/>
                </a:xfrm>
                <a:custGeom>
                  <a:avLst/>
                  <a:gdLst>
                    <a:gd name="T0" fmla="*/ 479 w 1613"/>
                    <a:gd name="T1" fmla="*/ 2106 h 2106"/>
                    <a:gd name="T2" fmla="*/ 479 w 1613"/>
                    <a:gd name="T3" fmla="*/ 1475 h 2106"/>
                    <a:gd name="T4" fmla="*/ 0 w 1613"/>
                    <a:gd name="T5" fmla="*/ 1475 h 2106"/>
                    <a:gd name="T6" fmla="*/ 0 w 1613"/>
                    <a:gd name="T7" fmla="*/ 631 h 2106"/>
                    <a:gd name="T8" fmla="*/ 479 w 1613"/>
                    <a:gd name="T9" fmla="*/ 631 h 2106"/>
                    <a:gd name="T10" fmla="*/ 479 w 1613"/>
                    <a:gd name="T11" fmla="*/ 0 h 2106"/>
                    <a:gd name="T12" fmla="*/ 1613 w 1613"/>
                    <a:gd name="T13" fmla="*/ 1053 h 2106"/>
                    <a:gd name="T14" fmla="*/ 479 w 1613"/>
                    <a:gd name="T15" fmla="*/ 2106 h 2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13" h="2106">
                      <a:moveTo>
                        <a:pt x="479" y="2106"/>
                      </a:moveTo>
                      <a:lnTo>
                        <a:pt x="479" y="1475"/>
                      </a:lnTo>
                      <a:lnTo>
                        <a:pt x="0" y="1475"/>
                      </a:lnTo>
                      <a:lnTo>
                        <a:pt x="0" y="631"/>
                      </a:lnTo>
                      <a:lnTo>
                        <a:pt x="479" y="631"/>
                      </a:lnTo>
                      <a:lnTo>
                        <a:pt x="479" y="0"/>
                      </a:lnTo>
                      <a:lnTo>
                        <a:pt x="1613" y="1053"/>
                      </a:lnTo>
                      <a:lnTo>
                        <a:pt x="479" y="21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21"/>
                <p:cNvSpPr>
                  <a:spLocks/>
                </p:cNvSpPr>
                <p:nvPr/>
              </p:nvSpPr>
              <p:spPr bwMode="auto">
                <a:xfrm>
                  <a:off x="-302" y="-1024"/>
                  <a:ext cx="1549" cy="1549"/>
                </a:xfrm>
                <a:custGeom>
                  <a:avLst/>
                  <a:gdLst>
                    <a:gd name="T0" fmla="*/ 59 w 1549"/>
                    <a:gd name="T1" fmla="*/ 1549 h 1549"/>
                    <a:gd name="T2" fmla="*/ 0 w 1549"/>
                    <a:gd name="T3" fmla="*/ 0 h 1549"/>
                    <a:gd name="T4" fmla="*/ 1549 w 1549"/>
                    <a:gd name="T5" fmla="*/ 57 h 1549"/>
                    <a:gd name="T6" fmla="*/ 1103 w 1549"/>
                    <a:gd name="T7" fmla="*/ 506 h 1549"/>
                    <a:gd name="T8" fmla="*/ 1440 w 1549"/>
                    <a:gd name="T9" fmla="*/ 845 h 1549"/>
                    <a:gd name="T10" fmla="*/ 844 w 1549"/>
                    <a:gd name="T11" fmla="*/ 1440 h 1549"/>
                    <a:gd name="T12" fmla="*/ 505 w 1549"/>
                    <a:gd name="T13" fmla="*/ 1101 h 1549"/>
                    <a:gd name="T14" fmla="*/ 59 w 1549"/>
                    <a:gd name="T15" fmla="*/ 1549 h 1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49" h="1549">
                      <a:moveTo>
                        <a:pt x="59" y="1549"/>
                      </a:moveTo>
                      <a:lnTo>
                        <a:pt x="0" y="0"/>
                      </a:lnTo>
                      <a:lnTo>
                        <a:pt x="1549" y="57"/>
                      </a:lnTo>
                      <a:lnTo>
                        <a:pt x="1103" y="506"/>
                      </a:lnTo>
                      <a:lnTo>
                        <a:pt x="1440" y="845"/>
                      </a:lnTo>
                      <a:lnTo>
                        <a:pt x="844" y="1440"/>
                      </a:lnTo>
                      <a:lnTo>
                        <a:pt x="505" y="1101"/>
                      </a:lnTo>
                      <a:lnTo>
                        <a:pt x="59" y="15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22"/>
                <p:cNvSpPr>
                  <a:spLocks/>
                </p:cNvSpPr>
                <p:nvPr/>
              </p:nvSpPr>
              <p:spPr bwMode="auto">
                <a:xfrm>
                  <a:off x="1828" y="-2340"/>
                  <a:ext cx="2106" cy="1613"/>
                </a:xfrm>
                <a:custGeom>
                  <a:avLst/>
                  <a:gdLst>
                    <a:gd name="T0" fmla="*/ 631 w 2106"/>
                    <a:gd name="T1" fmla="*/ 1134 h 1613"/>
                    <a:gd name="T2" fmla="*/ 0 w 2106"/>
                    <a:gd name="T3" fmla="*/ 1134 h 1613"/>
                    <a:gd name="T4" fmla="*/ 1053 w 2106"/>
                    <a:gd name="T5" fmla="*/ 0 h 1613"/>
                    <a:gd name="T6" fmla="*/ 2106 w 2106"/>
                    <a:gd name="T7" fmla="*/ 1134 h 1613"/>
                    <a:gd name="T8" fmla="*/ 1475 w 2106"/>
                    <a:gd name="T9" fmla="*/ 1134 h 1613"/>
                    <a:gd name="T10" fmla="*/ 1475 w 2106"/>
                    <a:gd name="T11" fmla="*/ 1613 h 1613"/>
                    <a:gd name="T12" fmla="*/ 631 w 2106"/>
                    <a:gd name="T13" fmla="*/ 1613 h 1613"/>
                    <a:gd name="T14" fmla="*/ 631 w 2106"/>
                    <a:gd name="T15" fmla="*/ 1134 h 16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06" h="1613">
                      <a:moveTo>
                        <a:pt x="631" y="1134"/>
                      </a:moveTo>
                      <a:lnTo>
                        <a:pt x="0" y="1134"/>
                      </a:lnTo>
                      <a:lnTo>
                        <a:pt x="1053" y="0"/>
                      </a:lnTo>
                      <a:lnTo>
                        <a:pt x="2106" y="1134"/>
                      </a:lnTo>
                      <a:lnTo>
                        <a:pt x="1475" y="1134"/>
                      </a:lnTo>
                      <a:lnTo>
                        <a:pt x="1475" y="1613"/>
                      </a:lnTo>
                      <a:lnTo>
                        <a:pt x="631" y="1613"/>
                      </a:lnTo>
                      <a:lnTo>
                        <a:pt x="631" y="11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23"/>
                <p:cNvSpPr>
                  <a:spLocks/>
                </p:cNvSpPr>
                <p:nvPr/>
              </p:nvSpPr>
              <p:spPr bwMode="auto">
                <a:xfrm>
                  <a:off x="-302" y="3795"/>
                  <a:ext cx="1549" cy="1549"/>
                </a:xfrm>
                <a:custGeom>
                  <a:avLst/>
                  <a:gdLst>
                    <a:gd name="T0" fmla="*/ 1103 w 1549"/>
                    <a:gd name="T1" fmla="*/ 1043 h 1549"/>
                    <a:gd name="T2" fmla="*/ 1549 w 1549"/>
                    <a:gd name="T3" fmla="*/ 1489 h 1549"/>
                    <a:gd name="T4" fmla="*/ 0 w 1549"/>
                    <a:gd name="T5" fmla="*/ 1549 h 1549"/>
                    <a:gd name="T6" fmla="*/ 59 w 1549"/>
                    <a:gd name="T7" fmla="*/ 0 h 1549"/>
                    <a:gd name="T8" fmla="*/ 505 w 1549"/>
                    <a:gd name="T9" fmla="*/ 446 h 1549"/>
                    <a:gd name="T10" fmla="*/ 844 w 1549"/>
                    <a:gd name="T11" fmla="*/ 109 h 1549"/>
                    <a:gd name="T12" fmla="*/ 1440 w 1549"/>
                    <a:gd name="T13" fmla="*/ 704 h 1549"/>
                    <a:gd name="T14" fmla="*/ 1103 w 1549"/>
                    <a:gd name="T15" fmla="*/ 1043 h 1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49" h="1549">
                      <a:moveTo>
                        <a:pt x="1103" y="1043"/>
                      </a:moveTo>
                      <a:lnTo>
                        <a:pt x="1549" y="1489"/>
                      </a:lnTo>
                      <a:lnTo>
                        <a:pt x="0" y="1549"/>
                      </a:lnTo>
                      <a:lnTo>
                        <a:pt x="59" y="0"/>
                      </a:lnTo>
                      <a:lnTo>
                        <a:pt x="505" y="446"/>
                      </a:lnTo>
                      <a:lnTo>
                        <a:pt x="844" y="109"/>
                      </a:lnTo>
                      <a:lnTo>
                        <a:pt x="1440" y="704"/>
                      </a:lnTo>
                      <a:lnTo>
                        <a:pt x="1103" y="10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24"/>
                <p:cNvSpPr>
                  <a:spLocks noEditPoints="1"/>
                </p:cNvSpPr>
                <p:nvPr/>
              </p:nvSpPr>
              <p:spPr bwMode="auto">
                <a:xfrm>
                  <a:off x="485" y="-236"/>
                  <a:ext cx="4792" cy="4792"/>
                </a:xfrm>
                <a:custGeom>
                  <a:avLst/>
                  <a:gdLst>
                    <a:gd name="T0" fmla="*/ 1010 w 2020"/>
                    <a:gd name="T1" fmla="*/ 0 h 2020"/>
                    <a:gd name="T2" fmla="*/ 296 w 2020"/>
                    <a:gd name="T3" fmla="*/ 296 h 2020"/>
                    <a:gd name="T4" fmla="*/ 0 w 2020"/>
                    <a:gd name="T5" fmla="*/ 1010 h 2020"/>
                    <a:gd name="T6" fmla="*/ 296 w 2020"/>
                    <a:gd name="T7" fmla="*/ 1724 h 2020"/>
                    <a:gd name="T8" fmla="*/ 1010 w 2020"/>
                    <a:gd name="T9" fmla="*/ 2020 h 2020"/>
                    <a:gd name="T10" fmla="*/ 1724 w 2020"/>
                    <a:gd name="T11" fmla="*/ 1724 h 2020"/>
                    <a:gd name="T12" fmla="*/ 2020 w 2020"/>
                    <a:gd name="T13" fmla="*/ 1010 h 2020"/>
                    <a:gd name="T14" fmla="*/ 1724 w 2020"/>
                    <a:gd name="T15" fmla="*/ 296 h 2020"/>
                    <a:gd name="T16" fmla="*/ 1010 w 2020"/>
                    <a:gd name="T17" fmla="*/ 0 h 2020"/>
                    <a:gd name="T18" fmla="*/ 1090 w 2020"/>
                    <a:gd name="T19" fmla="*/ 1512 h 2020"/>
                    <a:gd name="T20" fmla="*/ 1070 w 2020"/>
                    <a:gd name="T21" fmla="*/ 1512 h 2020"/>
                    <a:gd name="T22" fmla="*/ 1070 w 2020"/>
                    <a:gd name="T23" fmla="*/ 1644 h 2020"/>
                    <a:gd name="T24" fmla="*/ 950 w 2020"/>
                    <a:gd name="T25" fmla="*/ 1644 h 2020"/>
                    <a:gd name="T26" fmla="*/ 950 w 2020"/>
                    <a:gd name="T27" fmla="*/ 1512 h 2020"/>
                    <a:gd name="T28" fmla="*/ 930 w 2020"/>
                    <a:gd name="T29" fmla="*/ 1512 h 2020"/>
                    <a:gd name="T30" fmla="*/ 658 w 2020"/>
                    <a:gd name="T31" fmla="*/ 1248 h 2020"/>
                    <a:gd name="T32" fmla="*/ 778 w 2020"/>
                    <a:gd name="T33" fmla="*/ 1248 h 2020"/>
                    <a:gd name="T34" fmla="*/ 930 w 2020"/>
                    <a:gd name="T35" fmla="*/ 1392 h 2020"/>
                    <a:gd name="T36" fmla="*/ 1090 w 2020"/>
                    <a:gd name="T37" fmla="*/ 1392 h 2020"/>
                    <a:gd name="T38" fmla="*/ 1260 w 2020"/>
                    <a:gd name="T39" fmla="*/ 1230 h 2020"/>
                    <a:gd name="T40" fmla="*/ 1211 w 2020"/>
                    <a:gd name="T41" fmla="*/ 1116 h 2020"/>
                    <a:gd name="T42" fmla="*/ 1090 w 2020"/>
                    <a:gd name="T43" fmla="*/ 1068 h 2020"/>
                    <a:gd name="T44" fmla="*/ 930 w 2020"/>
                    <a:gd name="T45" fmla="*/ 1068 h 2020"/>
                    <a:gd name="T46" fmla="*/ 640 w 2020"/>
                    <a:gd name="T47" fmla="*/ 785 h 2020"/>
                    <a:gd name="T48" fmla="*/ 726 w 2020"/>
                    <a:gd name="T49" fmla="*/ 585 h 2020"/>
                    <a:gd name="T50" fmla="*/ 930 w 2020"/>
                    <a:gd name="T51" fmla="*/ 503 h 2020"/>
                    <a:gd name="T52" fmla="*/ 950 w 2020"/>
                    <a:gd name="T53" fmla="*/ 503 h 2020"/>
                    <a:gd name="T54" fmla="*/ 950 w 2020"/>
                    <a:gd name="T55" fmla="*/ 376 h 2020"/>
                    <a:gd name="T56" fmla="*/ 1070 w 2020"/>
                    <a:gd name="T57" fmla="*/ 376 h 2020"/>
                    <a:gd name="T58" fmla="*/ 1070 w 2020"/>
                    <a:gd name="T59" fmla="*/ 503 h 2020"/>
                    <a:gd name="T60" fmla="*/ 1090 w 2020"/>
                    <a:gd name="T61" fmla="*/ 503 h 2020"/>
                    <a:gd name="T62" fmla="*/ 1362 w 2020"/>
                    <a:gd name="T63" fmla="*/ 768 h 2020"/>
                    <a:gd name="T64" fmla="*/ 1242 w 2020"/>
                    <a:gd name="T65" fmla="*/ 768 h 2020"/>
                    <a:gd name="T66" fmla="*/ 1090 w 2020"/>
                    <a:gd name="T67" fmla="*/ 623 h 2020"/>
                    <a:gd name="T68" fmla="*/ 930 w 2020"/>
                    <a:gd name="T69" fmla="*/ 623 h 2020"/>
                    <a:gd name="T70" fmla="*/ 809 w 2020"/>
                    <a:gd name="T71" fmla="*/ 671 h 2020"/>
                    <a:gd name="T72" fmla="*/ 760 w 2020"/>
                    <a:gd name="T73" fmla="*/ 785 h 2020"/>
                    <a:gd name="T74" fmla="*/ 930 w 2020"/>
                    <a:gd name="T75" fmla="*/ 948 h 2020"/>
                    <a:gd name="T76" fmla="*/ 1090 w 2020"/>
                    <a:gd name="T77" fmla="*/ 948 h 2020"/>
                    <a:gd name="T78" fmla="*/ 1294 w 2020"/>
                    <a:gd name="T79" fmla="*/ 1030 h 2020"/>
                    <a:gd name="T80" fmla="*/ 1380 w 2020"/>
                    <a:gd name="T81" fmla="*/ 1230 h 2020"/>
                    <a:gd name="T82" fmla="*/ 1090 w 2020"/>
                    <a:gd name="T83" fmla="*/ 1512 h 2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20" h="2020">
                      <a:moveTo>
                        <a:pt x="1010" y="0"/>
                      </a:moveTo>
                      <a:cubicBezTo>
                        <a:pt x="740" y="0"/>
                        <a:pt x="487" y="106"/>
                        <a:pt x="296" y="296"/>
                      </a:cubicBezTo>
                      <a:cubicBezTo>
                        <a:pt x="105" y="487"/>
                        <a:pt x="0" y="740"/>
                        <a:pt x="0" y="1010"/>
                      </a:cubicBezTo>
                      <a:cubicBezTo>
                        <a:pt x="0" y="1280"/>
                        <a:pt x="106" y="1533"/>
                        <a:pt x="296" y="1724"/>
                      </a:cubicBezTo>
                      <a:cubicBezTo>
                        <a:pt x="487" y="1915"/>
                        <a:pt x="740" y="2020"/>
                        <a:pt x="1010" y="2020"/>
                      </a:cubicBezTo>
                      <a:cubicBezTo>
                        <a:pt x="1280" y="2020"/>
                        <a:pt x="1533" y="1914"/>
                        <a:pt x="1724" y="1724"/>
                      </a:cubicBezTo>
                      <a:cubicBezTo>
                        <a:pt x="1915" y="1533"/>
                        <a:pt x="2020" y="1280"/>
                        <a:pt x="2020" y="1010"/>
                      </a:cubicBezTo>
                      <a:cubicBezTo>
                        <a:pt x="2020" y="740"/>
                        <a:pt x="1914" y="487"/>
                        <a:pt x="1724" y="296"/>
                      </a:cubicBezTo>
                      <a:cubicBezTo>
                        <a:pt x="1533" y="106"/>
                        <a:pt x="1280" y="0"/>
                        <a:pt x="1010" y="0"/>
                      </a:cubicBezTo>
                      <a:close/>
                      <a:moveTo>
                        <a:pt x="1090" y="1512"/>
                      </a:moveTo>
                      <a:cubicBezTo>
                        <a:pt x="1070" y="1512"/>
                        <a:pt x="1070" y="1512"/>
                        <a:pt x="1070" y="1512"/>
                      </a:cubicBezTo>
                      <a:cubicBezTo>
                        <a:pt x="1070" y="1644"/>
                        <a:pt x="1070" y="1644"/>
                        <a:pt x="1070" y="1644"/>
                      </a:cubicBezTo>
                      <a:cubicBezTo>
                        <a:pt x="950" y="1644"/>
                        <a:pt x="950" y="1644"/>
                        <a:pt x="950" y="1644"/>
                      </a:cubicBezTo>
                      <a:cubicBezTo>
                        <a:pt x="950" y="1512"/>
                        <a:pt x="950" y="1512"/>
                        <a:pt x="950" y="1512"/>
                      </a:cubicBezTo>
                      <a:cubicBezTo>
                        <a:pt x="930" y="1512"/>
                        <a:pt x="930" y="1512"/>
                        <a:pt x="930" y="1512"/>
                      </a:cubicBezTo>
                      <a:cubicBezTo>
                        <a:pt x="780" y="1512"/>
                        <a:pt x="658" y="1394"/>
                        <a:pt x="658" y="1248"/>
                      </a:cubicBezTo>
                      <a:cubicBezTo>
                        <a:pt x="778" y="1248"/>
                        <a:pt x="778" y="1248"/>
                        <a:pt x="778" y="1248"/>
                      </a:cubicBezTo>
                      <a:cubicBezTo>
                        <a:pt x="778" y="1328"/>
                        <a:pt x="846" y="1392"/>
                        <a:pt x="930" y="1392"/>
                      </a:cubicBezTo>
                      <a:cubicBezTo>
                        <a:pt x="1090" y="1392"/>
                        <a:pt x="1090" y="1392"/>
                        <a:pt x="1090" y="1392"/>
                      </a:cubicBezTo>
                      <a:cubicBezTo>
                        <a:pt x="1184" y="1392"/>
                        <a:pt x="1260" y="1320"/>
                        <a:pt x="1260" y="1230"/>
                      </a:cubicBezTo>
                      <a:cubicBezTo>
                        <a:pt x="1260" y="1187"/>
                        <a:pt x="1243" y="1146"/>
                        <a:pt x="1211" y="1116"/>
                      </a:cubicBezTo>
                      <a:cubicBezTo>
                        <a:pt x="1179" y="1085"/>
                        <a:pt x="1136" y="1068"/>
                        <a:pt x="1090" y="1068"/>
                      </a:cubicBezTo>
                      <a:cubicBezTo>
                        <a:pt x="930" y="1068"/>
                        <a:pt x="930" y="1068"/>
                        <a:pt x="930" y="1068"/>
                      </a:cubicBezTo>
                      <a:cubicBezTo>
                        <a:pt x="770" y="1068"/>
                        <a:pt x="640" y="941"/>
                        <a:pt x="640" y="785"/>
                      </a:cubicBezTo>
                      <a:cubicBezTo>
                        <a:pt x="640" y="709"/>
                        <a:pt x="670" y="638"/>
                        <a:pt x="726" y="585"/>
                      </a:cubicBezTo>
                      <a:cubicBezTo>
                        <a:pt x="780" y="532"/>
                        <a:pt x="853" y="503"/>
                        <a:pt x="930" y="503"/>
                      </a:cubicBezTo>
                      <a:cubicBezTo>
                        <a:pt x="950" y="503"/>
                        <a:pt x="950" y="503"/>
                        <a:pt x="950" y="503"/>
                      </a:cubicBezTo>
                      <a:cubicBezTo>
                        <a:pt x="950" y="376"/>
                        <a:pt x="950" y="376"/>
                        <a:pt x="950" y="376"/>
                      </a:cubicBezTo>
                      <a:cubicBezTo>
                        <a:pt x="1070" y="376"/>
                        <a:pt x="1070" y="376"/>
                        <a:pt x="1070" y="376"/>
                      </a:cubicBezTo>
                      <a:cubicBezTo>
                        <a:pt x="1070" y="503"/>
                        <a:pt x="1070" y="503"/>
                        <a:pt x="1070" y="503"/>
                      </a:cubicBezTo>
                      <a:cubicBezTo>
                        <a:pt x="1090" y="503"/>
                        <a:pt x="1090" y="503"/>
                        <a:pt x="1090" y="503"/>
                      </a:cubicBezTo>
                      <a:cubicBezTo>
                        <a:pt x="1240" y="503"/>
                        <a:pt x="1362" y="622"/>
                        <a:pt x="1362" y="768"/>
                      </a:cubicBezTo>
                      <a:cubicBezTo>
                        <a:pt x="1242" y="768"/>
                        <a:pt x="1242" y="768"/>
                        <a:pt x="1242" y="768"/>
                      </a:cubicBezTo>
                      <a:cubicBezTo>
                        <a:pt x="1242" y="688"/>
                        <a:pt x="1174" y="623"/>
                        <a:pt x="1090" y="623"/>
                      </a:cubicBezTo>
                      <a:cubicBezTo>
                        <a:pt x="930" y="623"/>
                        <a:pt x="930" y="623"/>
                        <a:pt x="930" y="623"/>
                      </a:cubicBezTo>
                      <a:cubicBezTo>
                        <a:pt x="884" y="623"/>
                        <a:pt x="841" y="640"/>
                        <a:pt x="809" y="671"/>
                      </a:cubicBezTo>
                      <a:cubicBezTo>
                        <a:pt x="777" y="702"/>
                        <a:pt x="760" y="742"/>
                        <a:pt x="760" y="785"/>
                      </a:cubicBezTo>
                      <a:cubicBezTo>
                        <a:pt x="760" y="875"/>
                        <a:pt x="836" y="948"/>
                        <a:pt x="930" y="948"/>
                      </a:cubicBezTo>
                      <a:cubicBezTo>
                        <a:pt x="1090" y="948"/>
                        <a:pt x="1090" y="948"/>
                        <a:pt x="1090" y="948"/>
                      </a:cubicBezTo>
                      <a:cubicBezTo>
                        <a:pt x="1167" y="948"/>
                        <a:pt x="1240" y="977"/>
                        <a:pt x="1294" y="1030"/>
                      </a:cubicBezTo>
                      <a:cubicBezTo>
                        <a:pt x="1350" y="1083"/>
                        <a:pt x="1380" y="1154"/>
                        <a:pt x="1380" y="1230"/>
                      </a:cubicBezTo>
                      <a:cubicBezTo>
                        <a:pt x="1380" y="1386"/>
                        <a:pt x="1250" y="1512"/>
                        <a:pt x="1090" y="15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25"/>
                <p:cNvSpPr>
                  <a:spLocks/>
                </p:cNvSpPr>
                <p:nvPr/>
              </p:nvSpPr>
              <p:spPr bwMode="auto">
                <a:xfrm>
                  <a:off x="4515" y="3795"/>
                  <a:ext cx="1549" cy="1549"/>
                </a:xfrm>
                <a:custGeom>
                  <a:avLst/>
                  <a:gdLst>
                    <a:gd name="T0" fmla="*/ 1490 w 1549"/>
                    <a:gd name="T1" fmla="*/ 0 h 1549"/>
                    <a:gd name="T2" fmla="*/ 1549 w 1549"/>
                    <a:gd name="T3" fmla="*/ 1549 h 1549"/>
                    <a:gd name="T4" fmla="*/ 0 w 1549"/>
                    <a:gd name="T5" fmla="*/ 1489 h 1549"/>
                    <a:gd name="T6" fmla="*/ 446 w 1549"/>
                    <a:gd name="T7" fmla="*/ 1043 h 1549"/>
                    <a:gd name="T8" fmla="*/ 110 w 1549"/>
                    <a:gd name="T9" fmla="*/ 704 h 1549"/>
                    <a:gd name="T10" fmla="*/ 705 w 1549"/>
                    <a:gd name="T11" fmla="*/ 109 h 1549"/>
                    <a:gd name="T12" fmla="*/ 1044 w 1549"/>
                    <a:gd name="T13" fmla="*/ 446 h 1549"/>
                    <a:gd name="T14" fmla="*/ 1490 w 1549"/>
                    <a:gd name="T15" fmla="*/ 0 h 1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49" h="1549">
                      <a:moveTo>
                        <a:pt x="1490" y="0"/>
                      </a:moveTo>
                      <a:lnTo>
                        <a:pt x="1549" y="1549"/>
                      </a:lnTo>
                      <a:lnTo>
                        <a:pt x="0" y="1489"/>
                      </a:lnTo>
                      <a:lnTo>
                        <a:pt x="446" y="1043"/>
                      </a:lnTo>
                      <a:lnTo>
                        <a:pt x="110" y="704"/>
                      </a:lnTo>
                      <a:lnTo>
                        <a:pt x="705" y="109"/>
                      </a:lnTo>
                      <a:lnTo>
                        <a:pt x="1044" y="446"/>
                      </a:lnTo>
                      <a:lnTo>
                        <a:pt x="149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6"/>
                <p:cNvSpPr>
                  <a:spLocks/>
                </p:cNvSpPr>
                <p:nvPr/>
              </p:nvSpPr>
              <p:spPr bwMode="auto">
                <a:xfrm>
                  <a:off x="4515" y="-1024"/>
                  <a:ext cx="1549" cy="1549"/>
                </a:xfrm>
                <a:custGeom>
                  <a:avLst/>
                  <a:gdLst>
                    <a:gd name="T0" fmla="*/ 446 w 1549"/>
                    <a:gd name="T1" fmla="*/ 506 h 1549"/>
                    <a:gd name="T2" fmla="*/ 0 w 1549"/>
                    <a:gd name="T3" fmla="*/ 60 h 1549"/>
                    <a:gd name="T4" fmla="*/ 1549 w 1549"/>
                    <a:gd name="T5" fmla="*/ 0 h 1549"/>
                    <a:gd name="T6" fmla="*/ 1490 w 1549"/>
                    <a:gd name="T7" fmla="*/ 1549 h 1549"/>
                    <a:gd name="T8" fmla="*/ 1044 w 1549"/>
                    <a:gd name="T9" fmla="*/ 1101 h 1549"/>
                    <a:gd name="T10" fmla="*/ 705 w 1549"/>
                    <a:gd name="T11" fmla="*/ 1440 h 1549"/>
                    <a:gd name="T12" fmla="*/ 110 w 1549"/>
                    <a:gd name="T13" fmla="*/ 845 h 1549"/>
                    <a:gd name="T14" fmla="*/ 446 w 1549"/>
                    <a:gd name="T15" fmla="*/ 506 h 1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49" h="1549">
                      <a:moveTo>
                        <a:pt x="446" y="506"/>
                      </a:moveTo>
                      <a:lnTo>
                        <a:pt x="0" y="60"/>
                      </a:lnTo>
                      <a:lnTo>
                        <a:pt x="1549" y="0"/>
                      </a:lnTo>
                      <a:lnTo>
                        <a:pt x="1490" y="1549"/>
                      </a:lnTo>
                      <a:lnTo>
                        <a:pt x="1044" y="1101"/>
                      </a:lnTo>
                      <a:lnTo>
                        <a:pt x="705" y="1440"/>
                      </a:lnTo>
                      <a:lnTo>
                        <a:pt x="110" y="845"/>
                      </a:lnTo>
                      <a:lnTo>
                        <a:pt x="446" y="50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7"/>
                <p:cNvSpPr>
                  <a:spLocks/>
                </p:cNvSpPr>
                <p:nvPr/>
              </p:nvSpPr>
              <p:spPr bwMode="auto">
                <a:xfrm>
                  <a:off x="1828" y="5047"/>
                  <a:ext cx="2106" cy="1613"/>
                </a:xfrm>
                <a:custGeom>
                  <a:avLst/>
                  <a:gdLst>
                    <a:gd name="T0" fmla="*/ 1475 w 2106"/>
                    <a:gd name="T1" fmla="*/ 479 h 1613"/>
                    <a:gd name="T2" fmla="*/ 2106 w 2106"/>
                    <a:gd name="T3" fmla="*/ 479 h 1613"/>
                    <a:gd name="T4" fmla="*/ 1053 w 2106"/>
                    <a:gd name="T5" fmla="*/ 1613 h 1613"/>
                    <a:gd name="T6" fmla="*/ 0 w 2106"/>
                    <a:gd name="T7" fmla="*/ 479 h 1613"/>
                    <a:gd name="T8" fmla="*/ 631 w 2106"/>
                    <a:gd name="T9" fmla="*/ 479 h 1613"/>
                    <a:gd name="T10" fmla="*/ 631 w 2106"/>
                    <a:gd name="T11" fmla="*/ 0 h 1613"/>
                    <a:gd name="T12" fmla="*/ 1475 w 2106"/>
                    <a:gd name="T13" fmla="*/ 0 h 1613"/>
                    <a:gd name="T14" fmla="*/ 1475 w 2106"/>
                    <a:gd name="T15" fmla="*/ 479 h 16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06" h="1613">
                      <a:moveTo>
                        <a:pt x="1475" y="479"/>
                      </a:moveTo>
                      <a:lnTo>
                        <a:pt x="2106" y="479"/>
                      </a:lnTo>
                      <a:lnTo>
                        <a:pt x="1053" y="1613"/>
                      </a:lnTo>
                      <a:lnTo>
                        <a:pt x="0" y="479"/>
                      </a:lnTo>
                      <a:lnTo>
                        <a:pt x="631" y="479"/>
                      </a:lnTo>
                      <a:lnTo>
                        <a:pt x="631" y="0"/>
                      </a:lnTo>
                      <a:lnTo>
                        <a:pt x="1475" y="0"/>
                      </a:lnTo>
                      <a:lnTo>
                        <a:pt x="1475" y="47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FB4A13-D4DF-5B7A-BAF9-68F705EACF31}"/>
              </a:ext>
            </a:extLst>
          </p:cNvPr>
          <p:cNvGrpSpPr/>
          <p:nvPr/>
        </p:nvGrpSpPr>
        <p:grpSpPr>
          <a:xfrm>
            <a:off x="4463770" y="2448949"/>
            <a:ext cx="3136900" cy="3822203"/>
            <a:chOff x="4260603" y="2448949"/>
            <a:chExt cx="3136900" cy="3822203"/>
          </a:xfrm>
        </p:grpSpPr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56FF5613-397E-211E-CDED-BB986208B74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60603" y="3314568"/>
              <a:ext cx="2971800" cy="276999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indent="0" algn="ctr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None/>
                <a:defRPr kumimoji="0" sz="2000" b="1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+mj-lt"/>
                </a:defRPr>
              </a:lvl1pPr>
              <a:lvl2pPr indent="0">
                <a:buNone/>
                <a:defRPr sz="2000" b="1"/>
              </a:lvl2pPr>
              <a:lvl3pPr indent="0">
                <a:buNone/>
                <a:defRPr b="1"/>
              </a:lvl3pPr>
              <a:lvl4pPr indent="0">
                <a:buNone/>
                <a:defRPr sz="1600" b="1"/>
              </a:lvl4pPr>
              <a:lvl5pPr indent="0">
                <a:buNone/>
                <a:defRPr sz="1600" b="1"/>
              </a:lvl5pPr>
              <a:lvl6pPr indent="0">
                <a:buNone/>
                <a:defRPr sz="1600" b="1"/>
              </a:lvl6pPr>
              <a:lvl7pPr indent="0">
                <a:buNone/>
                <a:defRPr sz="1600" b="1"/>
              </a:lvl7pPr>
              <a:lvl8pPr indent="0">
                <a:buNone/>
                <a:defRPr sz="1600" b="1"/>
              </a:lvl8pPr>
              <a:lvl9pPr indent="0">
                <a:buNone/>
                <a:defRPr sz="1600" b="1"/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69322"/>
                </a:buClr>
                <a:buSzPct val="90000"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Workers Compensation </a:t>
              </a:r>
            </a:p>
          </p:txBody>
        </p:sp>
        <p:sp>
          <p:nvSpPr>
            <p:cNvPr id="30" name="Content Placeholder 6">
              <a:extLst>
                <a:ext uri="{FF2B5EF4-FFF2-40B4-BE49-F238E27FC236}">
                  <a16:creationId xmlns:a16="http://schemas.microsoft.com/office/drawing/2014/main" id="{83EFA8B1-64E2-4FAF-8FFB-8CF3805EE04C}"/>
                </a:ext>
              </a:extLst>
            </p:cNvPr>
            <p:cNvSpPr txBox="1">
              <a:spLocks/>
            </p:cNvSpPr>
            <p:nvPr/>
          </p:nvSpPr>
          <p:spPr>
            <a:xfrm>
              <a:off x="4260603" y="3762773"/>
              <a:ext cx="3136900" cy="25083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Raleway" panose="020B0003030101060003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Opioids 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Mental Health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Aging Workforce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Medical Cost Inflation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Cancer &amp; PTSD Presumptions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Workplace Violence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Medical Service Delays</a:t>
              </a:r>
            </a:p>
            <a:p>
              <a:pPr marL="173736" marR="0" lvl="0" indent="-173736" algn="l" defTabSz="6858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Out of State Exposure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AE946B7-C098-AD60-467C-41A1249EDC6B}"/>
                </a:ext>
              </a:extLst>
            </p:cNvPr>
            <p:cNvGrpSpPr/>
            <p:nvPr/>
          </p:nvGrpSpPr>
          <p:grpSpPr>
            <a:xfrm>
              <a:off x="4260603" y="2448949"/>
              <a:ext cx="646548" cy="646546"/>
              <a:chOff x="4193328" y="2448949"/>
              <a:chExt cx="646548" cy="64654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2D42587-7D6F-E1F8-72EB-286CFE27D360}"/>
                  </a:ext>
                </a:extLst>
              </p:cNvPr>
              <p:cNvSpPr/>
              <p:nvPr/>
            </p:nvSpPr>
            <p:spPr>
              <a:xfrm>
                <a:off x="4193328" y="2448949"/>
                <a:ext cx="646548" cy="64654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4371374" y="2553107"/>
                <a:ext cx="290456" cy="438230"/>
                <a:chOff x="2733171" y="3404434"/>
                <a:chExt cx="358065" cy="540239"/>
              </a:xfrm>
            </p:grpSpPr>
            <p:sp>
              <p:nvSpPr>
                <p:cNvPr id="56" name="Freeform 12"/>
                <p:cNvSpPr>
                  <a:spLocks/>
                </p:cNvSpPr>
                <p:nvPr/>
              </p:nvSpPr>
              <p:spPr bwMode="auto">
                <a:xfrm>
                  <a:off x="2733171" y="3688374"/>
                  <a:ext cx="358065" cy="178405"/>
                </a:xfrm>
                <a:custGeom>
                  <a:avLst/>
                  <a:gdLst>
                    <a:gd name="T0" fmla="*/ 167 w 238"/>
                    <a:gd name="T1" fmla="*/ 0 h 119"/>
                    <a:gd name="T2" fmla="*/ 71 w 238"/>
                    <a:gd name="T3" fmla="*/ 0 h 119"/>
                    <a:gd name="T4" fmla="*/ 0 w 238"/>
                    <a:gd name="T5" fmla="*/ 78 h 119"/>
                    <a:gd name="T6" fmla="*/ 66 w 238"/>
                    <a:gd name="T7" fmla="*/ 119 h 119"/>
                    <a:gd name="T8" fmla="*/ 79 w 238"/>
                    <a:gd name="T9" fmla="*/ 119 h 119"/>
                    <a:gd name="T10" fmla="*/ 86 w 238"/>
                    <a:gd name="T11" fmla="*/ 119 h 119"/>
                    <a:gd name="T12" fmla="*/ 79 w 238"/>
                    <a:gd name="T13" fmla="*/ 108 h 119"/>
                    <a:gd name="T14" fmla="*/ 76 w 238"/>
                    <a:gd name="T15" fmla="*/ 94 h 119"/>
                    <a:gd name="T16" fmla="*/ 78 w 238"/>
                    <a:gd name="T17" fmla="*/ 81 h 119"/>
                    <a:gd name="T18" fmla="*/ 85 w 238"/>
                    <a:gd name="T19" fmla="*/ 70 h 119"/>
                    <a:gd name="T20" fmla="*/ 96 w 238"/>
                    <a:gd name="T21" fmla="*/ 62 h 119"/>
                    <a:gd name="T22" fmla="*/ 98 w 238"/>
                    <a:gd name="T23" fmla="*/ 61 h 119"/>
                    <a:gd name="T24" fmla="*/ 102 w 238"/>
                    <a:gd name="T25" fmla="*/ 52 h 119"/>
                    <a:gd name="T26" fmla="*/ 113 w 238"/>
                    <a:gd name="T27" fmla="*/ 47 h 119"/>
                    <a:gd name="T28" fmla="*/ 124 w 238"/>
                    <a:gd name="T29" fmla="*/ 47 h 119"/>
                    <a:gd name="T30" fmla="*/ 134 w 238"/>
                    <a:gd name="T31" fmla="*/ 50 h 119"/>
                    <a:gd name="T32" fmla="*/ 140 w 238"/>
                    <a:gd name="T33" fmla="*/ 61 h 119"/>
                    <a:gd name="T34" fmla="*/ 146 w 238"/>
                    <a:gd name="T35" fmla="*/ 64 h 119"/>
                    <a:gd name="T36" fmla="*/ 146 w 238"/>
                    <a:gd name="T37" fmla="*/ 64 h 119"/>
                    <a:gd name="T38" fmla="*/ 146 w 238"/>
                    <a:gd name="T39" fmla="*/ 64 h 119"/>
                    <a:gd name="T40" fmla="*/ 151 w 238"/>
                    <a:gd name="T41" fmla="*/ 67 h 119"/>
                    <a:gd name="T42" fmla="*/ 155 w 238"/>
                    <a:gd name="T43" fmla="*/ 70 h 119"/>
                    <a:gd name="T44" fmla="*/ 159 w 238"/>
                    <a:gd name="T45" fmla="*/ 74 h 119"/>
                    <a:gd name="T46" fmla="*/ 162 w 238"/>
                    <a:gd name="T47" fmla="*/ 84 h 119"/>
                    <a:gd name="T48" fmla="*/ 160 w 238"/>
                    <a:gd name="T49" fmla="*/ 91 h 119"/>
                    <a:gd name="T50" fmla="*/ 158 w 238"/>
                    <a:gd name="T51" fmla="*/ 95 h 119"/>
                    <a:gd name="T52" fmla="*/ 151 w 238"/>
                    <a:gd name="T53" fmla="*/ 102 h 119"/>
                    <a:gd name="T54" fmla="*/ 153 w 238"/>
                    <a:gd name="T55" fmla="*/ 104 h 119"/>
                    <a:gd name="T56" fmla="*/ 162 w 238"/>
                    <a:gd name="T57" fmla="*/ 116 h 119"/>
                    <a:gd name="T58" fmla="*/ 164 w 238"/>
                    <a:gd name="T59" fmla="*/ 119 h 119"/>
                    <a:gd name="T60" fmla="*/ 172 w 238"/>
                    <a:gd name="T61" fmla="*/ 119 h 119"/>
                    <a:gd name="T62" fmla="*/ 238 w 238"/>
                    <a:gd name="T63" fmla="*/ 78 h 119"/>
                    <a:gd name="T64" fmla="*/ 167 w 238"/>
                    <a:gd name="T65" fmla="*/ 0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38" h="119">
                      <a:moveTo>
                        <a:pt x="167" y="0"/>
                      </a:move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31" y="3"/>
                        <a:pt x="0" y="37"/>
                        <a:pt x="0" y="78"/>
                      </a:cubicBezTo>
                      <a:cubicBezTo>
                        <a:pt x="0" y="117"/>
                        <a:pt x="29" y="119"/>
                        <a:pt x="66" y="119"/>
                      </a:cubicBezTo>
                      <a:cubicBezTo>
                        <a:pt x="70" y="119"/>
                        <a:pt x="74" y="119"/>
                        <a:pt x="79" y="119"/>
                      </a:cubicBezTo>
                      <a:cubicBezTo>
                        <a:pt x="86" y="119"/>
                        <a:pt x="86" y="119"/>
                        <a:pt x="86" y="119"/>
                      </a:cubicBezTo>
                      <a:cubicBezTo>
                        <a:pt x="83" y="116"/>
                        <a:pt x="80" y="112"/>
                        <a:pt x="79" y="108"/>
                      </a:cubicBezTo>
                      <a:cubicBezTo>
                        <a:pt x="77" y="104"/>
                        <a:pt x="76" y="99"/>
                        <a:pt x="76" y="94"/>
                      </a:cubicBezTo>
                      <a:cubicBezTo>
                        <a:pt x="76" y="89"/>
                        <a:pt x="77" y="85"/>
                        <a:pt x="78" y="81"/>
                      </a:cubicBezTo>
                      <a:cubicBezTo>
                        <a:pt x="80" y="77"/>
                        <a:pt x="82" y="73"/>
                        <a:pt x="85" y="70"/>
                      </a:cubicBezTo>
                      <a:cubicBezTo>
                        <a:pt x="88" y="67"/>
                        <a:pt x="92" y="64"/>
                        <a:pt x="96" y="62"/>
                      </a:cubicBezTo>
                      <a:cubicBezTo>
                        <a:pt x="96" y="62"/>
                        <a:pt x="97" y="62"/>
                        <a:pt x="98" y="61"/>
                      </a:cubicBezTo>
                      <a:cubicBezTo>
                        <a:pt x="98" y="58"/>
                        <a:pt x="100" y="55"/>
                        <a:pt x="102" y="52"/>
                      </a:cubicBezTo>
                      <a:cubicBezTo>
                        <a:pt x="105" y="49"/>
                        <a:pt x="109" y="47"/>
                        <a:pt x="113" y="47"/>
                      </a:cubicBezTo>
                      <a:cubicBezTo>
                        <a:pt x="124" y="47"/>
                        <a:pt x="124" y="47"/>
                        <a:pt x="124" y="47"/>
                      </a:cubicBezTo>
                      <a:cubicBezTo>
                        <a:pt x="128" y="47"/>
                        <a:pt x="131" y="48"/>
                        <a:pt x="134" y="50"/>
                      </a:cubicBezTo>
                      <a:cubicBezTo>
                        <a:pt x="137" y="53"/>
                        <a:pt x="139" y="56"/>
                        <a:pt x="140" y="61"/>
                      </a:cubicBezTo>
                      <a:cubicBezTo>
                        <a:pt x="142" y="61"/>
                        <a:pt x="144" y="62"/>
                        <a:pt x="146" y="64"/>
                      </a:cubicBezTo>
                      <a:cubicBezTo>
                        <a:pt x="146" y="64"/>
                        <a:pt x="146" y="64"/>
                        <a:pt x="146" y="64"/>
                      </a:cubicBezTo>
                      <a:cubicBezTo>
                        <a:pt x="146" y="64"/>
                        <a:pt x="146" y="64"/>
                        <a:pt x="146" y="64"/>
                      </a:cubicBezTo>
                      <a:cubicBezTo>
                        <a:pt x="148" y="65"/>
                        <a:pt x="150" y="66"/>
                        <a:pt x="151" y="67"/>
                      </a:cubicBezTo>
                      <a:cubicBezTo>
                        <a:pt x="153" y="68"/>
                        <a:pt x="154" y="69"/>
                        <a:pt x="155" y="70"/>
                      </a:cubicBezTo>
                      <a:cubicBezTo>
                        <a:pt x="157" y="71"/>
                        <a:pt x="158" y="73"/>
                        <a:pt x="159" y="74"/>
                      </a:cubicBezTo>
                      <a:cubicBezTo>
                        <a:pt x="161" y="77"/>
                        <a:pt x="162" y="80"/>
                        <a:pt x="162" y="84"/>
                      </a:cubicBezTo>
                      <a:cubicBezTo>
                        <a:pt x="162" y="86"/>
                        <a:pt x="162" y="89"/>
                        <a:pt x="160" y="91"/>
                      </a:cubicBezTo>
                      <a:cubicBezTo>
                        <a:pt x="160" y="92"/>
                        <a:pt x="159" y="94"/>
                        <a:pt x="158" y="95"/>
                      </a:cubicBezTo>
                      <a:cubicBezTo>
                        <a:pt x="151" y="102"/>
                        <a:pt x="151" y="102"/>
                        <a:pt x="151" y="102"/>
                      </a:cubicBezTo>
                      <a:cubicBezTo>
                        <a:pt x="151" y="103"/>
                        <a:pt x="152" y="104"/>
                        <a:pt x="153" y="104"/>
                      </a:cubicBezTo>
                      <a:cubicBezTo>
                        <a:pt x="157" y="107"/>
                        <a:pt x="160" y="111"/>
                        <a:pt x="162" y="116"/>
                      </a:cubicBezTo>
                      <a:cubicBezTo>
                        <a:pt x="163" y="117"/>
                        <a:pt x="163" y="118"/>
                        <a:pt x="164" y="119"/>
                      </a:cubicBezTo>
                      <a:cubicBezTo>
                        <a:pt x="166" y="119"/>
                        <a:pt x="169" y="119"/>
                        <a:pt x="172" y="119"/>
                      </a:cubicBezTo>
                      <a:cubicBezTo>
                        <a:pt x="209" y="119"/>
                        <a:pt x="238" y="117"/>
                        <a:pt x="238" y="78"/>
                      </a:cubicBezTo>
                      <a:cubicBezTo>
                        <a:pt x="238" y="37"/>
                        <a:pt x="207" y="3"/>
                        <a:pt x="1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13"/>
                <p:cNvSpPr>
                  <a:spLocks/>
                </p:cNvSpPr>
                <p:nvPr/>
              </p:nvSpPr>
              <p:spPr bwMode="auto">
                <a:xfrm>
                  <a:off x="2809809" y="3565249"/>
                  <a:ext cx="204788" cy="104907"/>
                </a:xfrm>
                <a:custGeom>
                  <a:avLst/>
                  <a:gdLst>
                    <a:gd name="T0" fmla="*/ 0 w 136"/>
                    <a:gd name="T1" fmla="*/ 2 h 70"/>
                    <a:gd name="T2" fmla="*/ 68 w 136"/>
                    <a:gd name="T3" fmla="*/ 70 h 70"/>
                    <a:gd name="T4" fmla="*/ 136 w 136"/>
                    <a:gd name="T5" fmla="*/ 2 h 70"/>
                    <a:gd name="T6" fmla="*/ 136 w 136"/>
                    <a:gd name="T7" fmla="*/ 0 h 70"/>
                    <a:gd name="T8" fmla="*/ 0 w 136"/>
                    <a:gd name="T9" fmla="*/ 0 h 70"/>
                    <a:gd name="T10" fmla="*/ 0 w 136"/>
                    <a:gd name="T11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6" h="70">
                      <a:moveTo>
                        <a:pt x="0" y="2"/>
                      </a:moveTo>
                      <a:cubicBezTo>
                        <a:pt x="0" y="40"/>
                        <a:pt x="31" y="70"/>
                        <a:pt x="68" y="70"/>
                      </a:cubicBezTo>
                      <a:cubicBezTo>
                        <a:pt x="105" y="70"/>
                        <a:pt x="136" y="40"/>
                        <a:pt x="136" y="2"/>
                      </a:cubicBezTo>
                      <a:cubicBezTo>
                        <a:pt x="136" y="2"/>
                        <a:pt x="136" y="1"/>
                        <a:pt x="1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14"/>
                <p:cNvSpPr>
                  <a:spLocks/>
                </p:cNvSpPr>
                <p:nvPr/>
              </p:nvSpPr>
              <p:spPr bwMode="auto">
                <a:xfrm>
                  <a:off x="2787195" y="3404434"/>
                  <a:ext cx="250017" cy="143854"/>
                </a:xfrm>
                <a:custGeom>
                  <a:avLst/>
                  <a:gdLst>
                    <a:gd name="T0" fmla="*/ 11 w 166"/>
                    <a:gd name="T1" fmla="*/ 96 h 96"/>
                    <a:gd name="T2" fmla="*/ 155 w 166"/>
                    <a:gd name="T3" fmla="*/ 96 h 96"/>
                    <a:gd name="T4" fmla="*/ 166 w 166"/>
                    <a:gd name="T5" fmla="*/ 85 h 96"/>
                    <a:gd name="T6" fmla="*/ 155 w 166"/>
                    <a:gd name="T7" fmla="*/ 75 h 96"/>
                    <a:gd name="T8" fmla="*/ 153 w 166"/>
                    <a:gd name="T9" fmla="*/ 75 h 96"/>
                    <a:gd name="T10" fmla="*/ 114 w 166"/>
                    <a:gd name="T11" fmla="*/ 13 h 96"/>
                    <a:gd name="T12" fmla="*/ 109 w 166"/>
                    <a:gd name="T13" fmla="*/ 46 h 96"/>
                    <a:gd name="T14" fmla="*/ 103 w 166"/>
                    <a:gd name="T15" fmla="*/ 50 h 96"/>
                    <a:gd name="T16" fmla="*/ 102 w 166"/>
                    <a:gd name="T17" fmla="*/ 50 h 96"/>
                    <a:gd name="T18" fmla="*/ 98 w 166"/>
                    <a:gd name="T19" fmla="*/ 44 h 96"/>
                    <a:gd name="T20" fmla="*/ 105 w 166"/>
                    <a:gd name="T21" fmla="*/ 7 h 96"/>
                    <a:gd name="T22" fmla="*/ 93 w 166"/>
                    <a:gd name="T23" fmla="*/ 0 h 96"/>
                    <a:gd name="T24" fmla="*/ 73 w 166"/>
                    <a:gd name="T25" fmla="*/ 0 h 96"/>
                    <a:gd name="T26" fmla="*/ 61 w 166"/>
                    <a:gd name="T27" fmla="*/ 7 h 96"/>
                    <a:gd name="T28" fmla="*/ 68 w 166"/>
                    <a:gd name="T29" fmla="*/ 44 h 96"/>
                    <a:gd name="T30" fmla="*/ 64 w 166"/>
                    <a:gd name="T31" fmla="*/ 50 h 96"/>
                    <a:gd name="T32" fmla="*/ 63 w 166"/>
                    <a:gd name="T33" fmla="*/ 50 h 96"/>
                    <a:gd name="T34" fmla="*/ 57 w 166"/>
                    <a:gd name="T35" fmla="*/ 46 h 96"/>
                    <a:gd name="T36" fmla="*/ 52 w 166"/>
                    <a:gd name="T37" fmla="*/ 13 h 96"/>
                    <a:gd name="T38" fmla="*/ 13 w 166"/>
                    <a:gd name="T39" fmla="*/ 75 h 96"/>
                    <a:gd name="T40" fmla="*/ 11 w 166"/>
                    <a:gd name="T41" fmla="*/ 75 h 96"/>
                    <a:gd name="T42" fmla="*/ 0 w 166"/>
                    <a:gd name="T43" fmla="*/ 85 h 96"/>
                    <a:gd name="T44" fmla="*/ 11 w 166"/>
                    <a:gd name="T45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6" h="96">
                      <a:moveTo>
                        <a:pt x="11" y="96"/>
                      </a:moveTo>
                      <a:cubicBezTo>
                        <a:pt x="155" y="96"/>
                        <a:pt x="155" y="96"/>
                        <a:pt x="155" y="96"/>
                      </a:cubicBezTo>
                      <a:cubicBezTo>
                        <a:pt x="161" y="96"/>
                        <a:pt x="166" y="91"/>
                        <a:pt x="166" y="85"/>
                      </a:cubicBezTo>
                      <a:cubicBezTo>
                        <a:pt x="166" y="80"/>
                        <a:pt x="161" y="75"/>
                        <a:pt x="155" y="75"/>
                      </a:cubicBezTo>
                      <a:cubicBezTo>
                        <a:pt x="153" y="75"/>
                        <a:pt x="153" y="75"/>
                        <a:pt x="153" y="75"/>
                      </a:cubicBezTo>
                      <a:cubicBezTo>
                        <a:pt x="153" y="48"/>
                        <a:pt x="137" y="25"/>
                        <a:pt x="114" y="13"/>
                      </a:cubicBezTo>
                      <a:cubicBezTo>
                        <a:pt x="109" y="46"/>
                        <a:pt x="109" y="46"/>
                        <a:pt x="109" y="46"/>
                      </a:cubicBezTo>
                      <a:cubicBezTo>
                        <a:pt x="108" y="48"/>
                        <a:pt x="106" y="50"/>
                        <a:pt x="103" y="50"/>
                      </a:cubicBezTo>
                      <a:cubicBezTo>
                        <a:pt x="103" y="50"/>
                        <a:pt x="103" y="50"/>
                        <a:pt x="102" y="50"/>
                      </a:cubicBezTo>
                      <a:cubicBezTo>
                        <a:pt x="100" y="50"/>
                        <a:pt x="98" y="47"/>
                        <a:pt x="98" y="44"/>
                      </a:cubicBezTo>
                      <a:cubicBezTo>
                        <a:pt x="105" y="7"/>
                        <a:pt x="105" y="7"/>
                        <a:pt x="105" y="7"/>
                      </a:cubicBezTo>
                      <a:cubicBezTo>
                        <a:pt x="102" y="3"/>
                        <a:pt x="98" y="0"/>
                        <a:pt x="93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68" y="0"/>
                        <a:pt x="64" y="3"/>
                        <a:pt x="61" y="7"/>
                      </a:cubicBezTo>
                      <a:cubicBezTo>
                        <a:pt x="68" y="44"/>
                        <a:pt x="68" y="44"/>
                        <a:pt x="68" y="44"/>
                      </a:cubicBezTo>
                      <a:cubicBezTo>
                        <a:pt x="68" y="47"/>
                        <a:pt x="66" y="50"/>
                        <a:pt x="64" y="50"/>
                      </a:cubicBezTo>
                      <a:cubicBezTo>
                        <a:pt x="63" y="50"/>
                        <a:pt x="63" y="50"/>
                        <a:pt x="63" y="50"/>
                      </a:cubicBezTo>
                      <a:cubicBezTo>
                        <a:pt x="60" y="50"/>
                        <a:pt x="58" y="48"/>
                        <a:pt x="57" y="46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29" y="25"/>
                        <a:pt x="13" y="48"/>
                        <a:pt x="13" y="75"/>
                      </a:cubicBezTo>
                      <a:cubicBezTo>
                        <a:pt x="11" y="75"/>
                        <a:pt x="11" y="75"/>
                        <a:pt x="11" y="75"/>
                      </a:cubicBezTo>
                      <a:cubicBezTo>
                        <a:pt x="5" y="75"/>
                        <a:pt x="0" y="80"/>
                        <a:pt x="0" y="85"/>
                      </a:cubicBezTo>
                      <a:cubicBezTo>
                        <a:pt x="0" y="91"/>
                        <a:pt x="5" y="96"/>
                        <a:pt x="11" y="9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15"/>
                <p:cNvSpPr>
                  <a:spLocks/>
                </p:cNvSpPr>
                <p:nvPr/>
              </p:nvSpPr>
              <p:spPr bwMode="auto">
                <a:xfrm>
                  <a:off x="2861321" y="3776948"/>
                  <a:ext cx="102394" cy="167725"/>
                </a:xfrm>
                <a:custGeom>
                  <a:avLst/>
                  <a:gdLst>
                    <a:gd name="T0" fmla="*/ 51 w 68"/>
                    <a:gd name="T1" fmla="*/ 50 h 112"/>
                    <a:gd name="T2" fmla="*/ 34 w 68"/>
                    <a:gd name="T3" fmla="*/ 43 h 112"/>
                    <a:gd name="T4" fmla="*/ 27 w 68"/>
                    <a:gd name="T5" fmla="*/ 39 h 112"/>
                    <a:gd name="T6" fmla="*/ 27 w 68"/>
                    <a:gd name="T7" fmla="*/ 33 h 112"/>
                    <a:gd name="T8" fmla="*/ 32 w 68"/>
                    <a:gd name="T9" fmla="*/ 30 h 112"/>
                    <a:gd name="T10" fmla="*/ 40 w 68"/>
                    <a:gd name="T11" fmla="*/ 31 h 112"/>
                    <a:gd name="T12" fmla="*/ 46 w 68"/>
                    <a:gd name="T13" fmla="*/ 34 h 112"/>
                    <a:gd name="T14" fmla="*/ 49 w 68"/>
                    <a:gd name="T15" fmla="*/ 36 h 112"/>
                    <a:gd name="T16" fmla="*/ 52 w 68"/>
                    <a:gd name="T17" fmla="*/ 38 h 112"/>
                    <a:gd name="T18" fmla="*/ 63 w 68"/>
                    <a:gd name="T19" fmla="*/ 27 h 112"/>
                    <a:gd name="T20" fmla="*/ 65 w 68"/>
                    <a:gd name="T21" fmla="*/ 25 h 112"/>
                    <a:gd name="T22" fmla="*/ 62 w 68"/>
                    <a:gd name="T23" fmla="*/ 20 h 112"/>
                    <a:gd name="T24" fmla="*/ 55 w 68"/>
                    <a:gd name="T25" fmla="*/ 16 h 112"/>
                    <a:gd name="T26" fmla="*/ 42 w 68"/>
                    <a:gd name="T27" fmla="*/ 11 h 112"/>
                    <a:gd name="T28" fmla="*/ 41 w 68"/>
                    <a:gd name="T29" fmla="*/ 1 h 112"/>
                    <a:gd name="T30" fmla="*/ 28 w 68"/>
                    <a:gd name="T31" fmla="*/ 0 h 112"/>
                    <a:gd name="T32" fmla="*/ 26 w 68"/>
                    <a:gd name="T33" fmla="*/ 3 h 112"/>
                    <a:gd name="T34" fmla="*/ 16 w 68"/>
                    <a:gd name="T35" fmla="*/ 14 h 112"/>
                    <a:gd name="T36" fmla="*/ 5 w 68"/>
                    <a:gd name="T37" fmla="*/ 26 h 112"/>
                    <a:gd name="T38" fmla="*/ 5 w 68"/>
                    <a:gd name="T39" fmla="*/ 44 h 112"/>
                    <a:gd name="T40" fmla="*/ 19 w 68"/>
                    <a:gd name="T41" fmla="*/ 59 h 112"/>
                    <a:gd name="T42" fmla="*/ 36 w 68"/>
                    <a:gd name="T43" fmla="*/ 65 h 112"/>
                    <a:gd name="T44" fmla="*/ 43 w 68"/>
                    <a:gd name="T45" fmla="*/ 70 h 112"/>
                    <a:gd name="T46" fmla="*/ 44 w 68"/>
                    <a:gd name="T47" fmla="*/ 76 h 112"/>
                    <a:gd name="T48" fmla="*/ 39 w 68"/>
                    <a:gd name="T49" fmla="*/ 81 h 112"/>
                    <a:gd name="T50" fmla="*/ 28 w 68"/>
                    <a:gd name="T51" fmla="*/ 80 h 112"/>
                    <a:gd name="T52" fmla="*/ 18 w 68"/>
                    <a:gd name="T53" fmla="*/ 74 h 112"/>
                    <a:gd name="T54" fmla="*/ 14 w 68"/>
                    <a:gd name="T55" fmla="*/ 71 h 112"/>
                    <a:gd name="T56" fmla="*/ 11 w 68"/>
                    <a:gd name="T57" fmla="*/ 72 h 112"/>
                    <a:gd name="T58" fmla="*/ 0 w 68"/>
                    <a:gd name="T59" fmla="*/ 84 h 112"/>
                    <a:gd name="T60" fmla="*/ 1 w 68"/>
                    <a:gd name="T61" fmla="*/ 86 h 112"/>
                    <a:gd name="T62" fmla="*/ 1 w 68"/>
                    <a:gd name="T63" fmla="*/ 86 h 112"/>
                    <a:gd name="T64" fmla="*/ 2 w 68"/>
                    <a:gd name="T65" fmla="*/ 87 h 112"/>
                    <a:gd name="T66" fmla="*/ 8 w 68"/>
                    <a:gd name="T67" fmla="*/ 93 h 112"/>
                    <a:gd name="T68" fmla="*/ 26 w 68"/>
                    <a:gd name="T69" fmla="*/ 101 h 112"/>
                    <a:gd name="T70" fmla="*/ 28 w 68"/>
                    <a:gd name="T71" fmla="*/ 112 h 112"/>
                    <a:gd name="T72" fmla="*/ 42 w 68"/>
                    <a:gd name="T73" fmla="*/ 109 h 112"/>
                    <a:gd name="T74" fmla="*/ 53 w 68"/>
                    <a:gd name="T75" fmla="*/ 97 h 112"/>
                    <a:gd name="T76" fmla="*/ 66 w 68"/>
                    <a:gd name="T77" fmla="*/ 83 h 112"/>
                    <a:gd name="T78" fmla="*/ 66 w 68"/>
                    <a:gd name="T79" fmla="*/ 6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8" h="112">
                      <a:moveTo>
                        <a:pt x="60" y="55"/>
                      </a:moveTo>
                      <a:cubicBezTo>
                        <a:pt x="58" y="53"/>
                        <a:pt x="55" y="51"/>
                        <a:pt x="51" y="50"/>
                      </a:cubicBezTo>
                      <a:cubicBezTo>
                        <a:pt x="48" y="48"/>
                        <a:pt x="44" y="47"/>
                        <a:pt x="39" y="45"/>
                      </a:cubicBezTo>
                      <a:cubicBezTo>
                        <a:pt x="37" y="44"/>
                        <a:pt x="35" y="44"/>
                        <a:pt x="34" y="43"/>
                      </a:cubicBezTo>
                      <a:cubicBezTo>
                        <a:pt x="32" y="43"/>
                        <a:pt x="31" y="42"/>
                        <a:pt x="30" y="41"/>
                      </a:cubicBezTo>
                      <a:cubicBezTo>
                        <a:pt x="28" y="41"/>
                        <a:pt x="28" y="40"/>
                        <a:pt x="27" y="39"/>
                      </a:cubicBezTo>
                      <a:cubicBezTo>
                        <a:pt x="27" y="38"/>
                        <a:pt x="26" y="37"/>
                        <a:pt x="26" y="36"/>
                      </a:cubicBezTo>
                      <a:cubicBezTo>
                        <a:pt x="26" y="35"/>
                        <a:pt x="27" y="34"/>
                        <a:pt x="27" y="33"/>
                      </a:cubicBezTo>
                      <a:cubicBezTo>
                        <a:pt x="28" y="32"/>
                        <a:pt x="28" y="32"/>
                        <a:pt x="29" y="31"/>
                      </a:cubicBezTo>
                      <a:cubicBezTo>
                        <a:pt x="30" y="31"/>
                        <a:pt x="31" y="31"/>
                        <a:pt x="32" y="30"/>
                      </a:cubicBezTo>
                      <a:cubicBezTo>
                        <a:pt x="33" y="30"/>
                        <a:pt x="35" y="30"/>
                        <a:pt x="36" y="30"/>
                      </a:cubicBezTo>
                      <a:cubicBezTo>
                        <a:pt x="37" y="30"/>
                        <a:pt x="38" y="30"/>
                        <a:pt x="40" y="31"/>
                      </a:cubicBezTo>
                      <a:cubicBezTo>
                        <a:pt x="41" y="31"/>
                        <a:pt x="42" y="31"/>
                        <a:pt x="43" y="32"/>
                      </a:cubicBezTo>
                      <a:cubicBezTo>
                        <a:pt x="44" y="33"/>
                        <a:pt x="45" y="33"/>
                        <a:pt x="46" y="34"/>
                      </a:cubicBezTo>
                      <a:cubicBezTo>
                        <a:pt x="47" y="35"/>
                        <a:pt x="48" y="35"/>
                        <a:pt x="49" y="36"/>
                      </a:cubicBezTo>
                      <a:cubicBezTo>
                        <a:pt x="49" y="36"/>
                        <a:pt x="49" y="36"/>
                        <a:pt x="49" y="36"/>
                      </a:cubicBezTo>
                      <a:cubicBezTo>
                        <a:pt x="50" y="37"/>
                        <a:pt x="50" y="37"/>
                        <a:pt x="51" y="38"/>
                      </a:cubicBezTo>
                      <a:cubicBezTo>
                        <a:pt x="51" y="38"/>
                        <a:pt x="52" y="38"/>
                        <a:pt x="52" y="38"/>
                      </a:cubicBezTo>
                      <a:cubicBezTo>
                        <a:pt x="53" y="38"/>
                        <a:pt x="54" y="38"/>
                        <a:pt x="54" y="37"/>
                      </a:cubicBezTo>
                      <a:cubicBezTo>
                        <a:pt x="63" y="27"/>
                        <a:pt x="63" y="27"/>
                        <a:pt x="63" y="27"/>
                      </a:cubicBezTo>
                      <a:cubicBezTo>
                        <a:pt x="64" y="27"/>
                        <a:pt x="64" y="26"/>
                        <a:pt x="65" y="26"/>
                      </a:cubicBezTo>
                      <a:cubicBezTo>
                        <a:pt x="65" y="26"/>
                        <a:pt x="65" y="25"/>
                        <a:pt x="65" y="25"/>
                      </a:cubicBezTo>
                      <a:cubicBezTo>
                        <a:pt x="65" y="24"/>
                        <a:pt x="65" y="23"/>
                        <a:pt x="64" y="23"/>
                      </a:cubicBezTo>
                      <a:cubicBezTo>
                        <a:pt x="64" y="22"/>
                        <a:pt x="63" y="21"/>
                        <a:pt x="62" y="20"/>
                      </a:cubicBezTo>
                      <a:cubicBezTo>
                        <a:pt x="61" y="20"/>
                        <a:pt x="60" y="19"/>
                        <a:pt x="59" y="18"/>
                      </a:cubicBezTo>
                      <a:cubicBezTo>
                        <a:pt x="58" y="17"/>
                        <a:pt x="56" y="16"/>
                        <a:pt x="55" y="16"/>
                      </a:cubicBezTo>
                      <a:cubicBezTo>
                        <a:pt x="53" y="14"/>
                        <a:pt x="51" y="13"/>
                        <a:pt x="49" y="13"/>
                      </a:cubicBezTo>
                      <a:cubicBezTo>
                        <a:pt x="47" y="12"/>
                        <a:pt x="44" y="11"/>
                        <a:pt x="42" y="11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2" y="2"/>
                        <a:pt x="42" y="2"/>
                        <a:pt x="41" y="1"/>
                      </a:cubicBezTo>
                      <a:cubicBezTo>
                        <a:pt x="41" y="1"/>
                        <a:pt x="40" y="0"/>
                        <a:pt x="39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7" y="0"/>
                        <a:pt x="27" y="1"/>
                        <a:pt x="26" y="1"/>
                      </a:cubicBezTo>
                      <a:cubicBezTo>
                        <a:pt x="26" y="2"/>
                        <a:pt x="26" y="2"/>
                        <a:pt x="26" y="3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2"/>
                        <a:pt x="19" y="13"/>
                        <a:pt x="16" y="14"/>
                      </a:cubicBezTo>
                      <a:cubicBezTo>
                        <a:pt x="14" y="16"/>
                        <a:pt x="11" y="18"/>
                        <a:pt x="9" y="20"/>
                      </a:cubicBezTo>
                      <a:cubicBezTo>
                        <a:pt x="7" y="22"/>
                        <a:pt x="6" y="24"/>
                        <a:pt x="5" y="26"/>
                      </a:cubicBezTo>
                      <a:cubicBezTo>
                        <a:pt x="4" y="29"/>
                        <a:pt x="3" y="32"/>
                        <a:pt x="3" y="35"/>
                      </a:cubicBezTo>
                      <a:cubicBezTo>
                        <a:pt x="3" y="38"/>
                        <a:pt x="4" y="42"/>
                        <a:pt x="5" y="44"/>
                      </a:cubicBezTo>
                      <a:cubicBezTo>
                        <a:pt x="6" y="47"/>
                        <a:pt x="8" y="50"/>
                        <a:pt x="11" y="52"/>
                      </a:cubicBezTo>
                      <a:cubicBezTo>
                        <a:pt x="13" y="55"/>
                        <a:pt x="16" y="57"/>
                        <a:pt x="19" y="59"/>
                      </a:cubicBezTo>
                      <a:cubicBezTo>
                        <a:pt x="23" y="60"/>
                        <a:pt x="27" y="62"/>
                        <a:pt x="32" y="64"/>
                      </a:cubicBezTo>
                      <a:cubicBezTo>
                        <a:pt x="33" y="64"/>
                        <a:pt x="34" y="65"/>
                        <a:pt x="36" y="65"/>
                      </a:cubicBezTo>
                      <a:cubicBezTo>
                        <a:pt x="37" y="66"/>
                        <a:pt x="39" y="66"/>
                        <a:pt x="40" y="67"/>
                      </a:cubicBezTo>
                      <a:cubicBezTo>
                        <a:pt x="41" y="68"/>
                        <a:pt x="42" y="69"/>
                        <a:pt x="43" y="70"/>
                      </a:cubicBezTo>
                      <a:cubicBezTo>
                        <a:pt x="44" y="71"/>
                        <a:pt x="45" y="72"/>
                        <a:pt x="45" y="73"/>
                      </a:cubicBezTo>
                      <a:cubicBezTo>
                        <a:pt x="45" y="74"/>
                        <a:pt x="45" y="75"/>
                        <a:pt x="44" y="76"/>
                      </a:cubicBezTo>
                      <a:cubicBezTo>
                        <a:pt x="44" y="77"/>
                        <a:pt x="43" y="78"/>
                        <a:pt x="43" y="79"/>
                      </a:cubicBezTo>
                      <a:cubicBezTo>
                        <a:pt x="42" y="80"/>
                        <a:pt x="41" y="80"/>
                        <a:pt x="39" y="81"/>
                      </a:cubicBezTo>
                      <a:cubicBezTo>
                        <a:pt x="38" y="81"/>
                        <a:pt x="36" y="81"/>
                        <a:pt x="34" y="81"/>
                      </a:cubicBezTo>
                      <a:cubicBezTo>
                        <a:pt x="32" y="81"/>
                        <a:pt x="30" y="81"/>
                        <a:pt x="28" y="80"/>
                      </a:cubicBezTo>
                      <a:cubicBezTo>
                        <a:pt x="26" y="79"/>
                        <a:pt x="24" y="78"/>
                        <a:pt x="22" y="77"/>
                      </a:cubicBezTo>
                      <a:cubicBezTo>
                        <a:pt x="21" y="76"/>
                        <a:pt x="19" y="75"/>
                        <a:pt x="18" y="74"/>
                      </a:cubicBezTo>
                      <a:cubicBezTo>
                        <a:pt x="17" y="73"/>
                        <a:pt x="16" y="73"/>
                        <a:pt x="16" y="72"/>
                      </a:cubicBezTo>
                      <a:cubicBezTo>
                        <a:pt x="15" y="72"/>
                        <a:pt x="15" y="71"/>
                        <a:pt x="14" y="71"/>
                      </a:cubicBezTo>
                      <a:cubicBezTo>
                        <a:pt x="14" y="71"/>
                        <a:pt x="14" y="71"/>
                        <a:pt x="13" y="71"/>
                      </a:cubicBezTo>
                      <a:cubicBezTo>
                        <a:pt x="13" y="71"/>
                        <a:pt x="12" y="71"/>
                        <a:pt x="11" y="72"/>
                      </a:cubicBezTo>
                      <a:cubicBezTo>
                        <a:pt x="1" y="81"/>
                        <a:pt x="1" y="81"/>
                        <a:pt x="1" y="81"/>
                      </a:cubicBezTo>
                      <a:cubicBezTo>
                        <a:pt x="0" y="82"/>
                        <a:pt x="0" y="83"/>
                        <a:pt x="0" y="84"/>
                      </a:cubicBezTo>
                      <a:cubicBezTo>
                        <a:pt x="0" y="84"/>
                        <a:pt x="0" y="85"/>
                        <a:pt x="1" y="8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1" y="86"/>
                        <a:pt x="1" y="86"/>
                        <a:pt x="1" y="86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2" y="87"/>
                        <a:pt x="3" y="88"/>
                        <a:pt x="4" y="89"/>
                      </a:cubicBezTo>
                      <a:cubicBezTo>
                        <a:pt x="5" y="90"/>
                        <a:pt x="7" y="92"/>
                        <a:pt x="8" y="93"/>
                      </a:cubicBezTo>
                      <a:cubicBezTo>
                        <a:pt x="11" y="95"/>
                        <a:pt x="14" y="96"/>
                        <a:pt x="16" y="98"/>
                      </a:cubicBezTo>
                      <a:cubicBezTo>
                        <a:pt x="19" y="99"/>
                        <a:pt x="22" y="100"/>
                        <a:pt x="26" y="101"/>
                      </a:cubicBezTo>
                      <a:cubicBezTo>
                        <a:pt x="26" y="109"/>
                        <a:pt x="26" y="109"/>
                        <a:pt x="26" y="109"/>
                      </a:cubicBezTo>
                      <a:cubicBezTo>
                        <a:pt x="26" y="111"/>
                        <a:pt x="26" y="112"/>
                        <a:pt x="28" y="112"/>
                      </a:cubicBezTo>
                      <a:cubicBezTo>
                        <a:pt x="39" y="112"/>
                        <a:pt x="39" y="112"/>
                        <a:pt x="39" y="112"/>
                      </a:cubicBezTo>
                      <a:cubicBezTo>
                        <a:pt x="41" y="112"/>
                        <a:pt x="42" y="111"/>
                        <a:pt x="42" y="109"/>
                      </a:cubicBezTo>
                      <a:cubicBezTo>
                        <a:pt x="42" y="101"/>
                        <a:pt x="42" y="101"/>
                        <a:pt x="42" y="101"/>
                      </a:cubicBezTo>
                      <a:cubicBezTo>
                        <a:pt x="46" y="100"/>
                        <a:pt x="50" y="99"/>
                        <a:pt x="53" y="97"/>
                      </a:cubicBezTo>
                      <a:cubicBezTo>
                        <a:pt x="56" y="96"/>
                        <a:pt x="59" y="94"/>
                        <a:pt x="61" y="91"/>
                      </a:cubicBezTo>
                      <a:cubicBezTo>
                        <a:pt x="63" y="89"/>
                        <a:pt x="65" y="86"/>
                        <a:pt x="66" y="83"/>
                      </a:cubicBezTo>
                      <a:cubicBezTo>
                        <a:pt x="68" y="80"/>
                        <a:pt x="68" y="77"/>
                        <a:pt x="68" y="73"/>
                      </a:cubicBezTo>
                      <a:cubicBezTo>
                        <a:pt x="68" y="69"/>
                        <a:pt x="68" y="65"/>
                        <a:pt x="66" y="62"/>
                      </a:cubicBezTo>
                      <a:cubicBezTo>
                        <a:pt x="65" y="60"/>
                        <a:pt x="63" y="57"/>
                        <a:pt x="60" y="5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3B22F6-097D-2F33-1168-130FFA2D1649}"/>
              </a:ext>
            </a:extLst>
          </p:cNvPr>
          <p:cNvCxnSpPr>
            <a:cxnSpLocks/>
          </p:cNvCxnSpPr>
          <p:nvPr/>
        </p:nvCxnSpPr>
        <p:spPr>
          <a:xfrm>
            <a:off x="4009885" y="2448949"/>
            <a:ext cx="0" cy="393019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1E39ED-6B94-D906-358A-7DF85917F2B3}"/>
              </a:ext>
            </a:extLst>
          </p:cNvPr>
          <p:cNvCxnSpPr>
            <a:cxnSpLocks/>
          </p:cNvCxnSpPr>
          <p:nvPr/>
        </p:nvCxnSpPr>
        <p:spPr>
          <a:xfrm>
            <a:off x="8054555" y="2448949"/>
            <a:ext cx="0" cy="393019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54AF130-1892-0254-9574-F8F516405E91}"/>
              </a:ext>
            </a:extLst>
          </p:cNvPr>
          <p:cNvSpPr/>
          <p:nvPr/>
        </p:nvSpPr>
        <p:spPr>
          <a:xfrm>
            <a:off x="419101" y="5362569"/>
            <a:ext cx="3076574" cy="1016577"/>
          </a:xfrm>
          <a:prstGeom prst="roundRect">
            <a:avLst>
              <a:gd name="adj" fmla="val 677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D96913-6EAC-D984-3C07-55FDBF80B0CA}"/>
              </a:ext>
            </a:extLst>
          </p:cNvPr>
          <p:cNvSpPr txBox="1"/>
          <p:nvPr/>
        </p:nvSpPr>
        <p:spPr>
          <a:xfrm>
            <a:off x="419100" y="3762773"/>
            <a:ext cx="3291766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Cost of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vehicles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(inflation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Cost to repair (technology)</a:t>
            </a:r>
          </a:p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Fatality Trends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Segoe UI" panose="020B0502040204020203" pitchFamily="34" charset="0"/>
            </a:endParaRPr>
          </a:p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Distractive Driving – Cell Phones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Claims Frequency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 Severity Trajectory</a:t>
            </a:r>
          </a:p>
          <a:p>
            <a:pPr marL="173736" marR="0" lvl="0" indent="-173736" algn="l" defTabSz="6858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Social Inflation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Slide Number Placeholder 5"/>
          <p:cNvSpPr txBox="1">
            <a:spLocks/>
          </p:cNvSpPr>
          <p:nvPr/>
        </p:nvSpPr>
        <p:spPr>
          <a:xfrm>
            <a:off x="5090502" y="6472712"/>
            <a:ext cx="2057400" cy="1873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525B1-14D3-4043-96C3-3E66F944D188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F6B415-EC42-F840-A9C4-4493E94E4F8E}"/>
              </a:ext>
            </a:extLst>
          </p:cNvPr>
          <p:cNvSpPr txBox="1"/>
          <p:nvPr/>
        </p:nvSpPr>
        <p:spPr>
          <a:xfrm>
            <a:off x="448663" y="1712332"/>
            <a:ext cx="994451" cy="1938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Billions</a:t>
            </a: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90A8DE3B-8EB0-4DBC-83DF-04F20B11BC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2912" y="1924050"/>
          <a:ext cx="11328401" cy="4169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1">
            <a:extLst>
              <a:ext uri="{FF2B5EF4-FFF2-40B4-BE49-F238E27FC236}">
                <a16:creationId xmlns:a16="http://schemas.microsoft.com/office/drawing/2014/main" id="{A197F5F5-8FCD-7846-B0CA-5BBE1EE77FF2}"/>
              </a:ext>
            </a:extLst>
          </p:cNvPr>
          <p:cNvSpPr txBox="1"/>
          <p:nvPr/>
        </p:nvSpPr>
        <p:spPr>
          <a:xfrm rot="19584168">
            <a:off x="7439216" y="2844998"/>
            <a:ext cx="2305310" cy="258532"/>
          </a:xfrm>
          <a:prstGeom prst="rect">
            <a:avLst/>
          </a:prstGeom>
          <a:noFill/>
        </p:spPr>
        <p:txBody>
          <a:bodyPr rot="0" wrap="none" rtlCol="0" anchor="ctr" anchorCtr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337DBE"/>
              </a:buClr>
              <a:buSzPct val="77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E4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11% Annual Growth for a Decade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7E1487-CC53-DF45-B7A0-3B19E508EC70}"/>
              </a:ext>
            </a:extLst>
          </p:cNvPr>
          <p:cNvCxnSpPr/>
          <p:nvPr/>
        </p:nvCxnSpPr>
        <p:spPr>
          <a:xfrm flipV="1">
            <a:off x="6894010" y="1831873"/>
            <a:ext cx="3964490" cy="2669168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8BEEE63-3C83-CBD0-F2B5-D27F6233B1B3}"/>
              </a:ext>
            </a:extLst>
          </p:cNvPr>
          <p:cNvGrpSpPr/>
          <p:nvPr/>
        </p:nvGrpSpPr>
        <p:grpSpPr>
          <a:xfrm>
            <a:off x="448663" y="567802"/>
            <a:ext cx="11322649" cy="546052"/>
            <a:chOff x="448663" y="567802"/>
            <a:chExt cx="11322649" cy="546052"/>
          </a:xfrm>
        </p:grpSpPr>
        <p:sp>
          <p:nvSpPr>
            <p:cNvPr id="4" name="Title 5">
              <a:extLst>
                <a:ext uri="{FF2B5EF4-FFF2-40B4-BE49-F238E27FC236}">
                  <a16:creationId xmlns:a16="http://schemas.microsoft.com/office/drawing/2014/main" id="{338CEA70-1A2C-C689-D33E-4D21EBDB4003}"/>
                </a:ext>
              </a:extLst>
            </p:cNvPr>
            <p:cNvSpPr txBox="1">
              <a:spLocks/>
            </p:cNvSpPr>
            <p:nvPr/>
          </p:nvSpPr>
          <p:spPr>
            <a:xfrm>
              <a:off x="448663" y="567802"/>
              <a:ext cx="11322649" cy="424732"/>
            </a:xfrm>
            <a:prstGeom prst="rect">
              <a:avLst/>
            </a:prstGeom>
          </p:spPr>
          <p:txBody>
            <a:bodyPr wrap="square" lIns="0" anchor="b">
              <a:sp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2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E4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j-ea"/>
                  <a:cs typeface="+mj-cs"/>
                </a:rPr>
                <a:t>Upward Trend in Liability Claims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5FAE123-FBFE-D84F-1FB0-29E0E02C81EA}"/>
                </a:ext>
              </a:extLst>
            </p:cNvPr>
            <p:cNvCxnSpPr>
              <a:cxnSpLocks/>
            </p:cNvCxnSpPr>
            <p:nvPr/>
          </p:nvCxnSpPr>
          <p:spPr>
            <a:xfrm>
              <a:off x="448663" y="1113854"/>
              <a:ext cx="1145771" cy="0"/>
            </a:xfrm>
            <a:prstGeom prst="line">
              <a:avLst/>
            </a:prstGeom>
            <a:ln w="76200">
              <a:solidFill>
                <a:schemeClr val="accent1"/>
              </a:solidFill>
              <a:head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37">
            <a:extLst>
              <a:ext uri="{FF2B5EF4-FFF2-40B4-BE49-F238E27FC236}">
                <a16:creationId xmlns:a16="http://schemas.microsoft.com/office/drawing/2014/main" id="{D1AAD847-4694-8F71-44B9-F9D2B5E39EB1}"/>
              </a:ext>
            </a:extLst>
          </p:cNvPr>
          <p:cNvSpPr txBox="1">
            <a:spLocks/>
          </p:cNvSpPr>
          <p:nvPr/>
        </p:nvSpPr>
        <p:spPr>
          <a:xfrm>
            <a:off x="448663" y="6399714"/>
            <a:ext cx="8637279" cy="105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FF6801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Sources: NAIC data sourced from S&amp;P Market Intelligence; Insurance Information Institute.</a:t>
            </a:r>
          </a:p>
        </p:txBody>
      </p:sp>
    </p:spTree>
    <p:extLst>
      <p:ext uri="{BB962C8B-B14F-4D97-AF65-F5344CB8AC3E}">
        <p14:creationId xmlns:p14="http://schemas.microsoft.com/office/powerpoint/2010/main" val="237588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8d816a7d-974e-4f1a-9550-52aea7948b6c"/>
  <p:tag name="ARTICULATE_SLIDE_NAV" val="48"/>
  <p:tag name="ARTICULATE_SLIDE_PAUSE" val="0"/>
  <p:tag name="ARTICULATE_NAV_LEVEL" val="3"/>
  <p:tag name="ARTICULATE_SLIDE_PRESENTER" val="Dr. Robert P. Hartwig, CPCU"/>
  <p:tag name="ARTICULATE_SLIDE_PRESENTER_GUID" val="87C4BC35D5FE"/>
  <p:tag name="ARTICULATE_PLAYLIST_ID" val="-1"/>
  <p:tag name="ARTICULATE_LOCK_SLID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Public Entity-Widescreen 2020">
  <a:themeElements>
    <a:clrScheme name="Public Entity">
      <a:dk1>
        <a:sysClr val="windowText" lastClr="000000"/>
      </a:dk1>
      <a:lt1>
        <a:sysClr val="window" lastClr="FFFFFF"/>
      </a:lt1>
      <a:dk2>
        <a:srgbClr val="002E42"/>
      </a:dk2>
      <a:lt2>
        <a:srgbClr val="0C4751"/>
      </a:lt2>
      <a:accent1>
        <a:srgbClr val="47C5CA"/>
      </a:accent1>
      <a:accent2>
        <a:srgbClr val="7BD607"/>
      </a:accent2>
      <a:accent3>
        <a:srgbClr val="32CD32"/>
      </a:accent3>
      <a:accent4>
        <a:srgbClr val="BBD531"/>
      </a:accent4>
      <a:accent5>
        <a:srgbClr val="F47722"/>
      </a:accent5>
      <a:accent6>
        <a:srgbClr val="EC232A"/>
      </a:accent6>
      <a:hlink>
        <a:srgbClr val="47C5CA"/>
      </a:hlink>
      <a:folHlink>
        <a:srgbClr val="1996AB"/>
      </a:folHlink>
    </a:clrScheme>
    <a:fontScheme name="Specialty Font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blic Entity-Widescreen 2020" id="{409ED2E4-028F-4006-A1E6-3319AC9F4ED6}" vid="{E08C0ADB-4D41-4231-9A9D-0DAE5102A5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2b7b06ae-1f08-4c00-aafd-fc9eb3b07524" Name="Computed" ContentType="XML" MajorVersion="0" MinorVersion="1" isLocalCopy="False" IsBaseObject="False" DataSourceId="939cef71-f7f1-4c7a-a388-287a9244b460" DataSourceMajorVersion="0" DataSourceMinorVersion="1"/>
</file>

<file path=customXml/item2.xml><?xml version="1.0" encoding="utf-8"?>
<VariableListDefinition name="AD_HOC" displayName="AD_HOC" id="459bb9b9-4344-4d51-bb38-3695868e17b4" isdomainofvalue="False" dataSourceId="5cb566bd-515c-42b4-88e3-032b76e09e2b"/>
</file>

<file path=customXml/item3.xml><?xml version="1.0" encoding="utf-8"?>
<AllExternalAdhocVariableMappings/>
</file>

<file path=customXml/item4.xml><?xml version="1.0" encoding="utf-8"?>
<VariableListDefinition name="System" displayName="System" id="2324b5c5-505d-4187-b493-9bd656956963" isdomainofvalue="False" dataSourceId="d9b33768-9973-4aef-aa32-d329568d41e6"/>
</file>

<file path=customXml/item5.xml><?xml version="1.0" encoding="utf-8"?>
<VariableListDefinition name="Computed" displayName="Computed" id="2b7b06ae-1f08-4c00-aafd-fc9eb3b07524" isdomainofvalue="False" dataSourceId="939cef71-f7f1-4c7a-a388-287a9244b460"/>
</file>

<file path=customXml/item6.xml><?xml version="1.0" encoding="utf-8"?>
<VariableList UniqueId="459bb9b9-4344-4d51-bb38-3695868e17b4" Name="AD_HOC" ContentType="XML" MajorVersion="0" MinorVersion="1" isLocalCopy="False" IsBaseObject="False" DataSourceId="5cb566bd-515c-42b4-88e3-032b76e09e2b" DataSourceMajorVersion="0" DataSourceMinorVersion="1"/>
</file>

<file path=customXml/item7.xml><?xml version="1.0" encoding="utf-8"?>
<VariableList UniqueId="2324b5c5-505d-4187-b493-9bd656956963" Name="System" ContentType="XML" MajorVersion="0" MinorVersion="1" isLocalCopy="False" IsBaseObject="False" DataSourceId="d9b33768-9973-4aef-aa32-d329568d41e6" DataSourceMajorVersion="0" DataSourceMinorVersion="1"/>
</file>

<file path=customXml/itemProps1.xml><?xml version="1.0" encoding="utf-8"?>
<ds:datastoreItem xmlns:ds="http://schemas.openxmlformats.org/officeDocument/2006/customXml" ds:itemID="{17E25352-6690-4B0C-A9D3-DBBFA1EEB0B4}">
  <ds:schemaRefs/>
</ds:datastoreItem>
</file>

<file path=customXml/itemProps2.xml><?xml version="1.0" encoding="utf-8"?>
<ds:datastoreItem xmlns:ds="http://schemas.openxmlformats.org/officeDocument/2006/customXml" ds:itemID="{0143A2D9-6F56-433F-BA0A-C49FB1DC88FA}">
  <ds:schemaRefs/>
</ds:datastoreItem>
</file>

<file path=customXml/itemProps3.xml><?xml version="1.0" encoding="utf-8"?>
<ds:datastoreItem xmlns:ds="http://schemas.openxmlformats.org/officeDocument/2006/customXml" ds:itemID="{C8AF3D88-BED0-4AA1-A0A8-D3595B3E8604}">
  <ds:schemaRefs/>
</ds:datastoreItem>
</file>

<file path=customXml/itemProps4.xml><?xml version="1.0" encoding="utf-8"?>
<ds:datastoreItem xmlns:ds="http://schemas.openxmlformats.org/officeDocument/2006/customXml" ds:itemID="{4271A1C4-92B3-4B5B-A3F7-F5E18E39F43B}">
  <ds:schemaRefs/>
</ds:datastoreItem>
</file>

<file path=customXml/itemProps5.xml><?xml version="1.0" encoding="utf-8"?>
<ds:datastoreItem xmlns:ds="http://schemas.openxmlformats.org/officeDocument/2006/customXml" ds:itemID="{271CB63C-96FD-4F60-AD26-2F5CA7A0AED0}">
  <ds:schemaRefs/>
</ds:datastoreItem>
</file>

<file path=customXml/itemProps6.xml><?xml version="1.0" encoding="utf-8"?>
<ds:datastoreItem xmlns:ds="http://schemas.openxmlformats.org/officeDocument/2006/customXml" ds:itemID="{C6DF584D-14DC-4B26-9930-2DE6ADB58ABE}">
  <ds:schemaRefs/>
</ds:datastoreItem>
</file>

<file path=customXml/itemProps7.xml><?xml version="1.0" encoding="utf-8"?>
<ds:datastoreItem xmlns:ds="http://schemas.openxmlformats.org/officeDocument/2006/customXml" ds:itemID="{65EAA7FB-E6D3-4D58-9A5B-13DD7E2084B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Insurance Marketplace Trends, Industry Issues and Outlook_merged_V2</Template>
  <TotalTime>7507</TotalTime>
  <Words>1250</Words>
  <Application>Microsoft Office PowerPoint</Application>
  <PresentationFormat>Widescreen</PresentationFormat>
  <Paragraphs>231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Raleway</vt:lpstr>
      <vt:lpstr>Raleway Lining</vt:lpstr>
      <vt:lpstr>3_Public Entity-Widescreen 2020</vt:lpstr>
      <vt:lpstr>think-cell Slide</vt:lpstr>
      <vt:lpstr>Public Entity Insurance Marketplace, Trends, Industry Issues and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Questions?</vt:lpstr>
    </vt:vector>
  </TitlesOfParts>
  <Company>RR Donnelley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Insurance Marketplace Trends, Industry Issues and Outlook</dc:title>
  <dc:creator>Arun Sankari</dc:creator>
  <cp:lastModifiedBy>Allison Bateman</cp:lastModifiedBy>
  <cp:revision>528</cp:revision>
  <dcterms:created xsi:type="dcterms:W3CDTF">2022-09-06T23:33:53Z</dcterms:created>
  <dcterms:modified xsi:type="dcterms:W3CDTF">2024-03-21T17:37:44Z</dcterms:modified>
</cp:coreProperties>
</file>