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43"/>
  </p:notesMasterIdLst>
  <p:handoutMasterIdLst>
    <p:handoutMasterId r:id="rId44"/>
  </p:handoutMasterIdLst>
  <p:sldIdLst>
    <p:sldId id="345" r:id="rId2"/>
    <p:sldId id="1807" r:id="rId3"/>
    <p:sldId id="1812" r:id="rId4"/>
    <p:sldId id="1084" r:id="rId5"/>
    <p:sldId id="1833" r:id="rId6"/>
    <p:sldId id="282" r:id="rId7"/>
    <p:sldId id="1835" r:id="rId8"/>
    <p:sldId id="1836" r:id="rId9"/>
    <p:sldId id="1838" r:id="rId10"/>
    <p:sldId id="1839" r:id="rId11"/>
    <p:sldId id="1840" r:id="rId12"/>
    <p:sldId id="1837" r:id="rId13"/>
    <p:sldId id="1815" r:id="rId14"/>
    <p:sldId id="1816" r:id="rId15"/>
    <p:sldId id="1817" r:id="rId16"/>
    <p:sldId id="1853" r:id="rId17"/>
    <p:sldId id="1818" r:id="rId18"/>
    <p:sldId id="1851" r:id="rId19"/>
    <p:sldId id="1852" r:id="rId20"/>
    <p:sldId id="1855" r:id="rId21"/>
    <p:sldId id="1854" r:id="rId22"/>
    <p:sldId id="1856" r:id="rId23"/>
    <p:sldId id="1857" r:id="rId24"/>
    <p:sldId id="1858" r:id="rId25"/>
    <p:sldId id="1859" r:id="rId26"/>
    <p:sldId id="1860" r:id="rId27"/>
    <p:sldId id="1861" r:id="rId28"/>
    <p:sldId id="1820" r:id="rId29"/>
    <p:sldId id="1819" r:id="rId30"/>
    <p:sldId id="1821" r:id="rId31"/>
    <p:sldId id="1822" r:id="rId32"/>
    <p:sldId id="1823" r:id="rId33"/>
    <p:sldId id="1824" r:id="rId34"/>
    <p:sldId id="1825" r:id="rId35"/>
    <p:sldId id="1826" r:id="rId36"/>
    <p:sldId id="1841" r:id="rId37"/>
    <p:sldId id="1842" r:id="rId38"/>
    <p:sldId id="1844" r:id="rId39"/>
    <p:sldId id="1845" r:id="rId40"/>
    <p:sldId id="1849" r:id="rId41"/>
    <p:sldId id="1850" r:id="rId42"/>
  </p:sldIdLst>
  <p:sldSz cx="9144000" cy="6858000" type="screen4x3"/>
  <p:notesSz cx="6796088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ee Logoluso" initials="R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99663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1" autoAdjust="0"/>
    <p:restoredTop sz="94579" autoAdjust="0"/>
  </p:normalViewPr>
  <p:slideViewPr>
    <p:cSldViewPr>
      <p:cViewPr varScale="1">
        <p:scale>
          <a:sx n="104" d="100"/>
          <a:sy n="104" d="100"/>
        </p:scale>
        <p:origin x="220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650F332F-0A9D-4FF5-B647-276F57DF913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B85F8FF6-E0B4-49EF-9B67-3644D08AED7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ED8695DD-6D2F-42F8-80DE-69CAB566F7B2}" type="datetimeFigureOut">
              <a:rPr lang="en-US"/>
              <a:pPr>
                <a:defRPr/>
              </a:pPr>
              <a:t>3/19/2024</a:t>
            </a:fld>
            <a:endParaRPr lang="en-US" dirty="0"/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21EE0BFF-BFE7-4924-92DD-8D228CF744A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id="{64B2E7D1-3A87-48A4-A770-26D9FFA0F3B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D69D64B-93D4-4414-BBA4-6F386850A7D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4BB3069-8CC5-4A23-AE69-4E7A9CD5E4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0622BC-5C46-436D-B275-5368F502848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481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03839E1-ED3C-4C20-9EF9-8B488BF2E9F1}" type="datetimeFigureOut">
              <a:rPr lang="en-US"/>
              <a:pPr>
                <a:defRPr/>
              </a:pPr>
              <a:t>3/19/2024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430F810-08FD-48B0-A137-7A985755C9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DE4BDD4-31FF-4B46-8BAB-3A99F56D3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71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43167-EC0F-4F31-B1F5-A1843C437C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F41EC-E336-47AB-BD6F-0CD0EF54D8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4812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5C3ADB3-8686-4843-9052-DFC499B7075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A1F37DF-6F5E-43C6-B981-20CC490B83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3972A017-A2AE-453F-B8AD-ED37E46313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ヒラギノ角ゴ Pro W3"/>
              <a:cs typeface="ヒラギノ角ゴ Pro W3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0279626E-B8F0-4338-8F4B-B508A5DE9C8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229E3FBC-CEB2-434B-B7BE-6139F80B2B49}" type="slidenum">
              <a:rPr lang="en-US" altLang="en-US" sz="1200">
                <a:latin typeface="Arial" panose="020B0604020202020204" pitchFamily="34" charset="0"/>
                <a:ea typeface="ヒラギノ角ゴ Pro W3"/>
                <a:cs typeface="ヒラギノ角ゴ Pro W3"/>
              </a:rPr>
              <a:pPr algn="r"/>
              <a:t>2</a:t>
            </a:fld>
            <a:endParaRPr lang="en-US" altLang="en-US" sz="120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EC6B7-6F52-48B9-823C-27E1CCFE1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6928D-3949-4E0E-A7F9-4CC97B442D53}" type="datetime1">
              <a:rPr lang="en-US"/>
              <a:pPr>
                <a:defRPr/>
              </a:pPr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CF08D-B7AC-41ED-A771-A9488C1E4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A28DD-76AD-4B82-AD94-5EE1CFD5C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324FC-5C30-4E1B-917C-28B5E87B448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295449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12108-E382-4086-ADF2-C564693F3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FD15E-8E1B-4853-8B2E-9310F938548F}" type="datetime1">
              <a:rPr lang="en-US"/>
              <a:pPr>
                <a:defRPr/>
              </a:pPr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5F786-7339-4784-AAAA-00B39691A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9642E-C542-4D6E-903B-FAE0B0AE0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3DED2-CCBC-4A9B-9998-9F1EF61B94C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964046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34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0340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CF6E3-524F-4E43-A7B9-5D79B144E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40FC9-0B73-4D6B-9D4F-E49EA4C938F0}" type="datetime1">
              <a:rPr lang="en-US"/>
              <a:pPr>
                <a:defRPr/>
              </a:pPr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988CE-915C-402F-A05A-D69E28396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5BBDF-3DE2-4DB1-A01E-62173244F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BC4D2-1818-4D39-9747-312622F3F5F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23717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D2173-06FC-42FC-A837-06781123F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B8F3C-CA4A-4D72-B215-CE55BDEAAB15}" type="datetime1">
              <a:rPr lang="en-US"/>
              <a:pPr>
                <a:defRPr/>
              </a:pPr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7EC7F-A867-431F-8B18-A76FE0B59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694D9-1631-4C72-8473-189B7F34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2974A-C125-4569-97DD-36C4DF54983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08439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3E8DC-C91F-44A4-BE82-9388E666B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A8BA5-F78B-49CD-AE95-A4C99968CFF3}" type="datetime1">
              <a:rPr lang="en-US"/>
              <a:pPr>
                <a:defRPr/>
              </a:pPr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3653B-0C3E-480A-ADB5-5FDAF18DB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20256-407A-490C-A9CB-E6572FA18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063D8-9774-454E-B971-0F6A92EC3B2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03716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C930D3-2347-412A-84DC-A0B81B749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48D61-C387-4420-B910-B64AB913DA97}" type="datetime1">
              <a:rPr lang="en-US"/>
              <a:pPr>
                <a:defRPr/>
              </a:pPr>
              <a:t>3/19/2024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4457AF-07C4-49F3-BECB-D7F9A1C0F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F013B6-5DF2-4CDC-A740-69EF4C8C5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B1930-F857-4D1D-B5C0-86B06BD3CE7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046365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3E40A71-9F04-452A-932D-FD4A8E67B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20768-4947-4ED8-A294-49596DB63DD8}" type="datetime1">
              <a:rPr lang="en-US"/>
              <a:pPr>
                <a:defRPr/>
              </a:pPr>
              <a:t>3/19/2024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AD67037-F9FD-4CA9-98E8-947EEAF06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6750D7-2AEA-4A62-9CC1-3B47CB48B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42366-7CCD-4B25-A1FE-533B89438CB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720305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EAD4CF1-AEB8-4E69-BFBD-7194AB38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56F19-98A1-43AD-81DC-1C954869DBCC}" type="datetime1">
              <a:rPr lang="en-US"/>
              <a:pPr>
                <a:defRPr/>
              </a:pPr>
              <a:t>3/19/2024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B4A0C18-84F0-4DF6-8C3E-33918E7BE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82863A-CAD1-4319-B499-98E1FF55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B3CC7-FD3C-4527-95C0-77A68AA5F80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427342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6FC0783-C934-4820-B540-9DB60D137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51C29-DFF0-4D32-A057-70C7BC5FF98E}" type="datetime1">
              <a:rPr lang="en-US"/>
              <a:pPr>
                <a:defRPr/>
              </a:pPr>
              <a:t>3/19/2024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B9D1B3D-99B1-475D-AD27-42F0B4CE3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28A2F3E-62EB-4BEC-9390-E9DB1D9A4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FF105-4C01-4F51-884A-DDD8403383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751884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B0A11F-55EE-4F1F-9265-058EEB535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45A8A-CFD5-4EDF-A022-CE73A70F034F}" type="datetime1">
              <a:rPr lang="en-US"/>
              <a:pPr>
                <a:defRPr/>
              </a:pPr>
              <a:t>3/19/2024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C280462-A8D5-4CFD-9E76-8A0D23AE3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BBA7C2-1055-466E-8704-AF866D8B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D58A6-9A53-45B1-9363-2C5D689A674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524044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134475-0E54-422D-971D-096B6209A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2D3D6-A6DF-40CD-BB6E-DEE07792A41C}" type="datetime1">
              <a:rPr lang="en-US"/>
              <a:pPr>
                <a:defRPr/>
              </a:pPr>
              <a:t>3/19/2024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49616D8-958A-42E7-96C1-4046E809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69C399D-ECE1-49C2-B6FF-958D3465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68A42-97C1-4AE9-A581-A75C8A46DB6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481322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2C5044F9-9104-432F-B6EB-76530C2F4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35FB4C61-E95E-4176-B681-1DE1239783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582299C-BDFD-4E18-BB72-5D49411322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343D7E7-02D7-4CE4-A550-78926D62D622}" type="datetime1">
              <a:rPr lang="en-US"/>
              <a:pPr>
                <a:defRPr/>
              </a:pPr>
              <a:t>3/19/2024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3E61438-FE36-4AE6-90AF-7ECA3DD6C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5396138-B4FB-4F8E-804F-5F65E1B70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BCBCBC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57EF29-453B-4CF7-92E1-BF7253C2836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>
          <a:solidFill>
            <a:schemeClr val="tx1"/>
          </a:solidFill>
          <a:latin typeface="+mn-lt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>
          <a:solidFill>
            <a:schemeClr val="tx1"/>
          </a:solidFill>
          <a:latin typeface="+mn-lt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>
          <a:solidFill>
            <a:schemeClr val="tx1"/>
          </a:solidFill>
          <a:latin typeface="+mn-lt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>
          <a:solidFill>
            <a:schemeClr val="tx1"/>
          </a:solidFill>
          <a:latin typeface="+mn-lt"/>
        </a:defRPr>
      </a:lvl5pPr>
      <a:lvl6pPr marL="20018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6pPr>
      <a:lvl7pPr marL="24590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7pPr>
      <a:lvl8pPr marL="29162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8pPr>
      <a:lvl9pPr marL="33734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urancefraud.org/statistics.htm#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hobia.wikia.com/wiki/Galaphobia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nsurance.ca.gov/0300-fraud/0100-fraud-division-overview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>
            <a:extLst>
              <a:ext uri="{FF2B5EF4-FFF2-40B4-BE49-F238E27FC236}">
                <a16:creationId xmlns:a16="http://schemas.microsoft.com/office/drawing/2014/main" id="{BC0AF3BA-DE8F-46D4-87F4-BFAD9C6ED902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191766"/>
            <a:ext cx="7772400" cy="1800200"/>
          </a:xfrm>
        </p:spPr>
        <p:txBody>
          <a:bodyPr wrap="square" lIns="91440" tIns="45720" rIns="91440" bIns="45720" numCol="1" anchor="b" anchorCtr="1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br>
              <a:rPr lang="en-US" sz="4400" dirty="0">
                <a:solidFill>
                  <a:srgbClr val="FFCC00"/>
                </a:solidFill>
                <a:latin typeface="Calibri" pitchFamily="34" charset="0"/>
              </a:rPr>
            </a:br>
            <a:br>
              <a:rPr lang="en-US" sz="4400" dirty="0">
                <a:solidFill>
                  <a:srgbClr val="FFCC00"/>
                </a:solidFill>
                <a:latin typeface="Calibri" pitchFamily="34" charset="0"/>
              </a:rPr>
            </a:br>
            <a:br>
              <a:rPr lang="en-US" sz="4400" dirty="0">
                <a:solidFill>
                  <a:srgbClr val="FFCC00"/>
                </a:solidFill>
                <a:latin typeface="Calibri" pitchFamily="34" charset="0"/>
              </a:rPr>
            </a:br>
            <a:br>
              <a:rPr lang="en-US" sz="5000" dirty="0">
                <a:solidFill>
                  <a:srgbClr val="FFCC00"/>
                </a:solidFill>
                <a:latin typeface="Calibri" pitchFamily="34" charset="0"/>
              </a:rPr>
            </a:br>
            <a:r>
              <a:rPr lang="en-US" sz="5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To Catch a Thief</a:t>
            </a:r>
            <a:br>
              <a:rPr lang="en-US" sz="5000" dirty="0">
                <a:latin typeface="Verdana" pitchFamily="34" charset="0"/>
              </a:rPr>
            </a:br>
            <a:r>
              <a:rPr lang="en-US" sz="2400" dirty="0">
                <a:latin typeface="Verdana" pitchFamily="34" charset="0"/>
              </a:rPr>
              <a:t>Insurance Investigations</a:t>
            </a:r>
            <a:br>
              <a:rPr lang="en-US" sz="4500" dirty="0">
                <a:latin typeface="Verdana" pitchFamily="34" charset="0"/>
              </a:rPr>
            </a:br>
            <a:r>
              <a:rPr lang="en-US" sz="2000" b="0" i="1" dirty="0">
                <a:solidFill>
                  <a:schemeClr val="tx2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4099" name="Slide Number Placeholder 3">
            <a:extLst>
              <a:ext uri="{FF2B5EF4-FFF2-40B4-BE49-F238E27FC236}">
                <a16:creationId xmlns:a16="http://schemas.microsoft.com/office/drawing/2014/main" id="{05B2464B-6AF0-4CB7-812E-8D638563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6FD3EC8-B336-4C32-AB56-F9F318FFD895}" type="slidenum">
              <a:rPr lang="en-US" altLang="en-US" sz="1200" smtClean="0">
                <a:solidFill>
                  <a:srgbClr val="BCBCBC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US" altLang="en-US" sz="1200">
              <a:solidFill>
                <a:srgbClr val="BCBCBC"/>
              </a:solidFill>
            </a:endParaRPr>
          </a:p>
        </p:txBody>
      </p:sp>
      <p:pic>
        <p:nvPicPr>
          <p:cNvPr id="4101" name="Content Placeholder 4">
            <a:extLst>
              <a:ext uri="{FF2B5EF4-FFF2-40B4-BE49-F238E27FC236}">
                <a16:creationId xmlns:a16="http://schemas.microsoft.com/office/drawing/2014/main" id="{3342B4F3-643C-40BC-A70A-AC118B5F3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07258"/>
            <a:ext cx="2632720" cy="127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2E5A421E-624A-8D44-3C69-BBDBFEC5E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00205"/>
            <a:ext cx="4320480" cy="1851634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DD2F7-585C-451A-AC18-EAA8DABEF5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9752" y="557943"/>
            <a:ext cx="6347048" cy="1084982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California District Attorneys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8D9F7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220" name="Slide Number Placeholder 4">
            <a:extLst>
              <a:ext uri="{FF2B5EF4-FFF2-40B4-BE49-F238E27FC236}">
                <a16:creationId xmlns:a16="http://schemas.microsoft.com/office/drawing/2014/main" id="{2D70830C-1D4C-44FC-90FA-0DF7F2DE5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C327C02-02FF-4DC0-AE49-FB9D373B601A}" type="slidenum">
              <a:rPr lang="en-US" altLang="en-US" sz="1200" smtClean="0">
                <a:solidFill>
                  <a:srgbClr val="BCBCBC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200">
              <a:solidFill>
                <a:srgbClr val="BCBCBC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EF5DCA6-0C8F-B631-9E34-B374A5E09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38BC50-C0E7-6D03-7512-08CC8FE29F2E}"/>
              </a:ext>
            </a:extLst>
          </p:cNvPr>
          <p:cNvSpPr txBox="1"/>
          <p:nvPr/>
        </p:nvSpPr>
        <p:spPr>
          <a:xfrm>
            <a:off x="1115616" y="5084377"/>
            <a:ext cx="7355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District Attorney Grant Funding = 37 Counties totaling </a:t>
            </a:r>
            <a:r>
              <a:rPr lang="en-US" dirty="0">
                <a:solidFill>
                  <a:srgbClr val="FF0000"/>
                </a:solidFill>
              </a:rPr>
              <a:t>$48,442,512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E209D2-A151-F0A6-92F2-C42F9A382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38" y="1574114"/>
            <a:ext cx="4231642" cy="31897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0311F7-738E-E979-EDBB-A1FCFDFCE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984" y="1577677"/>
            <a:ext cx="4071473" cy="5276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C85603-FC37-1DC0-2D5E-357FC34F8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633" y="2105298"/>
            <a:ext cx="4071473" cy="19873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CDFD27-152B-BEBA-9ADF-3820AB148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4133" y="4108068"/>
            <a:ext cx="4114471" cy="76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899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DD2F7-585C-451A-AC18-EAA8DABEF5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98476" y="498624"/>
            <a:ext cx="6347048" cy="1084982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Key Take Away</a:t>
            </a:r>
            <a:br>
              <a:rPr lang="en-US" sz="3200" kern="1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D9F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Looking at the numbers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8D9F7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220" name="Slide Number Placeholder 4">
            <a:extLst>
              <a:ext uri="{FF2B5EF4-FFF2-40B4-BE49-F238E27FC236}">
                <a16:creationId xmlns:a16="http://schemas.microsoft.com/office/drawing/2014/main" id="{2D70830C-1D4C-44FC-90FA-0DF7F2DE5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C327C02-02FF-4DC0-AE49-FB9D373B601A}" type="slidenum">
              <a:rPr lang="en-US" altLang="en-US" sz="1200" smtClean="0">
                <a:solidFill>
                  <a:srgbClr val="BCBCBC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200">
              <a:solidFill>
                <a:srgbClr val="BCBCBC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EF5DCA6-0C8F-B631-9E34-B374A5E09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15F1A8-EEA3-EA53-1DD5-5216BF0FAE88}"/>
              </a:ext>
            </a:extLst>
          </p:cNvPr>
          <p:cNvSpPr txBox="1"/>
          <p:nvPr/>
        </p:nvSpPr>
        <p:spPr>
          <a:xfrm>
            <a:off x="971600" y="1916832"/>
            <a:ext cx="7551712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Insurance fraud perpetrated in the US = Massive!! $80billion!!!</a:t>
            </a:r>
          </a:p>
          <a:p>
            <a:pPr algn="ctr"/>
            <a:r>
              <a:rPr lang="en-US" sz="1400" dirty="0">
                <a:hlinkClick r:id="rId3"/>
              </a:rPr>
              <a:t>https://www.insurancefraud.org/statistics.htm#1</a:t>
            </a:r>
            <a:endParaRPr lang="en-US" sz="1400" dirty="0"/>
          </a:p>
          <a:p>
            <a:pPr algn="ctr"/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Resources allotted to state agencies to combat fraud = Not so massive</a:t>
            </a:r>
          </a:p>
          <a:p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Reality = Insurance fraud convictions are tough to get!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Burden of proof is high in a criminal setting. Unanimously convince 12 jurors that someone is guilty beyond a reasonable doubt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Despite that, investigations should still be utilized to combat insurance fraud</a:t>
            </a: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1655611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1">
            <a:extLst>
              <a:ext uri="{FF2B5EF4-FFF2-40B4-BE49-F238E27FC236}">
                <a16:creationId xmlns:a16="http://schemas.microsoft.com/office/drawing/2014/main" id="{FE391FCB-0413-48E1-90D6-61991991FE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CFC91D4-40AE-4E0F-AB80-6B28E7805377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12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12291" name="Content Placeholder 4">
            <a:extLst>
              <a:ext uri="{FF2B5EF4-FFF2-40B4-BE49-F238E27FC236}">
                <a16:creationId xmlns:a16="http://schemas.microsoft.com/office/drawing/2014/main" id="{14124BAE-8B16-474A-BE13-F382CE85B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7FB8E2-B270-4402-B1AD-D2C4729C0CAE}"/>
              </a:ext>
            </a:extLst>
          </p:cNvPr>
          <p:cNvSpPr txBox="1"/>
          <p:nvPr/>
        </p:nvSpPr>
        <p:spPr>
          <a:xfrm>
            <a:off x="1692275" y="549275"/>
            <a:ext cx="5989638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conduct it?</a:t>
            </a:r>
            <a:endParaRPr lang="en-US" sz="1400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23AD18-7B05-483F-91F5-C7995364EA65}"/>
              </a:ext>
            </a:extLst>
          </p:cNvPr>
          <p:cNvSpPr txBox="1"/>
          <p:nvPr/>
        </p:nvSpPr>
        <p:spPr>
          <a:xfrm>
            <a:off x="714375" y="1773238"/>
            <a:ext cx="7715250" cy="3692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Combat physical exaggeration, malingering and shut down the claim</a:t>
            </a:r>
          </a:p>
          <a:p>
            <a:pPr>
              <a:buClr>
                <a:schemeClr val="accent6"/>
              </a:buClr>
              <a:defRPr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Return injured worker back to work – Stop TTD, Obtain MMI declaration, shut down the claim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Overpayment in TTD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Lower Impairment Ratings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Leverage favorable settlement </a:t>
            </a:r>
          </a:p>
          <a:p>
            <a:pPr marL="742950" lvl="1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At depo</a:t>
            </a:r>
          </a:p>
          <a:p>
            <a:pPr marL="742950" lvl="1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MSC</a:t>
            </a:r>
          </a:p>
        </p:txBody>
      </p:sp>
      <p:pic>
        <p:nvPicPr>
          <p:cNvPr id="12294" name="Picture 8" descr="Video Camera Png Transparent Images - Video Camera Png File Clipart (640x480), Png Download">
            <a:extLst>
              <a:ext uri="{FF2B5EF4-FFF2-40B4-BE49-F238E27FC236}">
                <a16:creationId xmlns:a16="http://schemas.microsoft.com/office/drawing/2014/main" id="{CC8A63E8-C752-4522-8396-2120E28FF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3429000"/>
            <a:ext cx="309403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98700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1">
            <a:extLst>
              <a:ext uri="{FF2B5EF4-FFF2-40B4-BE49-F238E27FC236}">
                <a16:creationId xmlns:a16="http://schemas.microsoft.com/office/drawing/2014/main" id="{1A5530CC-4AF4-4F18-B355-13B037D23E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8182ADA-43EB-4504-B3B5-B24B2C5BE543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13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13315" name="Content Placeholder 4">
            <a:extLst>
              <a:ext uri="{FF2B5EF4-FFF2-40B4-BE49-F238E27FC236}">
                <a16:creationId xmlns:a16="http://schemas.microsoft.com/office/drawing/2014/main" id="{AB66805A-2EE2-49E4-B4B2-36484D3CE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134201-0B98-4EF6-8A27-7561768DB49B}"/>
              </a:ext>
            </a:extLst>
          </p:cNvPr>
          <p:cNvSpPr txBox="1"/>
          <p:nvPr/>
        </p:nvSpPr>
        <p:spPr>
          <a:xfrm>
            <a:off x="2339752" y="489885"/>
            <a:ext cx="482468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Scheduling -When to conduct 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865A6B-A9CE-46FC-A8FF-B13FAD9B43B5}"/>
              </a:ext>
            </a:extLst>
          </p:cNvPr>
          <p:cNvSpPr txBox="1"/>
          <p:nvPr/>
        </p:nvSpPr>
        <p:spPr>
          <a:xfrm>
            <a:off x="714375" y="1615435"/>
            <a:ext cx="771525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Tips for better outcomes on surveillance:</a:t>
            </a:r>
          </a:p>
          <a:p>
            <a:pPr marL="742950" lvl="1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Birthdays</a:t>
            </a:r>
          </a:p>
          <a:p>
            <a:pPr marL="742950" lvl="1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Holidays</a:t>
            </a:r>
          </a:p>
          <a:p>
            <a:pPr marL="742950" lvl="1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In conjunction with medical appointments</a:t>
            </a:r>
          </a:p>
          <a:p>
            <a:pPr marL="742950" lvl="1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In conjunction with hearings</a:t>
            </a:r>
          </a:p>
          <a:p>
            <a:pPr marL="742950" lvl="1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In conjunction with depositions</a:t>
            </a:r>
          </a:p>
          <a:p>
            <a:pPr marL="742950" lvl="1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Witness tips</a:t>
            </a:r>
          </a:p>
          <a:p>
            <a:pPr marL="742950" lvl="1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Social media/internet findings</a:t>
            </a:r>
          </a:p>
        </p:txBody>
      </p:sp>
      <p:sp>
        <p:nvSpPr>
          <p:cNvPr id="13318" name="TextBox 9">
            <a:extLst>
              <a:ext uri="{FF2B5EF4-FFF2-40B4-BE49-F238E27FC236}">
                <a16:creationId xmlns:a16="http://schemas.microsoft.com/office/drawing/2014/main" id="{420036C9-813A-4FC5-8F04-4D28EA484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5756276"/>
            <a:ext cx="7988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/>
              <a:t>3 day assignments prove the most fruitful.  Avoid half days or activity checks</a:t>
            </a:r>
          </a:p>
        </p:txBody>
      </p:sp>
      <p:pic>
        <p:nvPicPr>
          <p:cNvPr id="13319" name="Picture 2" descr="Birthday Cake PNG">
            <a:extLst>
              <a:ext uri="{FF2B5EF4-FFF2-40B4-BE49-F238E27FC236}">
                <a16:creationId xmlns:a16="http://schemas.microsoft.com/office/drawing/2014/main" id="{7D580CB8-5485-424D-9BAE-F92CA69F4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00" y="4244181"/>
            <a:ext cx="153828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Free Fourth Of July Png, Download Free Fourth Of July Png png images, Free  ClipArts on Clipart Library">
            <a:extLst>
              <a:ext uri="{FF2B5EF4-FFF2-40B4-BE49-F238E27FC236}">
                <a16:creationId xmlns:a16="http://schemas.microsoft.com/office/drawing/2014/main" id="{42AD26E2-F0AF-41FF-9D31-5231C34F0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4173538"/>
            <a:ext cx="1122362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42" descr="Hospital (PNG) | Official PSDs">
            <a:extLst>
              <a:ext uri="{FF2B5EF4-FFF2-40B4-BE49-F238E27FC236}">
                <a16:creationId xmlns:a16="http://schemas.microsoft.com/office/drawing/2014/main" id="{EA023458-F642-4960-BE30-A60F08A2E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7" y="3893025"/>
            <a:ext cx="2798763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>
            <a:extLst>
              <a:ext uri="{FF2B5EF4-FFF2-40B4-BE49-F238E27FC236}">
                <a16:creationId xmlns:a16="http://schemas.microsoft.com/office/drawing/2014/main" id="{41443084-9B53-4783-8727-6197CF6BB6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2ADDE4D-6EF1-440F-96A1-A2BDBCDBC57C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14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16387" name="Content Placeholder 4">
            <a:extLst>
              <a:ext uri="{FF2B5EF4-FFF2-40B4-BE49-F238E27FC236}">
                <a16:creationId xmlns:a16="http://schemas.microsoft.com/office/drawing/2014/main" id="{BBE5D1B4-3F40-4919-AAE4-34E05C4AF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385002-CDA6-427C-AB7F-488918E7A4BC}"/>
              </a:ext>
            </a:extLst>
          </p:cNvPr>
          <p:cNvSpPr txBox="1"/>
          <p:nvPr/>
        </p:nvSpPr>
        <p:spPr>
          <a:xfrm>
            <a:off x="2987675" y="533400"/>
            <a:ext cx="3340100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Standard Equipment</a:t>
            </a:r>
          </a:p>
        </p:txBody>
      </p:sp>
      <p:pic>
        <p:nvPicPr>
          <p:cNvPr id="16389" name="Picture 8" descr="Video Camera Png Transparent Images - Video Camera Png File Clipart (640x480), Png Download">
            <a:extLst>
              <a:ext uri="{FF2B5EF4-FFF2-40B4-BE49-F238E27FC236}">
                <a16:creationId xmlns:a16="http://schemas.microsoft.com/office/drawing/2014/main" id="{05274383-29F6-44AC-88F0-2B31EC205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34" y="2060575"/>
            <a:ext cx="2522538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 descr="A picture containing appliance, kitchen appliance&#10;&#10;Description automatically generated">
            <a:extLst>
              <a:ext uri="{FF2B5EF4-FFF2-40B4-BE49-F238E27FC236}">
                <a16:creationId xmlns:a16="http://schemas.microsoft.com/office/drawing/2014/main" id="{C9754696-E510-49B3-984A-420DDC933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1851025"/>
            <a:ext cx="1939925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8" descr="Laptop PNG Transparent Images | PNG All">
            <a:extLst>
              <a:ext uri="{FF2B5EF4-FFF2-40B4-BE49-F238E27FC236}">
                <a16:creationId xmlns:a16="http://schemas.microsoft.com/office/drawing/2014/main" id="{0B32C4C5-D703-438E-B429-8F7FAE55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076450"/>
            <a:ext cx="3063875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30" descr="Smartphone clipart png ">
            <a:extLst>
              <a:ext uri="{FF2B5EF4-FFF2-40B4-BE49-F238E27FC236}">
                <a16:creationId xmlns:a16="http://schemas.microsoft.com/office/drawing/2014/main" id="{970264E9-590A-4149-9194-5750952C9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4103688"/>
            <a:ext cx="1095375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8" descr="A picture containing car, outdoor, road, transport&#10;&#10;Description automatically generated">
            <a:extLst>
              <a:ext uri="{FF2B5EF4-FFF2-40B4-BE49-F238E27FC236}">
                <a16:creationId xmlns:a16="http://schemas.microsoft.com/office/drawing/2014/main" id="{B5908E2B-81D1-46BE-81B2-FF1C251A0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784725"/>
            <a:ext cx="271462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1">
            <a:extLst>
              <a:ext uri="{FF2B5EF4-FFF2-40B4-BE49-F238E27FC236}">
                <a16:creationId xmlns:a16="http://schemas.microsoft.com/office/drawing/2014/main" id="{97436CD6-9215-492C-A899-308DDD388B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D4FC6DD-E5F7-4091-9863-F7963229FDC4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15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14339" name="Content Placeholder 4">
            <a:extLst>
              <a:ext uri="{FF2B5EF4-FFF2-40B4-BE49-F238E27FC236}">
                <a16:creationId xmlns:a16="http://schemas.microsoft.com/office/drawing/2014/main" id="{7EE4DA19-451D-4139-9836-57C785DA9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F59B27-211C-42E2-871B-D042E6BB79E8}"/>
              </a:ext>
            </a:extLst>
          </p:cNvPr>
          <p:cNvSpPr txBox="1"/>
          <p:nvPr/>
        </p:nvSpPr>
        <p:spPr>
          <a:xfrm>
            <a:off x="2987675" y="533400"/>
            <a:ext cx="3340100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to conduct 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2A25E3-CD73-496C-A444-40B81B2BEA5B}"/>
              </a:ext>
            </a:extLst>
          </p:cNvPr>
          <p:cNvSpPr txBox="1"/>
          <p:nvPr/>
        </p:nvSpPr>
        <p:spPr>
          <a:xfrm>
            <a:off x="714375" y="1773238"/>
            <a:ext cx="7715250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Pre-Surveillance Background!</a:t>
            </a:r>
          </a:p>
          <a:p>
            <a:pPr marL="742950" lvl="1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Background – Clear, TLO Accurint </a:t>
            </a:r>
          </a:p>
          <a:p>
            <a:pPr marL="1200150" lvl="2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Address</a:t>
            </a:r>
          </a:p>
          <a:p>
            <a:pPr marL="1200150" lvl="2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Civil &amp; Criminal </a:t>
            </a:r>
          </a:p>
          <a:p>
            <a:pPr marL="1200150" lvl="2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Relatives &amp; Associates</a:t>
            </a:r>
          </a:p>
          <a:p>
            <a:pPr marL="1200150" lvl="2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Businesses &amp; Work Affiliations</a:t>
            </a:r>
          </a:p>
          <a:p>
            <a:pPr marL="742950" lvl="1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Social Media &amp; Internet </a:t>
            </a:r>
          </a:p>
          <a:p>
            <a:pPr marL="742950" lvl="1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Vehicle search</a:t>
            </a:r>
          </a:p>
          <a:p>
            <a:pPr marL="742950" lvl="1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Clr>
                <a:schemeClr val="accent6"/>
              </a:buClr>
              <a:defRPr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1">
            <a:extLst>
              <a:ext uri="{FF2B5EF4-FFF2-40B4-BE49-F238E27FC236}">
                <a16:creationId xmlns:a16="http://schemas.microsoft.com/office/drawing/2014/main" id="{97436CD6-9215-492C-A899-308DDD388B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D4FC6DD-E5F7-4091-9863-F7963229FDC4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16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14339" name="Content Placeholder 4">
            <a:extLst>
              <a:ext uri="{FF2B5EF4-FFF2-40B4-BE49-F238E27FC236}">
                <a16:creationId xmlns:a16="http://schemas.microsoft.com/office/drawing/2014/main" id="{7EE4DA19-451D-4139-9836-57C785DA9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F59B27-211C-42E2-871B-D042E6BB79E8}"/>
              </a:ext>
            </a:extLst>
          </p:cNvPr>
          <p:cNvSpPr txBox="1"/>
          <p:nvPr/>
        </p:nvSpPr>
        <p:spPr>
          <a:xfrm>
            <a:off x="2987675" y="533400"/>
            <a:ext cx="3340100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to conduct 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2A25E3-CD73-496C-A444-40B81B2BEA5B}"/>
              </a:ext>
            </a:extLst>
          </p:cNvPr>
          <p:cNvSpPr txBox="1"/>
          <p:nvPr/>
        </p:nvSpPr>
        <p:spPr>
          <a:xfrm>
            <a:off x="714375" y="1773238"/>
            <a:ext cx="7715250" cy="203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Standard day – 8 hours onsite</a:t>
            </a:r>
          </a:p>
          <a:p>
            <a:pPr>
              <a:buClr>
                <a:schemeClr val="accent6"/>
              </a:buClr>
              <a:defRPr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Early start time day 1 – Typically 6:00am</a:t>
            </a:r>
          </a:p>
          <a:p>
            <a:pPr marL="742950" lvl="1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Field worker – 4:30am</a:t>
            </a:r>
          </a:p>
          <a:p>
            <a:pPr lvl="1">
              <a:buClr>
                <a:schemeClr val="accent6"/>
              </a:buClr>
              <a:defRPr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Change subsequent days’ start times &amp; days based on prior days’ results</a:t>
            </a:r>
          </a:p>
        </p:txBody>
      </p:sp>
    </p:spTree>
    <p:extLst>
      <p:ext uri="{BB962C8B-B14F-4D97-AF65-F5344CB8AC3E}">
        <p14:creationId xmlns:p14="http://schemas.microsoft.com/office/powerpoint/2010/main" val="94254013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1">
            <a:extLst>
              <a:ext uri="{FF2B5EF4-FFF2-40B4-BE49-F238E27FC236}">
                <a16:creationId xmlns:a16="http://schemas.microsoft.com/office/drawing/2014/main" id="{8CF5301C-5ACD-4CF3-AB78-E999A4B1F0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693A874-346F-4CED-87BD-AEC9F00AB64D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17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15363" name="Content Placeholder 4">
            <a:extLst>
              <a:ext uri="{FF2B5EF4-FFF2-40B4-BE49-F238E27FC236}">
                <a16:creationId xmlns:a16="http://schemas.microsoft.com/office/drawing/2014/main" id="{9325F6C0-45B9-4D15-A2F0-EC0250EE7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F2B621-6066-4973-AD6C-83C47755EE74}"/>
              </a:ext>
            </a:extLst>
          </p:cNvPr>
          <p:cNvSpPr txBox="1"/>
          <p:nvPr/>
        </p:nvSpPr>
        <p:spPr>
          <a:xfrm>
            <a:off x="2987675" y="533400"/>
            <a:ext cx="3340100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to conduct 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A9C759-A566-4115-8CAC-C519E8B5982B}"/>
              </a:ext>
            </a:extLst>
          </p:cNvPr>
          <p:cNvSpPr txBox="1"/>
          <p:nvPr/>
        </p:nvSpPr>
        <p:spPr>
          <a:xfrm>
            <a:off x="714375" y="1773238"/>
            <a:ext cx="7715250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Once onsite run license plates with DMV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Patiently wait and watch like a hawk!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Attempt to confirm presence at residence (pretext)</a:t>
            </a:r>
          </a:p>
        </p:txBody>
      </p:sp>
      <p:sp>
        <p:nvSpPr>
          <p:cNvPr id="15366" name="Picture 4" descr="Image result for Funny Picture of Lost Dog">
            <a:extLst>
              <a:ext uri="{FF2B5EF4-FFF2-40B4-BE49-F238E27FC236}">
                <a16:creationId xmlns:a16="http://schemas.microsoft.com/office/drawing/2014/main" id="{4C06D08C-3AB0-43D3-9353-1FDBD653A1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8313" y="3789363"/>
            <a:ext cx="2219325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67" name="Picture 2" descr="Be Aware of Door-To-Door Security Sales Scams | Per Mar">
            <a:extLst>
              <a:ext uri="{FF2B5EF4-FFF2-40B4-BE49-F238E27FC236}">
                <a16:creationId xmlns:a16="http://schemas.microsoft.com/office/drawing/2014/main" id="{93304303-527F-4DF6-AA8C-7A160C29A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97250"/>
            <a:ext cx="17907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Box 3">
            <a:extLst>
              <a:ext uri="{FF2B5EF4-FFF2-40B4-BE49-F238E27FC236}">
                <a16:creationId xmlns:a16="http://schemas.microsoft.com/office/drawing/2014/main" id="{4F475A5E-F508-45FB-AD75-285F8A7EA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38" y="5591175"/>
            <a:ext cx="1006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Lost Dog</a:t>
            </a:r>
          </a:p>
        </p:txBody>
      </p:sp>
      <p:sp>
        <p:nvSpPr>
          <p:cNvPr id="15369" name="TextBox 7">
            <a:extLst>
              <a:ext uri="{FF2B5EF4-FFF2-40B4-BE49-F238E27FC236}">
                <a16:creationId xmlns:a16="http://schemas.microsoft.com/office/drawing/2014/main" id="{A5FA988A-0A3C-4BFC-93A4-393310BAA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738" y="5954713"/>
            <a:ext cx="2636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Door to Door Salesperson</a:t>
            </a:r>
          </a:p>
        </p:txBody>
      </p:sp>
      <p:pic>
        <p:nvPicPr>
          <p:cNvPr id="15370" name="Picture 4" descr="There Is No Evidence That Voting By Mail Gives One Party An Advantage |  FiveThirtyEight">
            <a:extLst>
              <a:ext uri="{FF2B5EF4-FFF2-40B4-BE49-F238E27FC236}">
                <a16:creationId xmlns:a16="http://schemas.microsoft.com/office/drawing/2014/main" id="{BE07FEDF-31B8-402A-817F-FF2FBDED1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3" y="3789363"/>
            <a:ext cx="2420937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TextBox 8">
            <a:extLst>
              <a:ext uri="{FF2B5EF4-FFF2-40B4-BE49-F238E27FC236}">
                <a16:creationId xmlns:a16="http://schemas.microsoft.com/office/drawing/2014/main" id="{D4C730E9-4888-42BD-BE1B-5AD30C427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6119" y="5591175"/>
            <a:ext cx="32803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/>
              <a:t>Package Delivery or Mail Mix Up</a:t>
            </a:r>
          </a:p>
        </p:txBody>
      </p:sp>
      <p:pic>
        <p:nvPicPr>
          <p:cNvPr id="15375" name="Picture 15" descr="Dog PNG">
            <a:extLst>
              <a:ext uri="{FF2B5EF4-FFF2-40B4-BE49-F238E27FC236}">
                <a16:creationId xmlns:a16="http://schemas.microsoft.com/office/drawing/2014/main" id="{CFE65CEE-7D0C-4A89-A6B4-BB44BF916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086751"/>
            <a:ext cx="1519799" cy="147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>
            <a:extLst>
              <a:ext uri="{FF2B5EF4-FFF2-40B4-BE49-F238E27FC236}">
                <a16:creationId xmlns:a16="http://schemas.microsoft.com/office/drawing/2014/main" id="{41443084-9B53-4783-8727-6197CF6BB6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2ADDE4D-6EF1-440F-96A1-A2BDBCDBC57C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18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16387" name="Content Placeholder 4">
            <a:extLst>
              <a:ext uri="{FF2B5EF4-FFF2-40B4-BE49-F238E27FC236}">
                <a16:creationId xmlns:a16="http://schemas.microsoft.com/office/drawing/2014/main" id="{BBE5D1B4-3F40-4919-AAE4-34E05C4AF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385002-CDA6-427C-AB7F-488918E7A4BC}"/>
              </a:ext>
            </a:extLst>
          </p:cNvPr>
          <p:cNvSpPr txBox="1"/>
          <p:nvPr/>
        </p:nvSpPr>
        <p:spPr>
          <a:xfrm>
            <a:off x="2517527" y="504944"/>
            <a:ext cx="475267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Case Example – Bad Bus Driver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64FC84-A806-0BAE-2F46-2359353D9DDE}"/>
              </a:ext>
            </a:extLst>
          </p:cNvPr>
          <p:cNvSpPr txBox="1"/>
          <p:nvPr/>
        </p:nvSpPr>
        <p:spPr>
          <a:xfrm>
            <a:off x="463055" y="1916832"/>
            <a:ext cx="410894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50-year-old male Paratransit Operator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Rear ended while driving bus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Injured head, neck, shoulders &amp; back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TTD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Claimed injuries were worse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Required use of wheelchair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069716C-3DCD-30A2-5B6F-F51854319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06"/>
            <a:ext cx="4413570" cy="441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56505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>
            <a:extLst>
              <a:ext uri="{FF2B5EF4-FFF2-40B4-BE49-F238E27FC236}">
                <a16:creationId xmlns:a16="http://schemas.microsoft.com/office/drawing/2014/main" id="{41443084-9B53-4783-8727-6197CF6BB6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2ADDE4D-6EF1-440F-96A1-A2BDBCDBC57C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19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16387" name="Content Placeholder 4">
            <a:extLst>
              <a:ext uri="{FF2B5EF4-FFF2-40B4-BE49-F238E27FC236}">
                <a16:creationId xmlns:a16="http://schemas.microsoft.com/office/drawing/2014/main" id="{BBE5D1B4-3F40-4919-AAE4-34E05C4AF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385002-CDA6-427C-AB7F-488918E7A4BC}"/>
              </a:ext>
            </a:extLst>
          </p:cNvPr>
          <p:cNvSpPr txBox="1"/>
          <p:nvPr/>
        </p:nvSpPr>
        <p:spPr>
          <a:xfrm>
            <a:off x="2339752" y="504944"/>
            <a:ext cx="446449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Case Example – Bad Bus Driver</a:t>
            </a:r>
          </a:p>
        </p:txBody>
      </p:sp>
    </p:spTree>
    <p:extLst>
      <p:ext uri="{BB962C8B-B14F-4D97-AF65-F5344CB8AC3E}">
        <p14:creationId xmlns:p14="http://schemas.microsoft.com/office/powerpoint/2010/main" val="157740476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7">
            <a:extLst>
              <a:ext uri="{FF2B5EF4-FFF2-40B4-BE49-F238E27FC236}">
                <a16:creationId xmlns:a16="http://schemas.microsoft.com/office/drawing/2014/main" id="{363F3205-2387-477C-8A17-9613949C5D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AC26C66-F5B8-424A-BAD9-D35735C4AF35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0ABE9-8F27-4D60-B169-E65A9F30B0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NZ" dirty="0"/>
              <a:t>Speaker</a:t>
            </a:r>
            <a:endParaRPr lang="en-US" dirty="0"/>
          </a:p>
        </p:txBody>
      </p:sp>
      <p:sp>
        <p:nvSpPr>
          <p:cNvPr id="5124" name="Content Placeholder 2">
            <a:extLst>
              <a:ext uri="{FF2B5EF4-FFF2-40B4-BE49-F238E27FC236}">
                <a16:creationId xmlns:a16="http://schemas.microsoft.com/office/drawing/2014/main" id="{4CEA288E-20CD-4B0C-9238-431603CC9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6413" y="5335588"/>
            <a:ext cx="482758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20000"/>
              </a:spcBef>
              <a:buClr>
                <a:srgbClr val="FFCC00"/>
              </a:buClr>
              <a:buSzPct val="80000"/>
              <a:buFont typeface="Wingdings 2" panose="05020102010507070707" pitchFamily="18" charset="2"/>
              <a:buNone/>
            </a:pPr>
            <a:endParaRPr lang="en-US" altLang="en-US" sz="1400">
              <a:solidFill>
                <a:srgbClr val="FFCC00"/>
              </a:solidFill>
              <a:latin typeface="Verdana" panose="020B0604030504040204" pitchFamily="34" charset="0"/>
              <a:ea typeface="ヒラギノ角ゴ Pro W3"/>
              <a:cs typeface="ヒラギノ角ゴ Pro W3"/>
              <a:sym typeface="Wingdings" panose="05000000000000000000" pitchFamily="2" charset="2"/>
            </a:endParaRPr>
          </a:p>
        </p:txBody>
      </p:sp>
      <p:sp>
        <p:nvSpPr>
          <p:cNvPr id="5126" name="TextBox 12">
            <a:extLst>
              <a:ext uri="{FF2B5EF4-FFF2-40B4-BE49-F238E27FC236}">
                <a16:creationId xmlns:a16="http://schemas.microsoft.com/office/drawing/2014/main" id="{D9E19905-FF7A-4B0F-9435-C0E6EEA1A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3355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6F400-59F0-4262-A370-073E36C6C9B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14800" y="5591347"/>
            <a:ext cx="7272808" cy="2420888"/>
          </a:xfrm>
          <a:prstGeom prst="rect">
            <a:avLst/>
          </a:prstGeom>
          <a:noFill/>
          <a:ln>
            <a:noFill/>
          </a:ln>
        </p:spPr>
        <p:txBody>
          <a:bodyPr numCol="2"/>
          <a:lstStyle>
            <a:lvl1pPr marL="342900" indent="-3429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20000"/>
              </a:spcBef>
              <a:buClr>
                <a:srgbClr val="FFCC00"/>
              </a:buClr>
              <a:buSzPct val="80000"/>
              <a:defRPr/>
            </a:pPr>
            <a:r>
              <a:rPr lang="en-NZ" altLang="en-US" sz="1200" dirty="0">
                <a:solidFill>
                  <a:schemeClr val="tx2"/>
                </a:solidFill>
                <a:latin typeface="Verdana" panose="020B0604030504040204" pitchFamily="34" charset="0"/>
                <a:ea typeface="ヒラギノ角ゴ Pro W3"/>
                <a:cs typeface="ヒラギノ角ゴ Pro W3"/>
              </a:rPr>
              <a:t> </a:t>
            </a:r>
            <a:endParaRPr lang="en-US" altLang="en-US" sz="1200" dirty="0">
              <a:solidFill>
                <a:srgbClr val="FFCC00"/>
              </a:solidFill>
              <a:latin typeface="Verdana" panose="020B0604030504040204" pitchFamily="34" charset="0"/>
              <a:ea typeface="ヒラギノ角ゴ Pro W3"/>
              <a:cs typeface="ヒラギノ角ゴ Pro W3"/>
              <a:sym typeface="Wingdings" panose="05000000000000000000" pitchFamily="2" charset="2"/>
            </a:endParaRPr>
          </a:p>
        </p:txBody>
      </p:sp>
      <p:pic>
        <p:nvPicPr>
          <p:cNvPr id="5129" name="Picture 9">
            <a:extLst>
              <a:ext uri="{FF2B5EF4-FFF2-40B4-BE49-F238E27FC236}">
                <a16:creationId xmlns:a16="http://schemas.microsoft.com/office/drawing/2014/main" id="{8D7CE5D5-39BF-4919-A848-6F88D0E11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81" y="1401678"/>
            <a:ext cx="2967037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A516AA66-ADC0-431E-84F4-434D54A8F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412" y="4408931"/>
            <a:ext cx="3132137" cy="1262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16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Tim Muraki</a:t>
            </a:r>
          </a:p>
          <a:p>
            <a:pPr>
              <a:defRPr/>
            </a:pPr>
            <a:r>
              <a:rPr lang="en-US" altLang="en-US" sz="16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COO</a:t>
            </a:r>
          </a:p>
          <a:p>
            <a:pPr>
              <a:defRPr/>
            </a:pPr>
            <a:r>
              <a:rPr lang="en-US" altLang="en-US" sz="16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SIU Consultant Group</a:t>
            </a:r>
          </a:p>
          <a:p>
            <a:pPr>
              <a:defRPr/>
            </a:pPr>
            <a:r>
              <a:rPr lang="en-US" altLang="en-US" sz="16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(916) 621-9849</a:t>
            </a:r>
          </a:p>
          <a:p>
            <a:pPr>
              <a:defRPr/>
            </a:pPr>
            <a:r>
              <a:rPr lang="en-US" altLang="en-US" sz="1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tmuraki@siuconsultantgroup.com</a:t>
            </a:r>
          </a:p>
        </p:txBody>
      </p:sp>
      <p:pic>
        <p:nvPicPr>
          <p:cNvPr id="5131" name="Content Placeholder 4">
            <a:extLst>
              <a:ext uri="{FF2B5EF4-FFF2-40B4-BE49-F238E27FC236}">
                <a16:creationId xmlns:a16="http://schemas.microsoft.com/office/drawing/2014/main" id="{247EF728-ADA7-4AB8-A183-DEAF2BD2B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417" y="4450028"/>
            <a:ext cx="235308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>
            <a:extLst>
              <a:ext uri="{FF2B5EF4-FFF2-40B4-BE49-F238E27FC236}">
                <a16:creationId xmlns:a16="http://schemas.microsoft.com/office/drawing/2014/main" id="{41443084-9B53-4783-8727-6197CF6BB6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2ADDE4D-6EF1-440F-96A1-A2BDBCDBC57C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20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16387" name="Content Placeholder 4">
            <a:extLst>
              <a:ext uri="{FF2B5EF4-FFF2-40B4-BE49-F238E27FC236}">
                <a16:creationId xmlns:a16="http://schemas.microsoft.com/office/drawing/2014/main" id="{BBE5D1B4-3F40-4919-AAE4-34E05C4AF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385002-CDA6-427C-AB7F-488918E7A4BC}"/>
              </a:ext>
            </a:extLst>
          </p:cNvPr>
          <p:cNvSpPr txBox="1"/>
          <p:nvPr/>
        </p:nvSpPr>
        <p:spPr>
          <a:xfrm>
            <a:off x="2987824" y="549275"/>
            <a:ext cx="33401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FD-1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6E6A94-F771-B365-7FC6-67EC1D6CB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772" y="1445279"/>
            <a:ext cx="4104456" cy="533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0839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>
            <a:extLst>
              <a:ext uri="{FF2B5EF4-FFF2-40B4-BE49-F238E27FC236}">
                <a16:creationId xmlns:a16="http://schemas.microsoft.com/office/drawing/2014/main" id="{41443084-9B53-4783-8727-6197CF6BB6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2ADDE4D-6EF1-440F-96A1-A2BDBCDBC57C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21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16387" name="Content Placeholder 4">
            <a:extLst>
              <a:ext uri="{FF2B5EF4-FFF2-40B4-BE49-F238E27FC236}">
                <a16:creationId xmlns:a16="http://schemas.microsoft.com/office/drawing/2014/main" id="{BBE5D1B4-3F40-4919-AAE4-34E05C4AF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385002-CDA6-427C-AB7F-488918E7A4BC}"/>
              </a:ext>
            </a:extLst>
          </p:cNvPr>
          <p:cNvSpPr txBox="1"/>
          <p:nvPr/>
        </p:nvSpPr>
        <p:spPr>
          <a:xfrm>
            <a:off x="2316372" y="534005"/>
            <a:ext cx="45366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Case Example – Bad Bus Driver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51161-5C01-E866-4307-FF6F5B0495C4}"/>
              </a:ext>
            </a:extLst>
          </p:cNvPr>
          <p:cNvSpPr txBox="1"/>
          <p:nvPr/>
        </p:nvSpPr>
        <p:spPr>
          <a:xfrm>
            <a:off x="1038436" y="1395779"/>
            <a:ext cx="706712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Surveillance was conducted on 3 different medical appointments with the same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was decided against taking his recorded statement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Video was disclosed to PTP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PTP did not reference surveillance video in PR-2 or change any material opinions; however, told IW about the film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IW was terminated from employment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Union was involved to dispute termination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Union was shown surveillance video and dropped dispute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FD-1 was filed with CDI &amp; Sac DA’s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Criminal complaint was filed against IW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26689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>
            <a:extLst>
              <a:ext uri="{FF2B5EF4-FFF2-40B4-BE49-F238E27FC236}">
                <a16:creationId xmlns:a16="http://schemas.microsoft.com/office/drawing/2014/main" id="{41443084-9B53-4783-8727-6197CF6BB6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2ADDE4D-6EF1-440F-96A1-A2BDBCDBC57C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22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16387" name="Content Placeholder 4">
            <a:extLst>
              <a:ext uri="{FF2B5EF4-FFF2-40B4-BE49-F238E27FC236}">
                <a16:creationId xmlns:a16="http://schemas.microsoft.com/office/drawing/2014/main" id="{BBE5D1B4-3F40-4919-AAE4-34E05C4AF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7B283C-1992-2875-1B18-1C9549129CB3}"/>
              </a:ext>
            </a:extLst>
          </p:cNvPr>
          <p:cNvSpPr txBox="1"/>
          <p:nvPr/>
        </p:nvSpPr>
        <p:spPr>
          <a:xfrm>
            <a:off x="2517527" y="504944"/>
            <a:ext cx="475267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Case Example – Sterile Technician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59CCF6-4AF5-2267-1B9F-7DF7DD5F3F8B}"/>
              </a:ext>
            </a:extLst>
          </p:cNvPr>
          <p:cNvSpPr txBox="1"/>
          <p:nvPr/>
        </p:nvSpPr>
        <p:spPr>
          <a:xfrm>
            <a:off x="611188" y="2132856"/>
            <a:ext cx="534986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49-year-old Sterile Processing Technician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Carrying heavy instrument tray in decontamination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Strained lumbar 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TTD for 3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Claimed injury was getting worse.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Went from using crutches to now using a walker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076" name="Picture 4" descr="Sterile Processing Technician Cliparts, Stock Vector and Royalty Free Sterile  Processing Technician Illustrations">
            <a:extLst>
              <a:ext uri="{FF2B5EF4-FFF2-40B4-BE49-F238E27FC236}">
                <a16:creationId xmlns:a16="http://schemas.microsoft.com/office/drawing/2014/main" id="{596C51BF-1314-E64D-C8B8-AEEA29106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32856"/>
            <a:ext cx="2532952" cy="313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55456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>
            <a:extLst>
              <a:ext uri="{FF2B5EF4-FFF2-40B4-BE49-F238E27FC236}">
                <a16:creationId xmlns:a16="http://schemas.microsoft.com/office/drawing/2014/main" id="{41443084-9B53-4783-8727-6197CF6BB6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2ADDE4D-6EF1-440F-96A1-A2BDBCDBC57C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23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16387" name="Content Placeholder 4">
            <a:extLst>
              <a:ext uri="{FF2B5EF4-FFF2-40B4-BE49-F238E27FC236}">
                <a16:creationId xmlns:a16="http://schemas.microsoft.com/office/drawing/2014/main" id="{BBE5D1B4-3F40-4919-AAE4-34E05C4AF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7B283C-1992-2875-1B18-1C9549129CB3}"/>
              </a:ext>
            </a:extLst>
          </p:cNvPr>
          <p:cNvSpPr txBox="1"/>
          <p:nvPr/>
        </p:nvSpPr>
        <p:spPr>
          <a:xfrm>
            <a:off x="2517527" y="504944"/>
            <a:ext cx="475267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Case Example – Sterile Technician</a:t>
            </a:r>
          </a:p>
        </p:txBody>
      </p:sp>
    </p:spTree>
    <p:extLst>
      <p:ext uri="{BB962C8B-B14F-4D97-AF65-F5344CB8AC3E}">
        <p14:creationId xmlns:p14="http://schemas.microsoft.com/office/powerpoint/2010/main" val="139525878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>
            <a:extLst>
              <a:ext uri="{FF2B5EF4-FFF2-40B4-BE49-F238E27FC236}">
                <a16:creationId xmlns:a16="http://schemas.microsoft.com/office/drawing/2014/main" id="{41443084-9B53-4783-8727-6197CF6BB6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2ADDE4D-6EF1-440F-96A1-A2BDBCDBC57C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24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16387" name="Content Placeholder 4">
            <a:extLst>
              <a:ext uri="{FF2B5EF4-FFF2-40B4-BE49-F238E27FC236}">
                <a16:creationId xmlns:a16="http://schemas.microsoft.com/office/drawing/2014/main" id="{BBE5D1B4-3F40-4919-AAE4-34E05C4AF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7B283C-1992-2875-1B18-1C9549129CB3}"/>
              </a:ext>
            </a:extLst>
          </p:cNvPr>
          <p:cNvSpPr txBox="1"/>
          <p:nvPr/>
        </p:nvSpPr>
        <p:spPr>
          <a:xfrm>
            <a:off x="2517527" y="504944"/>
            <a:ext cx="475267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Case Example – Lunch Break Depo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828B6D-D6B3-24F1-B983-853C34D6952D}"/>
              </a:ext>
            </a:extLst>
          </p:cNvPr>
          <p:cNvSpPr txBox="1"/>
          <p:nvPr/>
        </p:nvSpPr>
        <p:spPr>
          <a:xfrm>
            <a:off x="611188" y="1484784"/>
            <a:ext cx="784887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36-year-old seasonal ag worker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“Tripped” 9 days after DOH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Injured back, left thigh and left hip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Initially declined treatment and worked through the end of harvest season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harvest season ended, she requested treatment. Doctor immediately took her off work and TTD benefits commenced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During initial telephonic interview with adjuster she denied working elsewhere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MRI of back and hip were 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June, she complained of groin pain. Doctor noted subject complaints outweigh objective findings.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0355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>
            <a:extLst>
              <a:ext uri="{FF2B5EF4-FFF2-40B4-BE49-F238E27FC236}">
                <a16:creationId xmlns:a16="http://schemas.microsoft.com/office/drawing/2014/main" id="{41443084-9B53-4783-8727-6197CF6BB6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2ADDE4D-6EF1-440F-96A1-A2BDBCDBC57C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25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16387" name="Content Placeholder 4">
            <a:extLst>
              <a:ext uri="{FF2B5EF4-FFF2-40B4-BE49-F238E27FC236}">
                <a16:creationId xmlns:a16="http://schemas.microsoft.com/office/drawing/2014/main" id="{BBE5D1B4-3F40-4919-AAE4-34E05C4AF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7B283C-1992-2875-1B18-1C9549129CB3}"/>
              </a:ext>
            </a:extLst>
          </p:cNvPr>
          <p:cNvSpPr txBox="1"/>
          <p:nvPr/>
        </p:nvSpPr>
        <p:spPr>
          <a:xfrm>
            <a:off x="2517527" y="504944"/>
            <a:ext cx="475267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Case Example – Lunch Break Depo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DA4731-3809-D9C4-B1FA-0F0FAC8EC6D8}"/>
              </a:ext>
            </a:extLst>
          </p:cNvPr>
          <p:cNvSpPr txBox="1">
            <a:spLocks/>
          </p:cNvSpPr>
          <p:nvPr/>
        </p:nvSpPr>
        <p:spPr bwMode="auto">
          <a:xfrm>
            <a:off x="457200" y="1429018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+mn-lt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+mn-lt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+mn-lt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+mn-lt"/>
              </a:defRPr>
            </a:lvl5pPr>
            <a:lvl6pPr marL="20018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</a:defRPr>
            </a:lvl6pPr>
            <a:lvl7pPr marL="24590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</a:defRPr>
            </a:lvl7pPr>
            <a:lvl8pPr marL="29162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</a:defRPr>
            </a:lvl8pPr>
            <a:lvl9pPr marL="33734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Clr>
                <a:schemeClr val="accent6"/>
              </a:buClr>
              <a:buFont typeface="Wingdings 2" panose="05020102010507070707" pitchFamily="18" charset="2"/>
              <a:buChar char="¢"/>
            </a:pPr>
            <a:r>
              <a:rPr lang="en-NZ" altLang="en-US" sz="1700" b="0" ker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September 25, 2020  applicant was observed leaving the house and dropping the child off at a second residence, then driving to a grape vineyard where she worked until 1:30 pm.</a:t>
            </a:r>
          </a:p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Char char="¢"/>
            </a:pPr>
            <a:endParaRPr lang="en-NZ" altLang="en-US" sz="2200" b="0" ker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None/>
            </a:pPr>
            <a:endParaRPr lang="en-NZ" altLang="en-US" sz="2000" b="0" kern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marL="136525" indent="0" eaLnBrk="1" hangingPunct="1">
              <a:buClr>
                <a:srgbClr val="FFCC00"/>
              </a:buClr>
              <a:buFont typeface="Wingdings 2" panose="05020102010507070707" pitchFamily="18" charset="2"/>
              <a:buNone/>
            </a:pPr>
            <a:endParaRPr lang="en-NZ" altLang="en-US" sz="2000" b="0" kern="0" dirty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A6B170A-1977-293B-4761-A96BF4225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" y="2483857"/>
            <a:ext cx="2944368" cy="1664208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228E8DF-3A31-ABE8-32C2-8A307DF1F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916" y="2483857"/>
            <a:ext cx="2944368" cy="1664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5671FF-EA2F-D3E2-25E5-9A1556535F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44" y="2483857"/>
            <a:ext cx="2944368" cy="1664208"/>
          </a:xfrm>
          <a:prstGeom prst="rect">
            <a:avLst/>
          </a:prstGeom>
        </p:spPr>
      </p:pic>
      <p:pic>
        <p:nvPicPr>
          <p:cNvPr id="8" name="Picture 7" descr="A picture containing text, slot machine&#10;&#10;Description automatically generated">
            <a:extLst>
              <a:ext uri="{FF2B5EF4-FFF2-40B4-BE49-F238E27FC236}">
                <a16:creationId xmlns:a16="http://schemas.microsoft.com/office/drawing/2014/main" id="{8D359675-D52D-0AD4-F868-D8B4E08D1E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" y="4370800"/>
            <a:ext cx="2944368" cy="166420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DDA2D30-B51A-828A-7693-7DE82E7E2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816" y="4370800"/>
            <a:ext cx="2944368" cy="1664208"/>
          </a:xfrm>
          <a:prstGeom prst="rect">
            <a:avLst/>
          </a:prstGeom>
        </p:spPr>
      </p:pic>
      <p:pic>
        <p:nvPicPr>
          <p:cNvPr id="10" name="Picture 9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D98F1D55-11CA-8EF2-4059-13985F8F0D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44" y="4371028"/>
            <a:ext cx="2944368" cy="166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1378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>
            <a:extLst>
              <a:ext uri="{FF2B5EF4-FFF2-40B4-BE49-F238E27FC236}">
                <a16:creationId xmlns:a16="http://schemas.microsoft.com/office/drawing/2014/main" id="{41443084-9B53-4783-8727-6197CF6BB6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2ADDE4D-6EF1-440F-96A1-A2BDBCDBC57C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26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16387" name="Content Placeholder 4">
            <a:extLst>
              <a:ext uri="{FF2B5EF4-FFF2-40B4-BE49-F238E27FC236}">
                <a16:creationId xmlns:a16="http://schemas.microsoft.com/office/drawing/2014/main" id="{BBE5D1B4-3F40-4919-AAE4-34E05C4AF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7B283C-1992-2875-1B18-1C9549129CB3}"/>
              </a:ext>
            </a:extLst>
          </p:cNvPr>
          <p:cNvSpPr txBox="1"/>
          <p:nvPr/>
        </p:nvSpPr>
        <p:spPr>
          <a:xfrm>
            <a:off x="2517527" y="504944"/>
            <a:ext cx="475267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Case Example – Lunch Break Depo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DA4731-3809-D9C4-B1FA-0F0FAC8EC6D8}"/>
              </a:ext>
            </a:extLst>
          </p:cNvPr>
          <p:cNvSpPr txBox="1">
            <a:spLocks/>
          </p:cNvSpPr>
          <p:nvPr/>
        </p:nvSpPr>
        <p:spPr bwMode="auto">
          <a:xfrm>
            <a:off x="457200" y="1429019"/>
            <a:ext cx="8229600" cy="63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+mn-lt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+mn-lt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+mn-lt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+mn-lt"/>
              </a:defRPr>
            </a:lvl5pPr>
            <a:lvl6pPr marL="20018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</a:defRPr>
            </a:lvl6pPr>
            <a:lvl7pPr marL="24590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</a:defRPr>
            </a:lvl7pPr>
            <a:lvl8pPr marL="29162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</a:defRPr>
            </a:lvl8pPr>
            <a:lvl9pPr marL="33734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Clr>
                <a:schemeClr val="accent6"/>
              </a:buClr>
              <a:buFont typeface="Wingdings 2" panose="05020102010507070707" pitchFamily="18" charset="2"/>
              <a:buChar char="¢"/>
            </a:pPr>
            <a:r>
              <a:rPr lang="en-US" altLang="en-US" sz="1700" b="0" kern="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Applicant was observed driving to a school and was observed talking on her phone. </a:t>
            </a:r>
          </a:p>
          <a:p>
            <a:pPr marL="136525" indent="0" eaLnBrk="1" hangingPunct="1">
              <a:buClr>
                <a:srgbClr val="FFCC00"/>
              </a:buClr>
              <a:buNone/>
            </a:pPr>
            <a:endParaRPr lang="en-NZ" altLang="en-US" sz="2200" b="0" kern="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None/>
            </a:pPr>
            <a:endParaRPr lang="en-NZ" altLang="en-US" sz="2000" b="0" kern="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marL="136525" indent="0" eaLnBrk="1" hangingPunct="1">
              <a:buClr>
                <a:srgbClr val="FFCC00"/>
              </a:buClr>
              <a:buFont typeface="Wingdings 2" panose="05020102010507070707" pitchFamily="18" charset="2"/>
              <a:buNone/>
            </a:pPr>
            <a:endParaRPr lang="en-NZ" altLang="en-US" sz="2000" b="0" kern="0" dirty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Picture 2" descr="A picture containing text, outdoor, tree, street&#10;&#10;Description automatically generated">
            <a:extLst>
              <a:ext uri="{FF2B5EF4-FFF2-40B4-BE49-F238E27FC236}">
                <a16:creationId xmlns:a16="http://schemas.microsoft.com/office/drawing/2014/main" id="{E5DDFD4C-6CBC-81AB-FC54-AE5D1E8EF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4" y="2015112"/>
            <a:ext cx="8460432" cy="476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8835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>
            <a:extLst>
              <a:ext uri="{FF2B5EF4-FFF2-40B4-BE49-F238E27FC236}">
                <a16:creationId xmlns:a16="http://schemas.microsoft.com/office/drawing/2014/main" id="{41443084-9B53-4783-8727-6197CF6BB6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2ADDE4D-6EF1-440F-96A1-A2BDBCDBC57C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27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16387" name="Content Placeholder 4">
            <a:extLst>
              <a:ext uri="{FF2B5EF4-FFF2-40B4-BE49-F238E27FC236}">
                <a16:creationId xmlns:a16="http://schemas.microsoft.com/office/drawing/2014/main" id="{BBE5D1B4-3F40-4919-AAE4-34E05C4AF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7B283C-1992-2875-1B18-1C9549129CB3}"/>
              </a:ext>
            </a:extLst>
          </p:cNvPr>
          <p:cNvSpPr txBox="1"/>
          <p:nvPr/>
        </p:nvSpPr>
        <p:spPr>
          <a:xfrm>
            <a:off x="2517527" y="504944"/>
            <a:ext cx="475267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Case Example – Lunch Break Depo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07F381-EA71-9E4D-9BDA-BCB440CC9324}"/>
              </a:ext>
            </a:extLst>
          </p:cNvPr>
          <p:cNvSpPr txBox="1"/>
          <p:nvPr/>
        </p:nvSpPr>
        <p:spPr>
          <a:xfrm>
            <a:off x="457200" y="1346087"/>
            <a:ext cx="8424936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Applicant attended the deposition using her phone but was asked to relocate due to connectivity issues.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deposition  resumed and applicant confirmed she was in her car and testified she had driven to a co-worker’s place of work to borrow his phone.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Surveillance confirmed applicant drove back to the grape vineyard and then drove to a different location until the deposition concluded.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Applicant denied any employment.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Applicant confirmed telling doctors on 4 different dates that she had not worked since the DOI.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SDT resulted in earnings records from 10 different employers using 5 different names and 5 different social security numbers in a 2 year period.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 April 5, 2021 the Tulare County District Attorney filed a Felony Complaint alleging one count of Insurance Fraud (Ins Code 1871.4) and one count of Insurance Fraud (PC 550(B)(3).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26393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>
            <a:extLst>
              <a:ext uri="{FF2B5EF4-FFF2-40B4-BE49-F238E27FC236}">
                <a16:creationId xmlns:a16="http://schemas.microsoft.com/office/drawing/2014/main" id="{C233773A-0F41-408E-9E34-465ED382B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900" y="-952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Slide Number Placeholder 1">
            <a:extLst>
              <a:ext uri="{FF2B5EF4-FFF2-40B4-BE49-F238E27FC236}">
                <a16:creationId xmlns:a16="http://schemas.microsoft.com/office/drawing/2014/main" id="{802E1CE0-6D7F-4286-A1F6-7DB9BCB85A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B657785-93F1-4AFF-A51E-22B2EEEF2E09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28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17412" name="Content Placeholder 4">
            <a:extLst>
              <a:ext uri="{FF2B5EF4-FFF2-40B4-BE49-F238E27FC236}">
                <a16:creationId xmlns:a16="http://schemas.microsoft.com/office/drawing/2014/main" id="{4CB348CA-D019-41A2-935D-F84866705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BA4E4F-B015-43E1-AE3F-90967B56D95C}"/>
              </a:ext>
            </a:extLst>
          </p:cNvPr>
          <p:cNvSpPr txBox="1"/>
          <p:nvPr/>
        </p:nvSpPr>
        <p:spPr>
          <a:xfrm>
            <a:off x="2987675" y="533400"/>
            <a:ext cx="3340100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Privacy Laws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D85375-4F31-4D33-AD46-1459A0766E57}"/>
              </a:ext>
            </a:extLst>
          </p:cNvPr>
          <p:cNvSpPr txBox="1"/>
          <p:nvPr/>
        </p:nvSpPr>
        <p:spPr>
          <a:xfrm>
            <a:off x="4941888" y="2768600"/>
            <a:ext cx="3744912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 filming inside a church 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 religious event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1">
            <a:extLst>
              <a:ext uri="{FF2B5EF4-FFF2-40B4-BE49-F238E27FC236}">
                <a16:creationId xmlns:a16="http://schemas.microsoft.com/office/drawing/2014/main" id="{B0D30FD7-6B67-4C72-86F6-5CB3D9BE2E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83F3FD4-A009-42B3-95D1-0DCBAA80828F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29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18435" name="Content Placeholder 4">
            <a:extLst>
              <a:ext uri="{FF2B5EF4-FFF2-40B4-BE49-F238E27FC236}">
                <a16:creationId xmlns:a16="http://schemas.microsoft.com/office/drawing/2014/main" id="{21884C54-F84A-4B68-958A-5316FF56C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3D21AD-774E-4A4F-86E1-14FD3E03A38D}"/>
              </a:ext>
            </a:extLst>
          </p:cNvPr>
          <p:cNvSpPr txBox="1"/>
          <p:nvPr/>
        </p:nvSpPr>
        <p:spPr>
          <a:xfrm>
            <a:off x="2987675" y="533400"/>
            <a:ext cx="3340100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Privacy Laws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25E4B5-AB26-483A-93B1-0208157B33B6}"/>
              </a:ext>
            </a:extLst>
          </p:cNvPr>
          <p:cNvSpPr txBox="1"/>
          <p:nvPr/>
        </p:nvSpPr>
        <p:spPr>
          <a:xfrm>
            <a:off x="4941888" y="2768600"/>
            <a:ext cx="3744912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 filming inside a church 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 religious event</a:t>
            </a:r>
          </a:p>
        </p:txBody>
      </p:sp>
      <p:sp>
        <p:nvSpPr>
          <p:cNvPr id="18438" name="Picture 2" descr="Image result for Shotgun Wedding">
            <a:extLst>
              <a:ext uri="{FF2B5EF4-FFF2-40B4-BE49-F238E27FC236}">
                <a16:creationId xmlns:a16="http://schemas.microsoft.com/office/drawing/2014/main" id="{E3227017-A440-4CE3-AB9D-FDD8A0795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3525" y="2155825"/>
            <a:ext cx="861695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441" name="Picture 9" descr="A bride and groom wearing facemasks">
            <a:extLst>
              <a:ext uri="{FF2B5EF4-FFF2-40B4-BE49-F238E27FC236}">
                <a16:creationId xmlns:a16="http://schemas.microsoft.com/office/drawing/2014/main" id="{9AA41604-3BD1-49C9-BB69-344733807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1" y="1687491"/>
            <a:ext cx="9186182" cy="517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D646191-D9C5-4C2C-874A-5437BBF496AA}"/>
              </a:ext>
            </a:extLst>
          </p:cNvPr>
          <p:cNvSpPr txBox="1"/>
          <p:nvPr/>
        </p:nvSpPr>
        <p:spPr>
          <a:xfrm>
            <a:off x="3069432" y="1414579"/>
            <a:ext cx="3744912" cy="341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cap="all" dirty="0">
                <a:latin typeface="+mj-lt"/>
                <a:ea typeface="+mj-ea"/>
                <a:cs typeface="+mj-cs"/>
              </a:rPr>
              <a:t>No filming at a wedding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1">
            <a:extLst>
              <a:ext uri="{FF2B5EF4-FFF2-40B4-BE49-F238E27FC236}">
                <a16:creationId xmlns:a16="http://schemas.microsoft.com/office/drawing/2014/main" id="{B9813D7E-36A1-4FB8-B557-85CBDB7199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4DEB6C7-0D83-47C5-97BC-C04663501D0F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3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8195" name="Content Placeholder 4">
            <a:extLst>
              <a:ext uri="{FF2B5EF4-FFF2-40B4-BE49-F238E27FC236}">
                <a16:creationId xmlns:a16="http://schemas.microsoft.com/office/drawing/2014/main" id="{70CD74CD-C1E7-4051-86CD-6D2BF2F25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548680"/>
            <a:ext cx="159702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EC671A-32B2-4720-9C66-F1DBFBDAACD2}"/>
              </a:ext>
            </a:extLst>
          </p:cNvPr>
          <p:cNvSpPr txBox="1"/>
          <p:nvPr/>
        </p:nvSpPr>
        <p:spPr>
          <a:xfrm>
            <a:off x="636588" y="1916113"/>
            <a:ext cx="8507412" cy="4094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Full-service private investigation firm</a:t>
            </a:r>
          </a:p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Headquartered in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Pleasanton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, CA</a:t>
            </a:r>
          </a:p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Offices in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Sacramento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Fresno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Newport Beach</a:t>
            </a:r>
          </a:p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Full time W2 investigators statewide in CA</a:t>
            </a:r>
          </a:p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Leverage latest in investigation technology</a:t>
            </a:r>
          </a:p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Services offered: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AOE/COE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Social Media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Background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Fraud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FD-1 Filing &amp; Fraud Packaging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Medical Canvassing 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icture 2" descr="Image result for Funeral">
            <a:extLst>
              <a:ext uri="{FF2B5EF4-FFF2-40B4-BE49-F238E27FC236}">
                <a16:creationId xmlns:a16="http://schemas.microsoft.com/office/drawing/2014/main" id="{16243A09-5FFE-4AFB-A885-622351A90A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3206D503-33DA-44FC-ACBF-978DFDE7CF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1B033AA-BFE5-471A-9EC8-DD5780A8C7A1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30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Content Placeholder 4">
            <a:extLst>
              <a:ext uri="{FF2B5EF4-FFF2-40B4-BE49-F238E27FC236}">
                <a16:creationId xmlns:a16="http://schemas.microsoft.com/office/drawing/2014/main" id="{842DE6FB-52D9-4D9F-9ABE-7C32567F2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A51771-5211-4C2A-9F36-88FB2C700FCC}"/>
              </a:ext>
            </a:extLst>
          </p:cNvPr>
          <p:cNvSpPr txBox="1"/>
          <p:nvPr/>
        </p:nvSpPr>
        <p:spPr>
          <a:xfrm>
            <a:off x="2987675" y="533400"/>
            <a:ext cx="3340100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Privacy Laws</a:t>
            </a:r>
          </a:p>
        </p:txBody>
      </p:sp>
      <p:pic>
        <p:nvPicPr>
          <p:cNvPr id="7" name="Picture 2" descr="Image result for Funeral">
            <a:extLst>
              <a:ext uri="{FF2B5EF4-FFF2-40B4-BE49-F238E27FC236}">
                <a16:creationId xmlns:a16="http://schemas.microsoft.com/office/drawing/2014/main" id="{1B3A4253-BC7E-4628-8820-3FC314883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28"/>
          <a:stretch/>
        </p:blipFill>
        <p:spPr bwMode="auto">
          <a:xfrm>
            <a:off x="0" y="1685664"/>
            <a:ext cx="9195032" cy="517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41C2FA9-F9D3-4AB0-ABD8-FDFE5D3B139C}"/>
              </a:ext>
            </a:extLst>
          </p:cNvPr>
          <p:cNvSpPr txBox="1"/>
          <p:nvPr/>
        </p:nvSpPr>
        <p:spPr>
          <a:xfrm>
            <a:off x="3131840" y="1359176"/>
            <a:ext cx="331236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cap="all" dirty="0">
                <a:latin typeface="+mj-lt"/>
                <a:ea typeface="+mj-ea"/>
                <a:cs typeface="+mj-cs"/>
              </a:rPr>
              <a:t>No filming at a funeral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icture 2" descr="Image result for peeking over fence">
            <a:extLst>
              <a:ext uri="{FF2B5EF4-FFF2-40B4-BE49-F238E27FC236}">
                <a16:creationId xmlns:a16="http://schemas.microsoft.com/office/drawing/2014/main" id="{110718AE-CE4E-43A0-931D-AAA7554A9A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2700338" y="0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3" name="Slide Number Placeholder 1">
            <a:extLst>
              <a:ext uri="{FF2B5EF4-FFF2-40B4-BE49-F238E27FC236}">
                <a16:creationId xmlns:a16="http://schemas.microsoft.com/office/drawing/2014/main" id="{B453E43A-C37F-49FA-9093-6C97932A17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F9FFA03-A11B-4633-ABDB-52A2C14B1AEE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31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20484" name="Content Placeholder 4">
            <a:extLst>
              <a:ext uri="{FF2B5EF4-FFF2-40B4-BE49-F238E27FC236}">
                <a16:creationId xmlns:a16="http://schemas.microsoft.com/office/drawing/2014/main" id="{4168E6EF-E69C-4F7C-9E83-DA30FC28D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6995B5-252C-4F3B-A399-6C072E9BDC62}"/>
              </a:ext>
            </a:extLst>
          </p:cNvPr>
          <p:cNvSpPr txBox="1"/>
          <p:nvPr/>
        </p:nvSpPr>
        <p:spPr>
          <a:xfrm>
            <a:off x="2987675" y="533400"/>
            <a:ext cx="3340100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Privacy Laws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886597-B8AD-4E06-A746-6A0849CB1886}"/>
              </a:ext>
            </a:extLst>
          </p:cNvPr>
          <p:cNvSpPr txBox="1"/>
          <p:nvPr/>
        </p:nvSpPr>
        <p:spPr>
          <a:xfrm>
            <a:off x="2484438" y="1395413"/>
            <a:ext cx="4918075" cy="342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cap="all" dirty="0">
                <a:latin typeface="+mj-lt"/>
                <a:ea typeface="+mj-ea"/>
                <a:cs typeface="+mj-cs"/>
              </a:rPr>
              <a:t>No looking or filming over fences</a:t>
            </a:r>
          </a:p>
        </p:txBody>
      </p:sp>
      <p:pic>
        <p:nvPicPr>
          <p:cNvPr id="7" name="Picture 2" descr="Image result for peeking over fence">
            <a:extLst>
              <a:ext uri="{FF2B5EF4-FFF2-40B4-BE49-F238E27FC236}">
                <a16:creationId xmlns:a16="http://schemas.microsoft.com/office/drawing/2014/main" id="{D56DA987-305E-4CE5-B9D6-D7860279C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1" r="-1" b="-1"/>
          <a:stretch/>
        </p:blipFill>
        <p:spPr bwMode="auto">
          <a:xfrm>
            <a:off x="0" y="1732048"/>
            <a:ext cx="9144000" cy="514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icture 2" descr="Image result for Climbing up tree to spy">
            <a:extLst>
              <a:ext uri="{FF2B5EF4-FFF2-40B4-BE49-F238E27FC236}">
                <a16:creationId xmlns:a16="http://schemas.microsoft.com/office/drawing/2014/main" id="{527B1342-D422-4F5D-9AB9-2E96E697BD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189038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Slide Number Placeholder 1">
            <a:extLst>
              <a:ext uri="{FF2B5EF4-FFF2-40B4-BE49-F238E27FC236}">
                <a16:creationId xmlns:a16="http://schemas.microsoft.com/office/drawing/2014/main" id="{609F04BD-99A6-4DD2-8B4A-82A80D1FCD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62D8DB5-29F5-42B4-977F-F9A61AB6EBDC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32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21508" name="Content Placeholder 4">
            <a:extLst>
              <a:ext uri="{FF2B5EF4-FFF2-40B4-BE49-F238E27FC236}">
                <a16:creationId xmlns:a16="http://schemas.microsoft.com/office/drawing/2014/main" id="{754E8928-B26C-410F-9E0C-AA7F8BC78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28BC51-552B-460E-AEF3-42EE79FAAB5F}"/>
              </a:ext>
            </a:extLst>
          </p:cNvPr>
          <p:cNvSpPr txBox="1"/>
          <p:nvPr/>
        </p:nvSpPr>
        <p:spPr>
          <a:xfrm>
            <a:off x="2987675" y="533400"/>
            <a:ext cx="3340100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Privacy Laws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13FEE-3993-4C50-A333-4D52C9B213AD}"/>
              </a:ext>
            </a:extLst>
          </p:cNvPr>
          <p:cNvSpPr txBox="1"/>
          <p:nvPr/>
        </p:nvSpPr>
        <p:spPr>
          <a:xfrm>
            <a:off x="1836130" y="1448691"/>
            <a:ext cx="564319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Aft>
                <a:spcPts val="450"/>
              </a:spcAft>
              <a:defRPr/>
            </a:pPr>
            <a:r>
              <a:rPr lang="en-US" cap="all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  <a:t>No climbing up trees to look or film</a:t>
            </a:r>
          </a:p>
        </p:txBody>
      </p:sp>
      <p:pic>
        <p:nvPicPr>
          <p:cNvPr id="9" name="Picture 2" descr="Image result for Climbing up tree to spy">
            <a:extLst>
              <a:ext uri="{FF2B5EF4-FFF2-40B4-BE49-F238E27FC236}">
                <a16:creationId xmlns:a16="http://schemas.microsoft.com/office/drawing/2014/main" id="{D75086FD-A437-457C-9421-8FA1BA9D4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/>
          <a:stretch/>
        </p:blipFill>
        <p:spPr bwMode="auto">
          <a:xfrm>
            <a:off x="5205" y="1717298"/>
            <a:ext cx="9138795" cy="514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icture 2" descr="Image result for Chopping down tree">
            <a:extLst>
              <a:ext uri="{FF2B5EF4-FFF2-40B4-BE49-F238E27FC236}">
                <a16:creationId xmlns:a16="http://schemas.microsoft.com/office/drawing/2014/main" id="{090D5D0F-EB49-46F9-A524-95E70E990F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2124075" y="0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" name="Slide Number Placeholder 1">
            <a:extLst>
              <a:ext uri="{FF2B5EF4-FFF2-40B4-BE49-F238E27FC236}">
                <a16:creationId xmlns:a16="http://schemas.microsoft.com/office/drawing/2014/main" id="{0E2A4079-7F33-4A98-BC83-D2FB4C4860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1760143-09D5-4D8E-BEB3-F4A5D0670949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33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22532" name="Content Placeholder 4">
            <a:extLst>
              <a:ext uri="{FF2B5EF4-FFF2-40B4-BE49-F238E27FC236}">
                <a16:creationId xmlns:a16="http://schemas.microsoft.com/office/drawing/2014/main" id="{E959D7C0-8A78-4545-9664-D65D0A705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C40493-B776-4190-80EF-175D2E9A8739}"/>
              </a:ext>
            </a:extLst>
          </p:cNvPr>
          <p:cNvSpPr txBox="1"/>
          <p:nvPr/>
        </p:nvSpPr>
        <p:spPr>
          <a:xfrm>
            <a:off x="2987675" y="533400"/>
            <a:ext cx="3340100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Privacy Laws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3ABD92-FC3A-4160-9497-DB5CAE73D1E4}"/>
              </a:ext>
            </a:extLst>
          </p:cNvPr>
          <p:cNvSpPr txBox="1"/>
          <p:nvPr/>
        </p:nvSpPr>
        <p:spPr>
          <a:xfrm>
            <a:off x="2448198" y="1395413"/>
            <a:ext cx="441905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Aft>
                <a:spcPts val="450"/>
              </a:spcAft>
              <a:defRPr/>
            </a:pPr>
            <a:r>
              <a:rPr lang="en-US" cap="all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  <a:t>No chopping down trees</a:t>
            </a:r>
          </a:p>
        </p:txBody>
      </p:sp>
      <p:pic>
        <p:nvPicPr>
          <p:cNvPr id="9" name="Picture 2" descr="Image result for Chopping down tree">
            <a:extLst>
              <a:ext uri="{FF2B5EF4-FFF2-40B4-BE49-F238E27FC236}">
                <a16:creationId xmlns:a16="http://schemas.microsoft.com/office/drawing/2014/main" id="{0FDFC5C3-2737-40AE-94EF-1E47EC3E1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" b="-1"/>
          <a:stretch/>
        </p:blipFill>
        <p:spPr bwMode="auto">
          <a:xfrm>
            <a:off x="-32360" y="1693095"/>
            <a:ext cx="9176360" cy="516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Picture 2" descr="Image result for public restroom door">
            <a:extLst>
              <a:ext uri="{FF2B5EF4-FFF2-40B4-BE49-F238E27FC236}">
                <a16:creationId xmlns:a16="http://schemas.microsoft.com/office/drawing/2014/main" id="{5BF91950-6F0A-4F86-A630-16BC6083D3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52400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5" name="Slide Number Placeholder 1">
            <a:extLst>
              <a:ext uri="{FF2B5EF4-FFF2-40B4-BE49-F238E27FC236}">
                <a16:creationId xmlns:a16="http://schemas.microsoft.com/office/drawing/2014/main" id="{8534255B-167A-4379-A873-CE866F5AD6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8F1E5C5-37CE-42A4-B5C6-D4002EFBA396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34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23556" name="Content Placeholder 4">
            <a:extLst>
              <a:ext uri="{FF2B5EF4-FFF2-40B4-BE49-F238E27FC236}">
                <a16:creationId xmlns:a16="http://schemas.microsoft.com/office/drawing/2014/main" id="{99F5B462-0F99-4CF7-AB54-2779F9B05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88BD9A-E8B5-4329-825E-2DE19F5BA935}"/>
              </a:ext>
            </a:extLst>
          </p:cNvPr>
          <p:cNvSpPr txBox="1"/>
          <p:nvPr/>
        </p:nvSpPr>
        <p:spPr>
          <a:xfrm>
            <a:off x="2987675" y="533400"/>
            <a:ext cx="3340100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Privacy Laws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6D0D4A-2B9D-447A-9859-77C1239D712E}"/>
              </a:ext>
            </a:extLst>
          </p:cNvPr>
          <p:cNvSpPr txBox="1"/>
          <p:nvPr/>
        </p:nvSpPr>
        <p:spPr>
          <a:xfrm>
            <a:off x="1745903" y="1396924"/>
            <a:ext cx="582364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Aft>
                <a:spcPts val="450"/>
              </a:spcAft>
              <a:defRPr/>
            </a:pPr>
            <a:r>
              <a:rPr lang="en-US" cap="all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  <a:t>No filming in restrooms or locker rooms</a:t>
            </a:r>
          </a:p>
        </p:txBody>
      </p:sp>
      <p:pic>
        <p:nvPicPr>
          <p:cNvPr id="9" name="Picture 2" descr="Image result for public restroom door">
            <a:extLst>
              <a:ext uri="{FF2B5EF4-FFF2-40B4-BE49-F238E27FC236}">
                <a16:creationId xmlns:a16="http://schemas.microsoft.com/office/drawing/2014/main" id="{CC107309-8A64-4D38-9DE9-993C9829B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878"/>
          <a:stretch/>
        </p:blipFill>
        <p:spPr bwMode="auto">
          <a:xfrm>
            <a:off x="0" y="1708307"/>
            <a:ext cx="9143999" cy="514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1">
            <a:extLst>
              <a:ext uri="{FF2B5EF4-FFF2-40B4-BE49-F238E27FC236}">
                <a16:creationId xmlns:a16="http://schemas.microsoft.com/office/drawing/2014/main" id="{880753A6-6B47-44A6-ACAA-344D488875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CD20E4A-3E07-4482-95AE-3E1FA1D22784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35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24579" name="Content Placeholder 4">
            <a:extLst>
              <a:ext uri="{FF2B5EF4-FFF2-40B4-BE49-F238E27FC236}">
                <a16:creationId xmlns:a16="http://schemas.microsoft.com/office/drawing/2014/main" id="{A7A41327-25C0-42CB-A92C-6361995DF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78EAB3-D65B-481D-A703-223ECD00CF7A}"/>
              </a:ext>
            </a:extLst>
          </p:cNvPr>
          <p:cNvSpPr txBox="1"/>
          <p:nvPr/>
        </p:nvSpPr>
        <p:spPr>
          <a:xfrm>
            <a:off x="2987675" y="533400"/>
            <a:ext cx="3340100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Privacy Laws</a:t>
            </a:r>
          </a:p>
        </p:txBody>
      </p:sp>
      <p:sp>
        <p:nvSpPr>
          <p:cNvPr id="24583" name="Picture 2" descr="Image result for gps tracker">
            <a:extLst>
              <a:ext uri="{FF2B5EF4-FFF2-40B4-BE49-F238E27FC236}">
                <a16:creationId xmlns:a16="http://schemas.microsoft.com/office/drawing/2014/main" id="{3AC198CD-EDF1-42A5-9955-9B531BB2A8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08063" y="1868488"/>
            <a:ext cx="3867150" cy="38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2" descr="Image result for gps tracker">
            <a:extLst>
              <a:ext uri="{FF2B5EF4-FFF2-40B4-BE49-F238E27FC236}">
                <a16:creationId xmlns:a16="http://schemas.microsoft.com/office/drawing/2014/main" id="{A8A9095D-93E3-4FDF-BEFC-375F2EA5B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4998" y="1810070"/>
            <a:ext cx="4945452" cy="494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6B87B0-3C10-4660-84A1-17BCB8DB1DE6}"/>
              </a:ext>
            </a:extLst>
          </p:cNvPr>
          <p:cNvSpPr txBox="1"/>
          <p:nvPr/>
        </p:nvSpPr>
        <p:spPr>
          <a:xfrm>
            <a:off x="1279587" y="1395413"/>
            <a:ext cx="6756275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Aft>
                <a:spcPts val="450"/>
              </a:spcAft>
              <a:defRPr/>
            </a:pPr>
            <a:r>
              <a:rPr lang="en-US" cap="all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  <a:t>No usage of </a:t>
            </a:r>
            <a:r>
              <a:rPr lang="en-US" cap="all" dirty="0" err="1">
                <a:solidFill>
                  <a:srgbClr val="FFFFFE"/>
                </a:solidFill>
                <a:latin typeface="+mj-lt"/>
                <a:ea typeface="+mj-ea"/>
                <a:cs typeface="+mj-cs"/>
              </a:rPr>
              <a:t>gps</a:t>
            </a:r>
            <a:r>
              <a:rPr lang="en-US" cap="all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  <a:t> trackers on subject vehicles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1">
            <a:extLst>
              <a:ext uri="{FF2B5EF4-FFF2-40B4-BE49-F238E27FC236}">
                <a16:creationId xmlns:a16="http://schemas.microsoft.com/office/drawing/2014/main" id="{880753A6-6B47-44A6-ACAA-344D488875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CD20E4A-3E07-4482-95AE-3E1FA1D22784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36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24579" name="Content Placeholder 4">
            <a:extLst>
              <a:ext uri="{FF2B5EF4-FFF2-40B4-BE49-F238E27FC236}">
                <a16:creationId xmlns:a16="http://schemas.microsoft.com/office/drawing/2014/main" id="{A7A41327-25C0-42CB-A92C-6361995DF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78EAB3-D65B-481D-A703-223ECD00CF7A}"/>
              </a:ext>
            </a:extLst>
          </p:cNvPr>
          <p:cNvSpPr txBox="1"/>
          <p:nvPr/>
        </p:nvSpPr>
        <p:spPr>
          <a:xfrm>
            <a:off x="2987675" y="533400"/>
            <a:ext cx="3340100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Surveillance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Let’s Talk About Drones</a:t>
            </a:r>
          </a:p>
        </p:txBody>
      </p:sp>
      <p:sp>
        <p:nvSpPr>
          <p:cNvPr id="24583" name="Picture 2" descr="Image result for gps tracker">
            <a:extLst>
              <a:ext uri="{FF2B5EF4-FFF2-40B4-BE49-F238E27FC236}">
                <a16:creationId xmlns:a16="http://schemas.microsoft.com/office/drawing/2014/main" id="{3AC198CD-EDF1-42A5-9955-9B531BB2A8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08063" y="1868488"/>
            <a:ext cx="3867150" cy="38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2" descr="Image result for Military Drone png">
            <a:extLst>
              <a:ext uri="{FF2B5EF4-FFF2-40B4-BE49-F238E27FC236}">
                <a16:creationId xmlns:a16="http://schemas.microsoft.com/office/drawing/2014/main" id="{E326E989-4F21-851F-D6E0-1AB669252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123" y="1838359"/>
            <a:ext cx="3384604" cy="236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mage result for Drone png">
            <a:extLst>
              <a:ext uri="{FF2B5EF4-FFF2-40B4-BE49-F238E27FC236}">
                <a16:creationId xmlns:a16="http://schemas.microsoft.com/office/drawing/2014/main" id="{D8E8930E-3DFC-DE14-0355-2025AB3FA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r="8151" b="-18"/>
          <a:stretch/>
        </p:blipFill>
        <p:spPr bwMode="auto">
          <a:xfrm>
            <a:off x="4635250" y="1868488"/>
            <a:ext cx="3599926" cy="236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954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1">
            <a:extLst>
              <a:ext uri="{FF2B5EF4-FFF2-40B4-BE49-F238E27FC236}">
                <a16:creationId xmlns:a16="http://schemas.microsoft.com/office/drawing/2014/main" id="{880753A6-6B47-44A6-ACAA-344D488875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CD20E4A-3E07-4482-95AE-3E1FA1D22784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37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24579" name="Content Placeholder 4">
            <a:extLst>
              <a:ext uri="{FF2B5EF4-FFF2-40B4-BE49-F238E27FC236}">
                <a16:creationId xmlns:a16="http://schemas.microsoft.com/office/drawing/2014/main" id="{A7A41327-25C0-42CB-A92C-6361995DF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78EAB3-D65B-481D-A703-223ECD00CF7A}"/>
              </a:ext>
            </a:extLst>
          </p:cNvPr>
          <p:cNvSpPr txBox="1"/>
          <p:nvPr/>
        </p:nvSpPr>
        <p:spPr>
          <a:xfrm>
            <a:off x="2030897" y="485782"/>
            <a:ext cx="56886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Recorded Statements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use them?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5A6827-0E63-8AE9-F80B-A4D6D5941D63}"/>
              </a:ext>
            </a:extLst>
          </p:cNvPr>
          <p:cNvSpPr txBox="1"/>
          <p:nvPr/>
        </p:nvSpPr>
        <p:spPr>
          <a:xfrm>
            <a:off x="609535" y="1615361"/>
            <a:ext cx="732508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 affirmative defenses!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LC5705 - Burden of proof rests upon the employer to establish them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Independent contractor vs. employee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Intoxication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Willful misconduct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Horseplay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Statute of Limitations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Self inflicted injury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Initial physical aggressor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Coming and going rule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Post termination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Prejudice to the employer by failure to give notice (LC5400 &amp; 5401)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Felonious 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Suicide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Good faith personnel action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041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1">
            <a:extLst>
              <a:ext uri="{FF2B5EF4-FFF2-40B4-BE49-F238E27FC236}">
                <a16:creationId xmlns:a16="http://schemas.microsoft.com/office/drawing/2014/main" id="{880753A6-6B47-44A6-ACAA-344D488875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CD20E4A-3E07-4482-95AE-3E1FA1D22784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38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24579" name="Content Placeholder 4">
            <a:extLst>
              <a:ext uri="{FF2B5EF4-FFF2-40B4-BE49-F238E27FC236}">
                <a16:creationId xmlns:a16="http://schemas.microsoft.com/office/drawing/2014/main" id="{A7A41327-25C0-42CB-A92C-6361995DF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78EAB3-D65B-481D-A703-223ECD00CF7A}"/>
              </a:ext>
            </a:extLst>
          </p:cNvPr>
          <p:cNvSpPr txBox="1"/>
          <p:nvPr/>
        </p:nvSpPr>
        <p:spPr>
          <a:xfrm>
            <a:off x="2030897" y="485782"/>
            <a:ext cx="56886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Recorded Statements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use them?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5A6827-0E63-8AE9-F80B-A4D6D5941D63}"/>
              </a:ext>
            </a:extLst>
          </p:cNvPr>
          <p:cNvSpPr txBox="1"/>
          <p:nvPr/>
        </p:nvSpPr>
        <p:spPr>
          <a:xfrm>
            <a:off x="-6649" y="1859339"/>
            <a:ext cx="779604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Help determine compensability 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Identify subrogation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Identify apportionment from outside contributing factors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Memories deteriorate! Obtain statements while memories are fresh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Aid in discovery before claimant obtains legal representation 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Obtain signed medical release, fraud warning form, body injury diagram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54611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1">
            <a:extLst>
              <a:ext uri="{FF2B5EF4-FFF2-40B4-BE49-F238E27FC236}">
                <a16:creationId xmlns:a16="http://schemas.microsoft.com/office/drawing/2014/main" id="{880753A6-6B47-44A6-ACAA-344D488875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CD20E4A-3E07-4482-95AE-3E1FA1D22784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39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24579" name="Content Placeholder 4">
            <a:extLst>
              <a:ext uri="{FF2B5EF4-FFF2-40B4-BE49-F238E27FC236}">
                <a16:creationId xmlns:a16="http://schemas.microsoft.com/office/drawing/2014/main" id="{A7A41327-25C0-42CB-A92C-6361995DF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78EAB3-D65B-481D-A703-223ECD00CF7A}"/>
              </a:ext>
            </a:extLst>
          </p:cNvPr>
          <p:cNvSpPr txBox="1"/>
          <p:nvPr/>
        </p:nvSpPr>
        <p:spPr>
          <a:xfrm>
            <a:off x="2030897" y="485782"/>
            <a:ext cx="56886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Medical Canvassing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is it?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5A6827-0E63-8AE9-F80B-A4D6D5941D63}"/>
              </a:ext>
            </a:extLst>
          </p:cNvPr>
          <p:cNvSpPr txBox="1"/>
          <p:nvPr/>
        </p:nvSpPr>
        <p:spPr>
          <a:xfrm>
            <a:off x="179512" y="1844824"/>
            <a:ext cx="70041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Telephone &amp; desktop investigation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Database inquiry 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Geographic facility list generation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Contact various establishments (medical and nonmedical) to obtain information on the claimant.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Hospitals, pharmacies, clinics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 descr="Mobile Phone Investigation">
            <a:extLst>
              <a:ext uri="{FF2B5EF4-FFF2-40B4-BE49-F238E27FC236}">
                <a16:creationId xmlns:a16="http://schemas.microsoft.com/office/drawing/2014/main" id="{9C43FC9B-7C36-1E35-13B1-18C6CD1C2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303"/>
            <a:ext cx="4283968" cy="23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05576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DD2F7-585C-451A-AC18-EAA8DABEF5B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Overview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D9F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Our plan for today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8D9F7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108A0C48-ECD2-4F59-9624-703FF91DCD3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8625" y="1357313"/>
            <a:ext cx="8229600" cy="4708525"/>
          </a:xfrm>
        </p:spPr>
        <p:txBody>
          <a:bodyPr/>
          <a:lstStyle/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Char char="¢"/>
            </a:pPr>
            <a:endParaRPr lang="en-NZ" altLang="en-US" sz="20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NZ" altLang="en-US" sz="1800" b="1" dirty="0">
                <a:solidFill>
                  <a:schemeClr val="tx2"/>
                </a:solidFill>
                <a:latin typeface="Verdana" panose="020B0604030504040204" pitchFamily="34" charset="0"/>
              </a:rPr>
              <a:t>Definition of Fraud &amp; Abuse</a:t>
            </a:r>
          </a:p>
          <a:p>
            <a:pPr marL="136525" indent="0" eaLnBrk="1" hangingPunct="1">
              <a:buClr>
                <a:schemeClr val="accent2">
                  <a:lumMod val="75000"/>
                </a:schemeClr>
              </a:buClr>
              <a:buNone/>
            </a:pPr>
            <a:endParaRPr lang="en-NZ" altLang="en-US" sz="1800" b="1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NZ" altLang="en-US" sz="1800" b="1" dirty="0">
                <a:solidFill>
                  <a:schemeClr val="tx2"/>
                </a:solidFill>
                <a:latin typeface="Verdana" panose="020B0604030504040204" pitchFamily="34" charset="0"/>
              </a:rPr>
              <a:t>Fraud Types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NZ" altLang="en-US" sz="1800" b="1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NZ" altLang="en-US" sz="1800" b="1" dirty="0">
                <a:solidFill>
                  <a:schemeClr val="tx2"/>
                </a:solidFill>
                <a:latin typeface="Verdana" panose="020B0604030504040204" pitchFamily="34" charset="0"/>
              </a:rPr>
              <a:t>Elements of Fraud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NZ" altLang="en-US" sz="1800" b="1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NZ" altLang="en-US" sz="1800" b="1" dirty="0">
                <a:solidFill>
                  <a:schemeClr val="tx2"/>
                </a:solidFill>
                <a:latin typeface="Verdana" panose="020B0604030504040204" pitchFamily="34" charset="0"/>
              </a:rPr>
              <a:t>CDI &amp; District Attorneys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NZ" altLang="en-US" sz="1800" b="1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NZ" altLang="en-US" sz="1800" b="1" dirty="0">
                <a:solidFill>
                  <a:schemeClr val="tx2"/>
                </a:solidFill>
                <a:latin typeface="Verdana" panose="020B0604030504040204" pitchFamily="34" charset="0"/>
              </a:rPr>
              <a:t>Anti Fraud Investigations and Methodology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Char char="¢"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Char char="¢"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marL="136525" indent="0" eaLnBrk="1" hangingPunct="1">
              <a:buClr>
                <a:srgbClr val="FFCC00"/>
              </a:buClr>
              <a:buNone/>
            </a:pPr>
            <a:r>
              <a:rPr lang="en-NZ" altLang="en-US" sz="1700" dirty="0">
                <a:solidFill>
                  <a:schemeClr val="tx2"/>
                </a:solidFill>
                <a:latin typeface="Verdana" panose="020B0604030504040204" pitchFamily="34" charset="0"/>
              </a:rPr>
              <a:t> </a:t>
            </a:r>
            <a:endParaRPr lang="en-NZ" altLang="en-US" sz="20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Char char="¢"/>
            </a:pPr>
            <a:endParaRPr lang="en-NZ" altLang="en-US" sz="2000" dirty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sp>
        <p:nvSpPr>
          <p:cNvPr id="9220" name="Slide Number Placeholder 4">
            <a:extLst>
              <a:ext uri="{FF2B5EF4-FFF2-40B4-BE49-F238E27FC236}">
                <a16:creationId xmlns:a16="http://schemas.microsoft.com/office/drawing/2014/main" id="{2D70830C-1D4C-44FC-90FA-0DF7F2DE5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C327C02-02FF-4DC0-AE49-FB9D373B601A}" type="slidenum">
              <a:rPr lang="en-US" altLang="en-US" sz="1200" smtClean="0">
                <a:solidFill>
                  <a:srgbClr val="BCBCBC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200">
              <a:solidFill>
                <a:srgbClr val="BCBCBC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EF5DCA6-0C8F-B631-9E34-B374A5E09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57167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1">
            <a:extLst>
              <a:ext uri="{FF2B5EF4-FFF2-40B4-BE49-F238E27FC236}">
                <a16:creationId xmlns:a16="http://schemas.microsoft.com/office/drawing/2014/main" id="{880753A6-6B47-44A6-ACAA-344D488875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CD20E4A-3E07-4482-95AE-3E1FA1D22784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40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24579" name="Content Placeholder 4">
            <a:extLst>
              <a:ext uri="{FF2B5EF4-FFF2-40B4-BE49-F238E27FC236}">
                <a16:creationId xmlns:a16="http://schemas.microsoft.com/office/drawing/2014/main" id="{A7A41327-25C0-42CB-A92C-6361995DF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78EAB3-D65B-481D-A703-223ECD00CF7A}"/>
              </a:ext>
            </a:extLst>
          </p:cNvPr>
          <p:cNvSpPr txBox="1"/>
          <p:nvPr/>
        </p:nvSpPr>
        <p:spPr>
          <a:xfrm>
            <a:off x="2030897" y="485782"/>
            <a:ext cx="56886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Social Media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use it?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5A6827-0E63-8AE9-F80B-A4D6D5941D63}"/>
              </a:ext>
            </a:extLst>
          </p:cNvPr>
          <p:cNvSpPr txBox="1"/>
          <p:nvPr/>
        </p:nvSpPr>
        <p:spPr>
          <a:xfrm>
            <a:off x="179512" y="1844824"/>
            <a:ext cx="77452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Nearly everyone has a digital footprint</a:t>
            </a:r>
          </a:p>
          <a:p>
            <a:pPr lvl="1">
              <a:buClr>
                <a:schemeClr val="accent2">
                  <a:lumMod val="75000"/>
                </a:schemeClr>
              </a:buClr>
            </a:pPr>
            <a:endParaRPr lang="en-US" dirty="0"/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Outstanding resource to increase effectiveness of field investigations</a:t>
            </a:r>
          </a:p>
          <a:p>
            <a:pPr lvl="1">
              <a:buClr>
                <a:schemeClr val="accent2">
                  <a:lumMod val="75000"/>
                </a:schemeClr>
              </a:buClr>
            </a:pPr>
            <a:endParaRPr lang="en-US" dirty="0"/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Possible to find upcoming events, hobbies, schools, email addresses, employment, items for sale.</a:t>
            </a:r>
          </a:p>
          <a:p>
            <a:pPr lvl="1">
              <a:buClr>
                <a:schemeClr val="accent2">
                  <a:lumMod val="75000"/>
                </a:schemeClr>
              </a:buClr>
            </a:pPr>
            <a:endParaRPr lang="en-US" dirty="0"/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Capabilities to save and preserve entire accounts with MD5 Hash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/>
              <a:t>Data Integrity</a:t>
            </a:r>
            <a:r>
              <a:rPr lang="en-US" dirty="0"/>
              <a:t>: Assigning MD5 algorithms can help ensure that any changes to a document result in the generation of unique hash codes, thus exposing any attempts to manipulate potentially relevant evidence.</a:t>
            </a:r>
            <a:endParaRPr lang="en-US" b="1" dirty="0"/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2" descr="Image result for social media">
            <a:extLst>
              <a:ext uri="{FF2B5EF4-FFF2-40B4-BE49-F238E27FC236}">
                <a16:creationId xmlns:a16="http://schemas.microsoft.com/office/drawing/2014/main" id="{F0DC9881-F857-A323-BB65-48ABA0BD7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1" r="7618" b="2"/>
          <a:stretch/>
        </p:blipFill>
        <p:spPr bwMode="auto">
          <a:xfrm>
            <a:off x="7040495" y="372591"/>
            <a:ext cx="1358065" cy="108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42716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1">
            <a:extLst>
              <a:ext uri="{FF2B5EF4-FFF2-40B4-BE49-F238E27FC236}">
                <a16:creationId xmlns:a16="http://schemas.microsoft.com/office/drawing/2014/main" id="{880753A6-6B47-44A6-ACAA-344D488875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CD20E4A-3E07-4482-95AE-3E1FA1D22784}" type="slidenum">
              <a:rPr lang="en-US" altLang="en-US" b="0" smtClean="0">
                <a:solidFill>
                  <a:srgbClr val="BCBCBC"/>
                </a:solidFill>
                <a:latin typeface="Arial" panose="020B0604020202020204" pitchFamily="34" charset="0"/>
              </a:rPr>
              <a:pPr/>
              <a:t>41</a:t>
            </a:fld>
            <a:endParaRPr lang="en-US" altLang="en-US" b="0">
              <a:solidFill>
                <a:srgbClr val="BCBCBC"/>
              </a:solidFill>
              <a:latin typeface="Arial" panose="020B0604020202020204" pitchFamily="34" charset="0"/>
            </a:endParaRPr>
          </a:p>
        </p:txBody>
      </p:sp>
      <p:pic>
        <p:nvPicPr>
          <p:cNvPr id="24579" name="Content Placeholder 4">
            <a:extLst>
              <a:ext uri="{FF2B5EF4-FFF2-40B4-BE49-F238E27FC236}">
                <a16:creationId xmlns:a16="http://schemas.microsoft.com/office/drawing/2014/main" id="{A7A41327-25C0-42CB-A92C-6361995DF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17" y="527669"/>
            <a:ext cx="1800572" cy="87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78EAB3-D65B-481D-A703-223ECD00CF7A}"/>
              </a:ext>
            </a:extLst>
          </p:cNvPr>
          <p:cNvSpPr txBox="1"/>
          <p:nvPr/>
        </p:nvSpPr>
        <p:spPr>
          <a:xfrm>
            <a:off x="1727684" y="3068025"/>
            <a:ext cx="56886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Thank you!!</a:t>
            </a:r>
          </a:p>
          <a:p>
            <a:pPr algn="ctr">
              <a:defRPr/>
            </a:pPr>
            <a:r>
              <a:rPr lang="en-US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5A6827-0E63-8AE9-F80B-A4D6D5941D63}"/>
              </a:ext>
            </a:extLst>
          </p:cNvPr>
          <p:cNvSpPr txBox="1"/>
          <p:nvPr/>
        </p:nvSpPr>
        <p:spPr>
          <a:xfrm>
            <a:off x="397974" y="2532965"/>
            <a:ext cx="7745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CBAD0C8E-6635-C629-7B57-62E529564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9560"/>
            <a:ext cx="3227849" cy="138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9606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DD2F7-585C-451A-AC18-EAA8DABEF5B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Abuse vs. Fraud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D9F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Our plan for today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8D9F7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108A0C48-ECD2-4F59-9624-703FF91DCD3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738313"/>
            <a:ext cx="8229600" cy="4708525"/>
          </a:xfrm>
        </p:spPr>
        <p:txBody>
          <a:bodyPr/>
          <a:lstStyle/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Char char="¢"/>
            </a:pPr>
            <a:endParaRPr lang="en-NZ" altLang="en-US" sz="20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</a:rPr>
              <a:t>Abuse: </a:t>
            </a:r>
            <a:r>
              <a:rPr lang="en-US" altLang="en-US" sz="1800" b="1" dirty="0">
                <a:solidFill>
                  <a:schemeClr val="tx2"/>
                </a:solidFill>
                <a:latin typeface="Verdana" panose="020B0604030504040204" pitchFamily="34" charset="0"/>
              </a:rPr>
              <a:t>- Any practice that uses workers’ compensation system in a way that is contrary to the intended purpose.  Abuse includes some behavior that is criminal and some that is not. Criminal abuse is called Fraud.</a:t>
            </a:r>
          </a:p>
          <a:p>
            <a:pPr marL="136525" indent="0" eaLnBrk="1" hangingPunct="1">
              <a:buClr>
                <a:schemeClr val="accent2">
                  <a:lumMod val="75000"/>
                </a:schemeClr>
              </a:buClr>
              <a:buNone/>
            </a:pPr>
            <a:endParaRPr lang="en-NZ" altLang="en-US" sz="1800" b="1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>
                <a:solidFill>
                  <a:srgbClr val="FF0000"/>
                </a:solidFill>
                <a:latin typeface="Verdana" panose="020B0604030504040204" pitchFamily="34" charset="0"/>
              </a:rPr>
              <a:t>Fraud:</a:t>
            </a:r>
            <a:r>
              <a:rPr lang="en-US" altLang="en-US" sz="1800" b="1" dirty="0">
                <a:solidFill>
                  <a:schemeClr val="tx2"/>
                </a:solidFill>
                <a:latin typeface="Verdana" panose="020B0604030504040204" pitchFamily="34" charset="0"/>
              </a:rPr>
              <a:t> - Someone knowingly lies to obtain some benefit or advantage to which they are not otherwise entitled. 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NZ" altLang="en-US" sz="1800" b="1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>
                <a:solidFill>
                  <a:schemeClr val="tx2"/>
                </a:solidFill>
                <a:latin typeface="Verdana" panose="020B0604030504040204" pitchFamily="34" charset="0"/>
              </a:rPr>
              <a:t>The Difference?: - An outright lie or misrepresentation. </a:t>
            </a:r>
          </a:p>
          <a:p>
            <a:pPr marL="136525" indent="0" eaLnBrk="1" hangingPunct="1">
              <a:buClr>
                <a:schemeClr val="accent2">
                  <a:lumMod val="75000"/>
                </a:schemeClr>
              </a:buClr>
              <a:buNone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Char char="¢"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Char char="¢"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marL="136525" indent="0" eaLnBrk="1" hangingPunct="1">
              <a:buClr>
                <a:srgbClr val="FFCC00"/>
              </a:buClr>
              <a:buNone/>
            </a:pPr>
            <a:r>
              <a:rPr lang="en-NZ" altLang="en-US" sz="1700" dirty="0">
                <a:solidFill>
                  <a:schemeClr val="tx2"/>
                </a:solidFill>
                <a:latin typeface="Verdana" panose="020B0604030504040204" pitchFamily="34" charset="0"/>
              </a:rPr>
              <a:t> </a:t>
            </a:r>
            <a:endParaRPr lang="en-NZ" altLang="en-US" sz="20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Char char="¢"/>
            </a:pPr>
            <a:endParaRPr lang="en-NZ" altLang="en-US" sz="2000" dirty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sp>
        <p:nvSpPr>
          <p:cNvPr id="9220" name="Slide Number Placeholder 4">
            <a:extLst>
              <a:ext uri="{FF2B5EF4-FFF2-40B4-BE49-F238E27FC236}">
                <a16:creationId xmlns:a16="http://schemas.microsoft.com/office/drawing/2014/main" id="{2D70830C-1D4C-44FC-90FA-0DF7F2DE5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C327C02-02FF-4DC0-AE49-FB9D373B601A}" type="slidenum">
              <a:rPr lang="en-US" altLang="en-US" sz="1200" smtClean="0">
                <a:solidFill>
                  <a:srgbClr val="BCBCBC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200">
              <a:solidFill>
                <a:srgbClr val="BCBCBC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EF5DCA6-0C8F-B631-9E34-B374A5E09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71932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549F1-CC3C-48CA-A217-84EF91737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52" y="2287836"/>
            <a:ext cx="2965394" cy="580580"/>
          </a:xfrm>
        </p:spPr>
        <p:txBody>
          <a:bodyPr vert="horz" lIns="68580" tIns="34290" rIns="68580" bIns="34290" rtlCol="0" anchor="ctr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b="0" i="0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Where’s the lie?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3A29BD-BE92-4608-A44E-911B79CC6F06}"/>
              </a:ext>
            </a:extLst>
          </p:cNvPr>
          <p:cNvSpPr txBox="1"/>
          <p:nvPr/>
        </p:nvSpPr>
        <p:spPr>
          <a:xfrm>
            <a:off x="3613785" y="1194696"/>
            <a:ext cx="5333564" cy="457745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marL="214313" indent="-171450" defTabSz="685800">
              <a:lnSpc>
                <a:spcPct val="120000"/>
              </a:lnSpc>
              <a:spcAft>
                <a:spcPts val="450"/>
              </a:spcAft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00" dirty="0"/>
              <a:t>To physicians – PTP, PA, QME, NCM, PT, etc.</a:t>
            </a:r>
          </a:p>
          <a:p>
            <a:pPr defTabSz="685800">
              <a:lnSpc>
                <a:spcPct val="120000"/>
              </a:lnSpc>
              <a:spcAft>
                <a:spcPts val="450"/>
              </a:spcAft>
              <a:buClr>
                <a:schemeClr val="accent2">
                  <a:lumMod val="75000"/>
                </a:schemeClr>
              </a:buClr>
              <a:buSzPct val="100000"/>
            </a:pPr>
            <a:endParaRPr lang="en-US" sz="2100" dirty="0"/>
          </a:p>
          <a:p>
            <a:pPr marL="214313" indent="-171450" defTabSz="685800">
              <a:lnSpc>
                <a:spcPct val="120000"/>
              </a:lnSpc>
              <a:spcAft>
                <a:spcPts val="450"/>
              </a:spcAft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00" dirty="0"/>
              <a:t>To claims handler</a:t>
            </a:r>
          </a:p>
          <a:p>
            <a:pPr indent="-171450" defTabSz="685800">
              <a:lnSpc>
                <a:spcPct val="120000"/>
              </a:lnSpc>
              <a:spcAft>
                <a:spcPts val="450"/>
              </a:spcAft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214313" indent="-171450" defTabSz="685800">
              <a:lnSpc>
                <a:spcPct val="120000"/>
              </a:lnSpc>
              <a:spcAft>
                <a:spcPts val="450"/>
              </a:spcAft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00" dirty="0"/>
              <a:t>To an investigator</a:t>
            </a:r>
          </a:p>
          <a:p>
            <a:pPr marL="214313" indent="-171450" defTabSz="685800">
              <a:lnSpc>
                <a:spcPct val="120000"/>
              </a:lnSpc>
              <a:spcAft>
                <a:spcPts val="450"/>
              </a:spcAft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214313" indent="-171450" defTabSz="685800">
              <a:lnSpc>
                <a:spcPct val="120000"/>
              </a:lnSpc>
              <a:spcAft>
                <a:spcPts val="450"/>
              </a:spcAft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During deposition – under oath carries penalty of perjury</a:t>
            </a:r>
          </a:p>
          <a:p>
            <a:pPr marL="214313" indent="-171450" defTabSz="685800">
              <a:lnSpc>
                <a:spcPct val="120000"/>
              </a:lnSpc>
              <a:spcAft>
                <a:spcPts val="450"/>
              </a:spcAft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214313" indent="-171450" defTabSz="685800">
              <a:lnSpc>
                <a:spcPct val="120000"/>
              </a:lnSpc>
              <a:spcAft>
                <a:spcPts val="45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434" name="Picture 2" descr="Image result for lie images">
            <a:extLst>
              <a:ext uri="{FF2B5EF4-FFF2-40B4-BE49-F238E27FC236}">
                <a16:creationId xmlns:a16="http://schemas.microsoft.com/office/drawing/2014/main" id="{2AF8438D-AC15-4D2D-8EEC-26FEEDAFD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61" y="3346098"/>
            <a:ext cx="2333375" cy="131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3F6F70-4CEB-7D35-953D-F82A391A6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9148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DD2F7-585C-451A-AC18-EAA8DABEF5B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 Elements of fraud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D9F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M.I.L.K.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8D9F7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108A0C48-ECD2-4F59-9624-703FF91DCD3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738313"/>
            <a:ext cx="5842992" cy="4708525"/>
          </a:xfrm>
        </p:spPr>
        <p:txBody>
          <a:bodyPr/>
          <a:lstStyle/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Char char="¢"/>
            </a:pPr>
            <a:endParaRPr lang="en-NZ" altLang="en-US" sz="20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>
                <a:solidFill>
                  <a:srgbClr val="FF0000"/>
                </a:solidFill>
                <a:latin typeface="Verdana" panose="020B0604030504040204" pitchFamily="34" charset="0"/>
              </a:rPr>
              <a:t>L</a:t>
            </a:r>
            <a:r>
              <a:rPr lang="en-US" altLang="en-US" sz="1800" b="1" dirty="0">
                <a:solidFill>
                  <a:schemeClr val="tx2"/>
                </a:solidFill>
                <a:latin typeface="Verdana" panose="020B0604030504040204" pitchFamily="34" charset="0"/>
              </a:rPr>
              <a:t>ie – A false representation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altLang="en-US" sz="1800" b="1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>
                <a:solidFill>
                  <a:srgbClr val="FF0000"/>
                </a:solidFill>
                <a:latin typeface="Verdana" panose="020B0604030504040204" pitchFamily="34" charset="0"/>
              </a:rPr>
              <a:t>K</a:t>
            </a:r>
            <a:r>
              <a:rPr lang="en-US" altLang="en-US" sz="1800" b="1" dirty="0">
                <a:solidFill>
                  <a:schemeClr val="tx2"/>
                </a:solidFill>
                <a:latin typeface="Verdana" panose="020B0604030504040204" pitchFamily="34" charset="0"/>
              </a:rPr>
              <a:t>nowledge – The lie must be knowingly made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altLang="en-US" sz="1800" b="1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>
                <a:solidFill>
                  <a:srgbClr val="FF0000"/>
                </a:solidFill>
                <a:latin typeface="Verdana" panose="020B0604030504040204" pitchFamily="34" charset="0"/>
              </a:rPr>
              <a:t>I</a:t>
            </a:r>
            <a:r>
              <a:rPr lang="en-US" altLang="en-US" sz="1800" b="1" dirty="0">
                <a:solidFill>
                  <a:schemeClr val="tx2"/>
                </a:solidFill>
                <a:latin typeface="Verdana" panose="020B0604030504040204" pitchFamily="34" charset="0"/>
              </a:rPr>
              <a:t>ntent – The lie must be for the intent of obtaining a benefit that isn’t due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altLang="en-US" sz="1800" b="1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>
                <a:solidFill>
                  <a:srgbClr val="FF0000"/>
                </a:solidFill>
                <a:latin typeface="Verdana" panose="020B0604030504040204" pitchFamily="34" charset="0"/>
              </a:rPr>
              <a:t>M</a:t>
            </a:r>
            <a:r>
              <a:rPr lang="en-US" altLang="en-US" sz="1800" b="1" dirty="0">
                <a:solidFill>
                  <a:schemeClr val="tx2"/>
                </a:solidFill>
                <a:latin typeface="Verdana" panose="020B0604030504040204" pitchFamily="34" charset="0"/>
              </a:rPr>
              <a:t>aterial – The lie must make a difference. It must matter.</a:t>
            </a:r>
          </a:p>
          <a:p>
            <a:pPr marL="136525" indent="0" eaLnBrk="1" hangingPunct="1">
              <a:buClr>
                <a:schemeClr val="accent2">
                  <a:lumMod val="75000"/>
                </a:schemeClr>
              </a:buClr>
              <a:buNone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Char char="¢"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Char char="¢"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marL="136525" indent="0" eaLnBrk="1" hangingPunct="1">
              <a:buClr>
                <a:srgbClr val="FFCC00"/>
              </a:buClr>
              <a:buNone/>
            </a:pPr>
            <a:r>
              <a:rPr lang="en-NZ" altLang="en-US" sz="1700" dirty="0">
                <a:solidFill>
                  <a:schemeClr val="tx2"/>
                </a:solidFill>
                <a:latin typeface="Verdana" panose="020B0604030504040204" pitchFamily="34" charset="0"/>
              </a:rPr>
              <a:t> </a:t>
            </a:r>
            <a:endParaRPr lang="en-NZ" altLang="en-US" sz="20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Char char="¢"/>
            </a:pPr>
            <a:endParaRPr lang="en-NZ" altLang="en-US" sz="2000" dirty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sp>
        <p:nvSpPr>
          <p:cNvPr id="9220" name="Slide Number Placeholder 4">
            <a:extLst>
              <a:ext uri="{FF2B5EF4-FFF2-40B4-BE49-F238E27FC236}">
                <a16:creationId xmlns:a16="http://schemas.microsoft.com/office/drawing/2014/main" id="{2D70830C-1D4C-44FC-90FA-0DF7F2DE5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C327C02-02FF-4DC0-AE49-FB9D373B601A}" type="slidenum">
              <a:rPr lang="en-US" altLang="en-US" sz="1200" smtClean="0">
                <a:solidFill>
                  <a:srgbClr val="BCBCBC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200">
              <a:solidFill>
                <a:srgbClr val="BCBCBC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EF5DCA6-0C8F-B631-9E34-B374A5E09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0E5F5BD-F0B8-8959-1E14-6BF9802E0C87}"/>
              </a:ext>
            </a:extLst>
          </p:cNvPr>
          <p:cNvGrpSpPr/>
          <p:nvPr/>
        </p:nvGrpSpPr>
        <p:grpSpPr>
          <a:xfrm>
            <a:off x="6156176" y="1754401"/>
            <a:ext cx="2685678" cy="3298741"/>
            <a:chOff x="8750041" y="2016300"/>
            <a:chExt cx="2685678" cy="3298741"/>
          </a:xfrm>
        </p:grpSpPr>
        <p:pic>
          <p:nvPicPr>
            <p:cNvPr id="5" name="Picture 4" descr="A picture containing cup, table, coffee, drink&#10;&#10;Description automatically generated">
              <a:extLst>
                <a:ext uri="{FF2B5EF4-FFF2-40B4-BE49-F238E27FC236}">
                  <a16:creationId xmlns:a16="http://schemas.microsoft.com/office/drawing/2014/main" id="{266F94D3-B611-2FFD-E2BE-DA4E2965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8750041" y="2629363"/>
              <a:ext cx="2685678" cy="26856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921964-6CB6-74F2-93A3-E41FF3C34BE7}"/>
                </a:ext>
              </a:extLst>
            </p:cNvPr>
            <p:cNvSpPr txBox="1"/>
            <p:nvPr/>
          </p:nvSpPr>
          <p:spPr>
            <a:xfrm>
              <a:off x="9470121" y="2016300"/>
              <a:ext cx="1705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M.I.L.K</a:t>
              </a:r>
              <a:r>
                <a:rPr lang="en-US" sz="3200" dirty="0">
                  <a:solidFill>
                    <a:srgbClr val="FF000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0529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DD2F7-585C-451A-AC18-EAA8DABEF5B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raud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Types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8D9F7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108A0C48-ECD2-4F59-9624-703FF91DCD3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738313"/>
            <a:ext cx="8229600" cy="4708525"/>
          </a:xfrm>
        </p:spPr>
        <p:txBody>
          <a:bodyPr/>
          <a:lstStyle/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Char char="¢"/>
            </a:pPr>
            <a:endParaRPr lang="en-NZ" altLang="en-US" sz="20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>
                <a:latin typeface="Verdana" panose="020B0604030504040204" pitchFamily="34" charset="0"/>
              </a:rPr>
              <a:t>Non-Comp Injury (Fake or Non-Industrial Injury)</a:t>
            </a:r>
            <a:endParaRPr lang="en-US" altLang="en-US" sz="1400" b="1" dirty="0"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altLang="en-US" sz="1800" b="1" dirty="0"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>
                <a:latin typeface="Verdana" panose="020B0604030504040204" pitchFamily="34" charset="0"/>
              </a:rPr>
              <a:t>Apportionment (Hiding prior injuries/preexisting conditions)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altLang="en-US" sz="1800" b="1" dirty="0"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>
                <a:latin typeface="Verdana" panose="020B0604030504040204" pitchFamily="34" charset="0"/>
              </a:rPr>
              <a:t>Physical Exaggeration 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altLang="en-US" sz="1800" b="1" dirty="0"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>
                <a:latin typeface="Verdana" panose="020B0604030504040204" pitchFamily="34" charset="0"/>
              </a:rPr>
              <a:t>Life Pension</a:t>
            </a:r>
          </a:p>
          <a:p>
            <a:pPr marL="136525" indent="0" eaLnBrk="1" hangingPunct="1">
              <a:buClr>
                <a:schemeClr val="accent2">
                  <a:lumMod val="75000"/>
                </a:schemeClr>
              </a:buClr>
              <a:buNone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Char char="¢"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Char char="¢"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marL="136525" indent="0" eaLnBrk="1" hangingPunct="1">
              <a:buClr>
                <a:srgbClr val="FFCC00"/>
              </a:buClr>
              <a:buNone/>
            </a:pPr>
            <a:r>
              <a:rPr lang="en-NZ" altLang="en-US" sz="1700" dirty="0">
                <a:solidFill>
                  <a:schemeClr val="tx2"/>
                </a:solidFill>
                <a:latin typeface="Verdana" panose="020B0604030504040204" pitchFamily="34" charset="0"/>
              </a:rPr>
              <a:t> </a:t>
            </a:r>
            <a:endParaRPr lang="en-NZ" altLang="en-US" sz="20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Char char="¢"/>
            </a:pPr>
            <a:endParaRPr lang="en-NZ" altLang="en-US" sz="2000" dirty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sp>
        <p:nvSpPr>
          <p:cNvPr id="9220" name="Slide Number Placeholder 4">
            <a:extLst>
              <a:ext uri="{FF2B5EF4-FFF2-40B4-BE49-F238E27FC236}">
                <a16:creationId xmlns:a16="http://schemas.microsoft.com/office/drawing/2014/main" id="{2D70830C-1D4C-44FC-90FA-0DF7F2DE5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C327C02-02FF-4DC0-AE49-FB9D373B601A}" type="slidenum">
              <a:rPr lang="en-US" altLang="en-US" sz="1200" smtClean="0">
                <a:solidFill>
                  <a:srgbClr val="BCBCBC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200">
              <a:solidFill>
                <a:srgbClr val="BCBCBC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EF5DCA6-0C8F-B631-9E34-B374A5E09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23365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DD2F7-585C-451A-AC18-EAA8DABEF5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9752" y="437393"/>
            <a:ext cx="6347048" cy="1084982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CDI – California Department of Insurance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8D9F7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108A0C48-ECD2-4F59-9624-703FF91DCD3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05264" y="1772816"/>
            <a:ext cx="3538736" cy="3850927"/>
          </a:xfrm>
        </p:spPr>
        <p:txBody>
          <a:bodyPr/>
          <a:lstStyle/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Char char="¢"/>
            </a:pPr>
            <a:endParaRPr lang="en-NZ" altLang="en-US" sz="20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 dirty="0"/>
              <a:t>CDI – Fraud Division </a:t>
            </a:r>
            <a:r>
              <a:rPr lang="en-US" sz="1500" dirty="0">
                <a:hlinkClick r:id="rId2"/>
              </a:rPr>
              <a:t>http://www.insurance.ca.gov/0300-fraud/0100-fraud-division-overview/</a:t>
            </a:r>
            <a:endParaRPr lang="en-US" sz="1500" dirty="0"/>
          </a:p>
          <a:p>
            <a:pPr marL="742950" lvl="1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 dirty="0"/>
              <a:t>9 Regional Offices</a:t>
            </a:r>
          </a:p>
          <a:p>
            <a:pPr marL="742950" lvl="1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 dirty="0"/>
              <a:t>275 Dedicated staff</a:t>
            </a:r>
          </a:p>
          <a:p>
            <a:pPr marL="742950" lvl="1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 dirty="0"/>
              <a:t>Experts in Fraud</a:t>
            </a:r>
          </a:p>
          <a:p>
            <a:pPr marL="742950" lvl="1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 dirty="0"/>
              <a:t>Detectives trained in criminal investigations</a:t>
            </a:r>
          </a:p>
          <a:p>
            <a:pPr marL="742950" lvl="1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 dirty="0"/>
              <a:t>Conduct investigations</a:t>
            </a:r>
          </a:p>
          <a:p>
            <a:pPr marL="742950" lvl="1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 dirty="0"/>
              <a:t>Make arrests</a:t>
            </a:r>
          </a:p>
          <a:p>
            <a:pPr marL="136525" indent="0" eaLnBrk="1" hangingPunct="1">
              <a:buClr>
                <a:schemeClr val="accent2">
                  <a:lumMod val="75000"/>
                </a:schemeClr>
              </a:buClr>
              <a:buNone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Char char="¢"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Char char="¢"/>
            </a:pPr>
            <a:endParaRPr lang="en-NZ" altLang="en-US" sz="17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marL="136525" indent="0" eaLnBrk="1" hangingPunct="1">
              <a:buClr>
                <a:srgbClr val="FFCC00"/>
              </a:buClr>
              <a:buNone/>
            </a:pPr>
            <a:r>
              <a:rPr lang="en-NZ" altLang="en-US" sz="1700" dirty="0">
                <a:solidFill>
                  <a:schemeClr val="tx2"/>
                </a:solidFill>
                <a:latin typeface="Verdana" panose="020B0604030504040204" pitchFamily="34" charset="0"/>
              </a:rPr>
              <a:t> </a:t>
            </a:r>
            <a:endParaRPr lang="en-NZ" altLang="en-US" sz="20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rgbClr val="FFCC00"/>
              </a:buClr>
              <a:buFont typeface="Wingdings 2" panose="05020102010507070707" pitchFamily="18" charset="2"/>
              <a:buChar char="¢"/>
            </a:pPr>
            <a:endParaRPr lang="en-NZ" altLang="en-US" sz="2000" dirty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sp>
        <p:nvSpPr>
          <p:cNvPr id="9220" name="Slide Number Placeholder 4">
            <a:extLst>
              <a:ext uri="{FF2B5EF4-FFF2-40B4-BE49-F238E27FC236}">
                <a16:creationId xmlns:a16="http://schemas.microsoft.com/office/drawing/2014/main" id="{2D70830C-1D4C-44FC-90FA-0DF7F2DE5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C327C02-02FF-4DC0-AE49-FB9D373B601A}" type="slidenum">
              <a:rPr lang="en-US" altLang="en-US" sz="1200" smtClean="0">
                <a:solidFill>
                  <a:srgbClr val="BCBCBC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z="1200">
              <a:solidFill>
                <a:srgbClr val="BCBCBC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EF5DCA6-0C8F-B631-9E34-B374A5E09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59702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A7FBF8-4D16-49F6-3AC9-A282842B51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1" b="3"/>
          <a:stretch/>
        </p:blipFill>
        <p:spPr>
          <a:xfrm>
            <a:off x="457200" y="1772816"/>
            <a:ext cx="4825148" cy="38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2553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2_Apex">
  <a:themeElements>
    <a:clrScheme name="2_Apex 1">
      <a:dk1>
        <a:srgbClr val="69676D"/>
      </a:dk1>
      <a:lt1>
        <a:srgbClr val="FFFFFF"/>
      </a:lt1>
      <a:dk2>
        <a:srgbClr val="000000"/>
      </a:dk2>
      <a:lt2>
        <a:srgbClr val="C9C2D1"/>
      </a:lt2>
      <a:accent1>
        <a:srgbClr val="CEB966"/>
      </a:accent1>
      <a:accent2>
        <a:srgbClr val="9CB084"/>
      </a:accent2>
      <a:accent3>
        <a:srgbClr val="AAAAAA"/>
      </a:accent3>
      <a:accent4>
        <a:srgbClr val="DADADA"/>
      </a:accent4>
      <a:accent5>
        <a:srgbClr val="E3D9B8"/>
      </a:accent5>
      <a:accent6>
        <a:srgbClr val="8D9F77"/>
      </a:accent6>
      <a:hlink>
        <a:srgbClr val="410082"/>
      </a:hlink>
      <a:folHlink>
        <a:srgbClr val="932968"/>
      </a:folHlink>
    </a:clrScheme>
    <a:fontScheme name="2_Apex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2_Apex 1">
        <a:dk1>
          <a:srgbClr val="69676D"/>
        </a:dk1>
        <a:lt1>
          <a:srgbClr val="FFFFFF"/>
        </a:lt1>
        <a:dk2>
          <a:srgbClr val="000000"/>
        </a:dk2>
        <a:lt2>
          <a:srgbClr val="C9C2D1"/>
        </a:lt2>
        <a:accent1>
          <a:srgbClr val="CEB966"/>
        </a:accent1>
        <a:accent2>
          <a:srgbClr val="9CB084"/>
        </a:accent2>
        <a:accent3>
          <a:srgbClr val="AAAAAA"/>
        </a:accent3>
        <a:accent4>
          <a:srgbClr val="DADADA"/>
        </a:accent4>
        <a:accent5>
          <a:srgbClr val="E3D9B8"/>
        </a:accent5>
        <a:accent6>
          <a:srgbClr val="8D9F77"/>
        </a:accent6>
        <a:hlink>
          <a:srgbClr val="410082"/>
        </a:hlink>
        <a:folHlink>
          <a:srgbClr val="93296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12467</TotalTime>
  <Words>1517</Words>
  <Application>Microsoft Office PowerPoint</Application>
  <PresentationFormat>On-screen Show (4:3)</PresentationFormat>
  <Paragraphs>394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Verdana</vt:lpstr>
      <vt:lpstr>Wingdings</vt:lpstr>
      <vt:lpstr>Wingdings 2</vt:lpstr>
      <vt:lpstr>Wingdings 3</vt:lpstr>
      <vt:lpstr>ヒラギノ角ゴ Pro W3</vt:lpstr>
      <vt:lpstr>2_Apex</vt:lpstr>
      <vt:lpstr>    To Catch a Thief Insurance Investigations  </vt:lpstr>
      <vt:lpstr>Speaker</vt:lpstr>
      <vt:lpstr>PowerPoint Presentation</vt:lpstr>
      <vt:lpstr>Overview Our plan for today</vt:lpstr>
      <vt:lpstr>Abuse vs. Fraud Our plan for today</vt:lpstr>
      <vt:lpstr>Where’s the lie?</vt:lpstr>
      <vt:lpstr>4 Elements of fraud M.I.L.K.</vt:lpstr>
      <vt:lpstr>Fraud Types </vt:lpstr>
      <vt:lpstr>CDI – California Department of Insurance  </vt:lpstr>
      <vt:lpstr>California District Attorneys </vt:lpstr>
      <vt:lpstr>Key Take Away Looking at the numbers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LAW CHANGES IN WORKERS’ COMPENSATION 2010</dc:title>
  <dc:creator>Sure</dc:creator>
  <cp:lastModifiedBy>Debbie Yokota</cp:lastModifiedBy>
  <cp:revision>831</cp:revision>
  <dcterms:created xsi:type="dcterms:W3CDTF">2011-03-15T19:31:42Z</dcterms:created>
  <dcterms:modified xsi:type="dcterms:W3CDTF">2024-03-19T16:38:18Z</dcterms:modified>
</cp:coreProperties>
</file>