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24.jpg" ContentType="image/jpeg"/>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handoutMasterIdLst>
    <p:handoutMasterId r:id="rId33"/>
  </p:handoutMasterIdLst>
  <p:sldIdLst>
    <p:sldId id="280" r:id="rId5"/>
    <p:sldId id="274" r:id="rId6"/>
    <p:sldId id="386" r:id="rId7"/>
    <p:sldId id="391" r:id="rId8"/>
    <p:sldId id="393" r:id="rId9"/>
    <p:sldId id="481" r:id="rId10"/>
    <p:sldId id="482" r:id="rId11"/>
    <p:sldId id="483" r:id="rId12"/>
    <p:sldId id="485" r:id="rId13"/>
    <p:sldId id="486" r:id="rId14"/>
    <p:sldId id="448" r:id="rId15"/>
    <p:sldId id="434" r:id="rId16"/>
    <p:sldId id="471" r:id="rId17"/>
    <p:sldId id="474" r:id="rId18"/>
    <p:sldId id="479" r:id="rId19"/>
    <p:sldId id="475" r:id="rId20"/>
    <p:sldId id="476" r:id="rId21"/>
    <p:sldId id="477" r:id="rId22"/>
    <p:sldId id="265" r:id="rId23"/>
    <p:sldId id="455" r:id="rId24"/>
    <p:sldId id="463" r:id="rId25"/>
    <p:sldId id="454" r:id="rId26"/>
    <p:sldId id="469" r:id="rId27"/>
    <p:sldId id="467" r:id="rId28"/>
    <p:sldId id="478" r:id="rId29"/>
    <p:sldId id="470" r:id="rId30"/>
    <p:sldId id="46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3B470F-A496-F1DF-AC75-06A6D3B38CB8}" name="Katie Hagen" initials="KH" userId="S::KHagen@dir.ca.gov::bbee1730-93dc-4180-a910-909f83e8630f" providerId="AD"/>
  <p188:author id="{CA0B412C-9C0A-7230-89E2-4EEF314927B9}" name="Bonte, Benjamin@DIR" initials="BB" userId="S::BBonte@dir.ca.gov::3809179c-c600-4945-83ba-a29648ae8cd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34D"/>
    <a:srgbClr val="3C454F"/>
    <a:srgbClr val="B88C07"/>
    <a:srgbClr val="25408F"/>
    <a:srgbClr val="080808"/>
    <a:srgbClr val="1D22F9"/>
    <a:srgbClr val="003300"/>
    <a:srgbClr val="C62126"/>
    <a:srgbClr val="FFDA3D"/>
    <a:srgbClr val="FF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68508" autoAdjust="0"/>
  </p:normalViewPr>
  <p:slideViewPr>
    <p:cSldViewPr snapToGrid="0">
      <p:cViewPr>
        <p:scale>
          <a:sx n="66" d="100"/>
          <a:sy n="66" d="100"/>
        </p:scale>
        <p:origin x="1752" y="282"/>
      </p:cViewPr>
      <p:guideLst/>
    </p:cSldViewPr>
  </p:slideViewPr>
  <p:notesTextViewPr>
    <p:cViewPr>
      <p:scale>
        <a:sx n="3" d="2"/>
        <a:sy n="3" d="2"/>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EB8A07-94F2-ED5F-F130-AA5D96C392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DC6C95-E403-8981-B882-4173D16583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4BBA53-C598-45E1-9D5F-FFF6104631CD}" type="datetimeFigureOut">
              <a:rPr lang="en-US" smtClean="0"/>
              <a:t>3/1/2024</a:t>
            </a:fld>
            <a:endParaRPr lang="en-US"/>
          </a:p>
        </p:txBody>
      </p:sp>
      <p:sp>
        <p:nvSpPr>
          <p:cNvPr id="4" name="Footer Placeholder 3">
            <a:extLst>
              <a:ext uri="{FF2B5EF4-FFF2-40B4-BE49-F238E27FC236}">
                <a16:creationId xmlns:a16="http://schemas.microsoft.com/office/drawing/2014/main" id="{96923F9E-4D46-C019-0390-2901E6C591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582458E-49DD-DF8B-10B2-BFAE6D2D15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178C4A-13A3-41D5-B4DC-7EA370E298B9}" type="slidenum">
              <a:rPr lang="en-US" smtClean="0"/>
              <a:t>‹#›</a:t>
            </a:fld>
            <a:endParaRPr lang="en-US"/>
          </a:p>
        </p:txBody>
      </p:sp>
    </p:spTree>
    <p:extLst>
      <p:ext uri="{BB962C8B-B14F-4D97-AF65-F5344CB8AC3E}">
        <p14:creationId xmlns:p14="http://schemas.microsoft.com/office/powerpoint/2010/main" val="2643413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7B177B-23CF-4DD6-A1E1-5FF138C562F6}" type="datetimeFigureOut">
              <a:rPr lang="en-US" smtClean="0"/>
              <a:t>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9E0FC3-7E2D-4B57-9CB4-49FCBEAFE8D0}" type="slidenum">
              <a:rPr lang="en-US" smtClean="0"/>
              <a:t>‹#›</a:t>
            </a:fld>
            <a:endParaRPr lang="en-US"/>
          </a:p>
        </p:txBody>
      </p:sp>
    </p:spTree>
    <p:extLst>
      <p:ext uri="{BB962C8B-B14F-4D97-AF65-F5344CB8AC3E}">
        <p14:creationId xmlns:p14="http://schemas.microsoft.com/office/powerpoint/2010/main" val="2402616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heat@dir.ca.gov"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9E0FC3-7E2D-4B57-9CB4-49FCBEAFE8D0}" type="slidenum">
              <a:rPr lang="en-US" smtClean="0"/>
              <a:t>1</a:t>
            </a:fld>
            <a:endParaRPr lang="en-US"/>
          </a:p>
        </p:txBody>
      </p:sp>
    </p:spTree>
    <p:extLst>
      <p:ext uri="{BB962C8B-B14F-4D97-AF65-F5344CB8AC3E}">
        <p14:creationId xmlns:p14="http://schemas.microsoft.com/office/powerpoint/2010/main" val="1625932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8B5B5-AAB4-1337-87E7-9FD9B4E420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268FCC-6D08-5961-22BF-A49925C70E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E57FB8-5637-F6C0-53E8-37DFD9FF64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2A1333-34F7-0AD3-841D-4D9541753AB3}"/>
              </a:ext>
            </a:extLst>
          </p:cNvPr>
          <p:cNvSpPr>
            <a:spLocks noGrp="1"/>
          </p:cNvSpPr>
          <p:nvPr>
            <p:ph type="sldNum" sz="quarter" idx="10"/>
          </p:nvPr>
        </p:nvSpPr>
        <p:spPr/>
        <p:txBody>
          <a:bodyPr/>
          <a:lstStyle/>
          <a:p>
            <a:fld id="{7A9E0FC3-7E2D-4B57-9CB4-49FCBEAFE8D0}" type="slidenum">
              <a:rPr lang="en-US" smtClean="0"/>
              <a:t>23</a:t>
            </a:fld>
            <a:endParaRPr lang="en-US"/>
          </a:p>
        </p:txBody>
      </p:sp>
    </p:spTree>
    <p:extLst>
      <p:ext uri="{BB962C8B-B14F-4D97-AF65-F5344CB8AC3E}">
        <p14:creationId xmlns:p14="http://schemas.microsoft.com/office/powerpoint/2010/main" val="1921522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Employers must implement the following</a:t>
            </a:r>
          </a:p>
          <a:p>
            <a:r>
              <a:rPr lang="en-US" dirty="0"/>
              <a:t>(c) Workplace Violence Prevention Plan – hazard ID, correction, investigations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 Violent Incident Log</a:t>
            </a:r>
          </a:p>
          <a:p>
            <a:r>
              <a:rPr lang="en-US" dirty="0"/>
              <a:t>(e) Review of the Workplace Violence Prevention Plan</a:t>
            </a:r>
          </a:p>
          <a:p>
            <a:r>
              <a:rPr lang="en-US" dirty="0"/>
              <a:t>(f) 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 Recordkeeping</a:t>
            </a:r>
          </a:p>
          <a:p>
            <a:endParaRPr lang="en-US" dirty="0"/>
          </a:p>
        </p:txBody>
      </p:sp>
      <p:sp>
        <p:nvSpPr>
          <p:cNvPr id="4" name="Slide Number Placeholder 3"/>
          <p:cNvSpPr>
            <a:spLocks noGrp="1"/>
          </p:cNvSpPr>
          <p:nvPr>
            <p:ph type="sldNum" sz="quarter" idx="5"/>
          </p:nvPr>
        </p:nvSpPr>
        <p:spPr/>
        <p:txBody>
          <a:bodyPr/>
          <a:lstStyle/>
          <a:p>
            <a:fld id="{7A9E0FC3-7E2D-4B57-9CB4-49FCBEAFE8D0}" type="slidenum">
              <a:rPr lang="en-US" smtClean="0"/>
              <a:t>24</a:t>
            </a:fld>
            <a:endParaRPr lang="en-US"/>
          </a:p>
        </p:txBody>
      </p:sp>
    </p:spTree>
    <p:extLst>
      <p:ext uri="{BB962C8B-B14F-4D97-AF65-F5344CB8AC3E}">
        <p14:creationId xmlns:p14="http://schemas.microsoft.com/office/powerpoint/2010/main" val="2190143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legislation,</a:t>
            </a:r>
          </a:p>
          <a:p>
            <a:r>
              <a:rPr lang="en-US" dirty="0"/>
              <a:t>SB 553 passed Sept. 30, 2023.  Enforced starting on July 1, 2024.</a:t>
            </a:r>
          </a:p>
          <a:p>
            <a:pPr algn="l" rtl="0" fontAlgn="base"/>
            <a:r>
              <a:rPr lang="en-US" sz="1800" b="0" i="0" dirty="0">
                <a:solidFill>
                  <a:srgbClr val="000000"/>
                </a:solidFill>
                <a:effectLst/>
                <a:latin typeface="Calibri" panose="020F0502020204030204" pitchFamily="34" charset="0"/>
              </a:rPr>
              <a:t>Majority of ER’s must establish, implement, and maintain a Workplace Violence Prevention Plan that includes:  </a:t>
            </a:r>
            <a:endParaRPr lang="en-US"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Prohibiting employee retaliation.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Accepting and responding to reports of workplace violence.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Employee workplace violence training and communication.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Emergency response.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Workplace violence hazard assessments.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Other requirements, such as maintaining a Violent Incident Log. </a:t>
            </a: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US" sz="1800" b="0" i="0" dirty="0">
                <a:solidFill>
                  <a:srgbClr val="000000"/>
                </a:solidFill>
                <a:effectLst/>
                <a:latin typeface="Calibri" panose="020F0502020204030204" pitchFamily="34" charset="0"/>
              </a:rPr>
              <a:t>Goal is to post new publications in Spring 2024.</a:t>
            </a:r>
          </a:p>
          <a:p>
            <a:endParaRPr lang="en-US" dirty="0"/>
          </a:p>
          <a:p>
            <a:r>
              <a:rPr lang="en-US" dirty="0"/>
              <a:t>Division shall propose standard by Dec. 31, 2025</a:t>
            </a:r>
          </a:p>
          <a:p>
            <a:r>
              <a:rPr lang="en-US" dirty="0"/>
              <a:t>Standards board shall adopt by Dec. 31, 2026.</a:t>
            </a:r>
          </a:p>
        </p:txBody>
      </p:sp>
      <p:sp>
        <p:nvSpPr>
          <p:cNvPr id="4" name="Slide Number Placeholder 3"/>
          <p:cNvSpPr>
            <a:spLocks noGrp="1"/>
          </p:cNvSpPr>
          <p:nvPr>
            <p:ph type="sldNum" sz="quarter" idx="5"/>
          </p:nvPr>
        </p:nvSpPr>
        <p:spPr/>
        <p:txBody>
          <a:bodyPr/>
          <a:lstStyle/>
          <a:p>
            <a:fld id="{7A9E0FC3-7E2D-4B57-9CB4-49FCBEAFE8D0}" type="slidenum">
              <a:rPr lang="en-US" smtClean="0"/>
              <a:t>26</a:t>
            </a:fld>
            <a:endParaRPr lang="en-US"/>
          </a:p>
        </p:txBody>
      </p:sp>
    </p:spTree>
    <p:extLst>
      <p:ext uri="{BB962C8B-B14F-4D97-AF65-F5344CB8AC3E}">
        <p14:creationId xmlns:p14="http://schemas.microsoft.com/office/powerpoint/2010/main" val="1543655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working on lead in construction standard.</a:t>
            </a:r>
          </a:p>
          <a:p>
            <a:r>
              <a:rPr lang="en-US" dirty="0"/>
              <a:t>New publications are now posted for silica ETS.</a:t>
            </a:r>
          </a:p>
        </p:txBody>
      </p:sp>
      <p:sp>
        <p:nvSpPr>
          <p:cNvPr id="4" name="Slide Number Placeholder 3"/>
          <p:cNvSpPr>
            <a:spLocks noGrp="1"/>
          </p:cNvSpPr>
          <p:nvPr>
            <p:ph type="sldNum" sz="quarter" idx="10"/>
          </p:nvPr>
        </p:nvSpPr>
        <p:spPr/>
        <p:txBody>
          <a:bodyPr/>
          <a:lstStyle/>
          <a:p>
            <a:fld id="{7A9E0FC3-7E2D-4B57-9CB4-49FCBEAFE8D0}" type="slidenum">
              <a:rPr lang="en-US" smtClean="0"/>
              <a:t>27</a:t>
            </a:fld>
            <a:endParaRPr lang="en-US"/>
          </a:p>
        </p:txBody>
      </p:sp>
    </p:spTree>
    <p:extLst>
      <p:ext uri="{BB962C8B-B14F-4D97-AF65-F5344CB8AC3E}">
        <p14:creationId xmlns:p14="http://schemas.microsoft.com/office/powerpoint/2010/main" val="3977381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2</a:t>
            </a:fld>
            <a:endParaRPr lang="en-US" dirty="0"/>
          </a:p>
        </p:txBody>
      </p:sp>
    </p:spTree>
    <p:extLst>
      <p:ext uri="{BB962C8B-B14F-4D97-AF65-F5344CB8AC3E}">
        <p14:creationId xmlns:p14="http://schemas.microsoft.com/office/powerpoint/2010/main" val="57725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Cal/OSHA’s mission statement can be found on Cal/OSHA’s homepage. At Cal/OSHA, our mission is to protect and improve the health &amp; safety of working men and women in California and the safety of all passengers riding on elevators, amusement rides, and tramways. This is accomplished through the following activities: </a:t>
            </a:r>
          </a:p>
          <a:p>
            <a:pPr marL="171450" indent="-171450">
              <a:buFont typeface="Arial" panose="020B0604020202020204" pitchFamily="34" charset="0"/>
              <a:buChar char="•"/>
            </a:pPr>
            <a:r>
              <a:rPr lang="en-US" dirty="0"/>
              <a:t>Setting and enforcing title 8 occupational safety &amp; health standards and regulations</a:t>
            </a:r>
          </a:p>
          <a:p>
            <a:pPr marL="171450" indent="-171450">
              <a:buFont typeface="Arial" panose="020B0604020202020204" pitchFamily="34" charset="0"/>
              <a:buChar char="•"/>
            </a:pPr>
            <a:r>
              <a:rPr lang="en-US" dirty="0"/>
              <a:t>Providing outreach, education, and assistance to workers on their rights and workplace protections, and to employers regarding their obligations and responsibilities</a:t>
            </a:r>
          </a:p>
          <a:p>
            <a:pPr marL="171450" indent="-171450">
              <a:buFont typeface="Arial" panose="020B0604020202020204" pitchFamily="34" charset="0"/>
              <a:buChar char="•"/>
            </a:pPr>
            <a:r>
              <a:rPr lang="en-US" dirty="0"/>
              <a:t>In addition, Cal/OSHA issues permits, such as construction permits, licenses to operate, certifications to perform certain work activities, registrations, and approvals. </a:t>
            </a: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7A9E0FC3-7E2D-4B57-9CB4-49FCBEAFE8D0}" type="slidenum">
              <a:rPr lang="en-US" smtClean="0"/>
              <a:t>3</a:t>
            </a:fld>
            <a:endParaRPr lang="en-US"/>
          </a:p>
        </p:txBody>
      </p:sp>
    </p:spTree>
    <p:extLst>
      <p:ext uri="{BB962C8B-B14F-4D97-AF65-F5344CB8AC3E}">
        <p14:creationId xmlns:p14="http://schemas.microsoft.com/office/powerpoint/2010/main" val="1761421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Enforcement Branch is tasked with investigating complaints of unsafe or unhealthful working conditions or workplaces, reports of injuries or illness that are serious in nature, and workplace fatalities. </a:t>
            </a:r>
          </a:p>
          <a:p>
            <a:r>
              <a:rPr lang="en-US" dirty="0"/>
              <a:t>Cal/OSHA also conducts targeted inspections of employers in high hazard industries, simply meaning those with high rates of preventable injuries and illness. </a:t>
            </a:r>
          </a:p>
          <a:p>
            <a:r>
              <a:rPr lang="en-US" dirty="0"/>
              <a:t>Cal/OSHA Enforcement Branch may issue citations that carry a monetary penalty to employers who violate title 8 standards and regulations and can also issue Orders Prohibiting Use, known as “OPU’s” on equipment, machinery, or an entire worksite if necessary to prevent an imminent hazard that will cause injury or death to an employee.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lt"/>
                <a:cs typeface="+mn-lt"/>
              </a:rPr>
              <a:t>The Enforcement Branch also issues project permits and annual permits to employers for major activities in construction and permits allowing use of diesel engines in mining and tunneling. </a:t>
            </a: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7A9E0FC3-7E2D-4B57-9CB4-49FCBEAFE8D0}" type="slidenum">
              <a:rPr lang="en-US" smtClean="0"/>
              <a:t>4</a:t>
            </a:fld>
            <a:endParaRPr lang="en-US"/>
          </a:p>
        </p:txBody>
      </p:sp>
    </p:spTree>
    <p:extLst>
      <p:ext uri="{BB962C8B-B14F-4D97-AF65-F5344CB8AC3E}">
        <p14:creationId xmlns:p14="http://schemas.microsoft.com/office/powerpoint/2010/main" val="3453992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this slide, you can see the breakdown of the geographic regions of the enforcement, as well as the district offices that are in each region with the contact information. </a:t>
            </a:r>
          </a:p>
          <a:p>
            <a:pPr algn="l">
              <a:buFont typeface="Arial" panose="020B0604020202020204" pitchFamily="34" charset="0"/>
              <a:buChar char="•"/>
            </a:pPr>
            <a:endParaRPr lang="en-US" b="0" i="0" dirty="0">
              <a:solidFill>
                <a:srgbClr val="3B3A48"/>
              </a:solidFill>
              <a:effectLst/>
              <a:latin typeface="Public Sans"/>
            </a:endParaRPr>
          </a:p>
          <a:p>
            <a:pPr algn="l">
              <a:buFont typeface="Arial" panose="020B0604020202020204" pitchFamily="34" charset="0"/>
              <a:buNone/>
            </a:pPr>
            <a:r>
              <a:rPr lang="en-US" b="1" i="0" dirty="0">
                <a:solidFill>
                  <a:srgbClr val="3B3A48"/>
                </a:solidFill>
                <a:effectLst/>
                <a:latin typeface="Public Sans"/>
              </a:rPr>
              <a:t>CAL/OSHA IS HIRING!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r>
              <a:rPr lang="en-US" b="0" i="0" dirty="0">
                <a:solidFill>
                  <a:srgbClr val="3B3A48"/>
                </a:solidFill>
                <a:effectLst/>
                <a:latin typeface="Public Sans"/>
              </a:rPr>
              <a:t>The Division is in the process of establishing permanent office locations in:</a:t>
            </a:r>
          </a:p>
          <a:p>
            <a:pPr algn="l">
              <a:buFont typeface="Arial" panose="020B0604020202020204" pitchFamily="34" charset="0"/>
              <a:buChar char="•"/>
            </a:pPr>
            <a:r>
              <a:rPr lang="en-US" b="0" i="0" dirty="0">
                <a:solidFill>
                  <a:srgbClr val="3B3A48"/>
                </a:solidFill>
                <a:effectLst/>
                <a:latin typeface="Public Sans"/>
              </a:rPr>
              <a:t>Regional Office in Fresno</a:t>
            </a:r>
          </a:p>
          <a:p>
            <a:pPr algn="l">
              <a:buFont typeface="Arial" panose="020B0604020202020204" pitchFamily="34" charset="0"/>
              <a:buChar char="•"/>
            </a:pPr>
            <a:r>
              <a:rPr lang="en-US" b="0" i="0" dirty="0">
                <a:solidFill>
                  <a:srgbClr val="3B3A48"/>
                </a:solidFill>
                <a:effectLst/>
                <a:latin typeface="Public Sans"/>
              </a:rPr>
              <a:t>High Hazard Office in Fresno</a:t>
            </a:r>
          </a:p>
          <a:p>
            <a:pPr algn="l">
              <a:buFont typeface="Arial" panose="020B0604020202020204" pitchFamily="34" charset="0"/>
              <a:buChar char="•"/>
            </a:pPr>
            <a:r>
              <a:rPr lang="en-US" b="0" i="0" dirty="0">
                <a:solidFill>
                  <a:srgbClr val="3B3A48"/>
                </a:solidFill>
                <a:effectLst/>
                <a:latin typeface="Public Sans"/>
              </a:rPr>
              <a:t>District Office in Santa Barbara</a:t>
            </a:r>
          </a:p>
          <a:p>
            <a:pPr algn="l">
              <a:buFont typeface="Arial" panose="020B0604020202020204" pitchFamily="34" charset="0"/>
              <a:buChar char="•"/>
            </a:pPr>
            <a:r>
              <a:rPr lang="en-US" b="0" i="0" dirty="0">
                <a:solidFill>
                  <a:srgbClr val="3B3A48"/>
                </a:solidFill>
                <a:effectLst/>
                <a:latin typeface="Public Sans"/>
              </a:rPr>
              <a:t>District Office in Riverside</a:t>
            </a:r>
          </a:p>
          <a:p>
            <a:pPr algn="l">
              <a:buFont typeface="Arial" panose="020B0604020202020204" pitchFamily="34" charset="0"/>
              <a:buChar char="•"/>
            </a:pPr>
            <a:endParaRPr lang="en-US" b="0" i="0" dirty="0">
              <a:solidFill>
                <a:srgbClr val="3B3A48"/>
              </a:solidFill>
              <a:effectLst/>
              <a:latin typeface="Public Sans"/>
            </a:endParaRPr>
          </a:p>
          <a:p>
            <a:pPr algn="l">
              <a:buFont typeface="Arial" panose="020B0604020202020204" pitchFamily="34" charset="0"/>
              <a:buNone/>
            </a:pPr>
            <a:r>
              <a:rPr lang="en-US" b="0" i="0" dirty="0">
                <a:solidFill>
                  <a:srgbClr val="3B3A48"/>
                </a:solidFill>
                <a:effectLst/>
                <a:latin typeface="Public Sans"/>
              </a:rPr>
              <a:t>We are hiring!</a:t>
            </a: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7A9E0FC3-7E2D-4B57-9CB4-49FCBEAFE8D0}" type="slidenum">
              <a:rPr lang="en-US" smtClean="0"/>
              <a:t>5</a:t>
            </a:fld>
            <a:endParaRPr lang="en-US"/>
          </a:p>
        </p:txBody>
      </p:sp>
    </p:spTree>
    <p:extLst>
      <p:ext uri="{BB962C8B-B14F-4D97-AF65-F5344CB8AC3E}">
        <p14:creationId xmlns:p14="http://schemas.microsoft.com/office/powerpoint/2010/main" val="3625208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5204 ETS expires on Jun. 27, 2024</a:t>
            </a:r>
          </a:p>
        </p:txBody>
      </p:sp>
      <p:sp>
        <p:nvSpPr>
          <p:cNvPr id="4" name="Slide Number Placeholder 3"/>
          <p:cNvSpPr>
            <a:spLocks noGrp="1"/>
          </p:cNvSpPr>
          <p:nvPr>
            <p:ph type="sldNum" sz="quarter" idx="5"/>
          </p:nvPr>
        </p:nvSpPr>
        <p:spPr/>
        <p:txBody>
          <a:bodyPr/>
          <a:lstStyle/>
          <a:p>
            <a:fld id="{7A9E0FC3-7E2D-4B57-9CB4-49FCBEAFE8D0}" type="slidenum">
              <a:rPr lang="en-US" smtClean="0"/>
              <a:t>14</a:t>
            </a:fld>
            <a:endParaRPr lang="en-US"/>
          </a:p>
        </p:txBody>
      </p:sp>
    </p:spTree>
    <p:extLst>
      <p:ext uri="{BB962C8B-B14F-4D97-AF65-F5344CB8AC3E}">
        <p14:creationId xmlns:p14="http://schemas.microsoft.com/office/powerpoint/2010/main" val="2876404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baseline="0" dirty="0"/>
          </a:p>
        </p:txBody>
      </p:sp>
      <p:sp>
        <p:nvSpPr>
          <p:cNvPr id="4" name="Slide Number Placeholder 3"/>
          <p:cNvSpPr>
            <a:spLocks noGrp="1"/>
          </p:cNvSpPr>
          <p:nvPr>
            <p:ph type="sldNum" sz="quarter" idx="10"/>
          </p:nvPr>
        </p:nvSpPr>
        <p:spPr/>
        <p:txBody>
          <a:bodyPr/>
          <a:lstStyle/>
          <a:p>
            <a:fld id="{7A9E0FC3-7E2D-4B57-9CB4-49FCBEAFE8D0}" type="slidenum">
              <a:rPr lang="en-US" smtClean="0"/>
              <a:t>20</a:t>
            </a:fld>
            <a:endParaRPr lang="en-US"/>
          </a:p>
        </p:txBody>
      </p:sp>
    </p:spTree>
    <p:extLst>
      <p:ext uri="{BB962C8B-B14F-4D97-AF65-F5344CB8AC3E}">
        <p14:creationId xmlns:p14="http://schemas.microsoft.com/office/powerpoint/2010/main" val="1986801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5"/>
          </p:nvPr>
        </p:nvSpPr>
        <p:spPr/>
        <p:txBody>
          <a:bodyPr/>
          <a:lstStyle/>
          <a:p>
            <a:fld id="{6291E711-A03F-42DB-B5DB-1007B53D1E92}" type="slidenum">
              <a:rPr lang="en-US" smtClean="0"/>
              <a:t>21</a:t>
            </a:fld>
            <a:endParaRPr lang="en-US"/>
          </a:p>
        </p:txBody>
      </p:sp>
    </p:spTree>
    <p:extLst>
      <p:ext uri="{BB962C8B-B14F-4D97-AF65-F5344CB8AC3E}">
        <p14:creationId xmlns:p14="http://schemas.microsoft.com/office/powerpoint/2010/main" val="711023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a:t>
            </a:r>
            <a:r>
              <a:rPr lang="en-US" sz="1200" kern="1200" baseline="0" dirty="0">
                <a:solidFill>
                  <a:schemeClr val="tx1"/>
                </a:solidFill>
                <a:effectLst/>
                <a:latin typeface="+mn-lt"/>
                <a:ea typeface="+mn-ea"/>
                <a:cs typeface="+mn-cs"/>
              </a:rPr>
              <a:t> are two website I want to point you to for more heat illness prevention information.  The first is</a:t>
            </a:r>
            <a:r>
              <a:rPr lang="en-US" sz="1200" b="1" kern="1200" dirty="0">
                <a:solidFill>
                  <a:schemeClr val="tx1"/>
                </a:solidFill>
                <a:effectLst/>
                <a:latin typeface="+mn-lt"/>
                <a:ea typeface="+mn-ea"/>
                <a:cs typeface="+mn-cs"/>
              </a:rPr>
              <a:t>99Calor.org. </a:t>
            </a:r>
            <a:r>
              <a:rPr lang="en-US" sz="1200" kern="1200" dirty="0">
                <a:solidFill>
                  <a:schemeClr val="tx1"/>
                </a:solidFill>
                <a:effectLst/>
                <a:latin typeface="+mn-lt"/>
                <a:ea typeface="+mn-ea"/>
                <a:cs typeface="+mn-cs"/>
              </a:rPr>
              <a:t>Go check out the materials</a:t>
            </a:r>
            <a:r>
              <a:rPr lang="en-US" sz="1200" kern="1200" baseline="0" dirty="0">
                <a:solidFill>
                  <a:schemeClr val="tx1"/>
                </a:solidFill>
                <a:effectLst/>
                <a:latin typeface="+mn-lt"/>
                <a:ea typeface="+mn-ea"/>
                <a:cs typeface="+mn-cs"/>
              </a:rPr>
              <a:t> we have on 99Calor.org, then </a:t>
            </a:r>
            <a:r>
              <a:rPr lang="en-US" sz="1200" kern="1200" dirty="0">
                <a:solidFill>
                  <a:schemeClr val="tx1"/>
                </a:solidFill>
                <a:effectLst/>
                <a:latin typeface="+mn-lt"/>
                <a:ea typeface="+mn-ea"/>
                <a:cs typeface="+mn-cs"/>
              </a:rPr>
              <a:t>email me at </a:t>
            </a:r>
            <a:r>
              <a:rPr lang="en-US" sz="1200" u="sng" kern="1200" dirty="0">
                <a:solidFill>
                  <a:schemeClr val="tx1"/>
                </a:solidFill>
                <a:effectLst/>
                <a:latin typeface="+mn-lt"/>
                <a:ea typeface="+mn-ea"/>
                <a:cs typeface="+mn-cs"/>
                <a:hlinkClick r:id="rId3"/>
              </a:rPr>
              <a:t>heat@dir.ca.gov</a:t>
            </a:r>
            <a:r>
              <a:rPr lang="en-US" sz="1200" kern="1200" dirty="0">
                <a:solidFill>
                  <a:schemeClr val="tx1"/>
                </a:solidFill>
                <a:effectLst/>
                <a:latin typeface="+mn-lt"/>
                <a:ea typeface="+mn-ea"/>
                <a:cs typeface="+mn-cs"/>
              </a:rPr>
              <a:t>  and order any amount of these material, such as our excellent Heat Illness Prevention pocket guide.  We’ll send you as many as you need.  </a:t>
            </a:r>
          </a:p>
          <a:p>
            <a:endParaRPr lang="en-US" dirty="0"/>
          </a:p>
        </p:txBody>
      </p:sp>
      <p:sp>
        <p:nvSpPr>
          <p:cNvPr id="4" name="Slide Number Placeholder 3"/>
          <p:cNvSpPr>
            <a:spLocks noGrp="1"/>
          </p:cNvSpPr>
          <p:nvPr>
            <p:ph type="sldNum" sz="quarter" idx="10"/>
          </p:nvPr>
        </p:nvSpPr>
        <p:spPr/>
        <p:txBody>
          <a:bodyPr/>
          <a:lstStyle/>
          <a:p>
            <a:fld id="{6C6E71A4-6CF8-408F-9174-688845D5DA91}" type="slidenum">
              <a:rPr lang="en-US" smtClean="0"/>
              <a:pPr/>
              <a:t>22</a:t>
            </a:fld>
            <a:endParaRPr lang="en-US"/>
          </a:p>
        </p:txBody>
      </p:sp>
    </p:spTree>
    <p:extLst>
      <p:ext uri="{BB962C8B-B14F-4D97-AF65-F5344CB8AC3E}">
        <p14:creationId xmlns:p14="http://schemas.microsoft.com/office/powerpoint/2010/main" val="1957767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rgbClr val="25408F"/>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rgbClr val="25408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SUBTITLE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Placeholder 16">
            <a:extLst>
              <a:ext uri="{FF2B5EF4-FFF2-40B4-BE49-F238E27FC236}">
                <a16:creationId xmlns:a16="http://schemas.microsoft.com/office/drawing/2014/main" id="{EF693F97-C4E6-1CD8-992C-7B9D99A3FF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3136" y="1041399"/>
            <a:ext cx="4175186" cy="457200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a:ln>
            <a:noFill/>
          </a:ln>
        </p:spPr>
      </p:pic>
      <p:sp>
        <p:nvSpPr>
          <p:cNvPr id="7" name="Hexagon 6" descr="Solid dark colored hexagon in the middle of image accent">
            <a:extLst>
              <a:ext uri="{FF2B5EF4-FFF2-40B4-BE49-F238E27FC236}">
                <a16:creationId xmlns:a16="http://schemas.microsoft.com/office/drawing/2014/main" id="{CC40A55E-5755-96F1-DA73-9A79D498D72F}"/>
              </a:ext>
            </a:extLst>
          </p:cNvPr>
          <p:cNvSpPr/>
          <p:nvPr userDrawn="1"/>
        </p:nvSpPr>
        <p:spPr>
          <a:xfrm rot="16200000">
            <a:off x="2811291" y="2372139"/>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0C63A516-5A74-5481-DE25-837C18C873D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216438" y="2846369"/>
            <a:ext cx="1561882" cy="1114487"/>
          </a:xfrm>
          <a:prstGeom prst="rect">
            <a:avLst/>
          </a:prstGeom>
        </p:spPr>
      </p:pic>
      <p:pic>
        <p:nvPicPr>
          <p:cNvPr id="10" name="Picture 9" descr="Logo&#10;&#10;Description automatically generated">
            <a:extLst>
              <a:ext uri="{FF2B5EF4-FFF2-40B4-BE49-F238E27FC236}">
                <a16:creationId xmlns:a16="http://schemas.microsoft.com/office/drawing/2014/main" id="{14368F1E-2D44-6B56-AF23-98508AEEE78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33636" y="5701070"/>
            <a:ext cx="2172168" cy="1086084"/>
          </a:xfrm>
          <a:prstGeom prst="rect">
            <a:avLst/>
          </a:prstGeom>
        </p:spPr>
      </p:pic>
    </p:spTree>
    <p:extLst>
      <p:ext uri="{BB962C8B-B14F-4D97-AF65-F5344CB8AC3E}">
        <p14:creationId xmlns:p14="http://schemas.microsoft.com/office/powerpoint/2010/main" val="2452233354"/>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rgbClr val="FFD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1"/>
            <a:ext cx="11004096" cy="5807754"/>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24946" y="47352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rgbClr val="25408F"/>
                </a:solidFill>
              </a:defRPr>
            </a:lvl1pPr>
          </a:lstStyle>
          <a:p>
            <a:r>
              <a:rPr lang="en-US" noProof="0"/>
              <a:t>Add Caption Here</a:t>
            </a:r>
          </a:p>
        </p:txBody>
      </p:sp>
      <p:pic>
        <p:nvPicPr>
          <p:cNvPr id="3" name="Picture 2">
            <a:extLst>
              <a:ext uri="{FF2B5EF4-FFF2-40B4-BE49-F238E27FC236}">
                <a16:creationId xmlns:a16="http://schemas.microsoft.com/office/drawing/2014/main" id="{F0F21731-1402-3818-EB88-B4B5E0629305}"/>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rcRect/>
          <a:stretch/>
        </p:blipFill>
        <p:spPr>
          <a:xfrm>
            <a:off x="124348" y="6289180"/>
            <a:ext cx="1524574" cy="451534"/>
          </a:xfrm>
          <a:prstGeom prst="rect">
            <a:avLst/>
          </a:prstGeom>
        </p:spPr>
      </p:pic>
      <p:pic>
        <p:nvPicPr>
          <p:cNvPr id="7" name="Picture 6" descr="Logo&#10;&#10;Description automatically generated">
            <a:extLst>
              <a:ext uri="{FF2B5EF4-FFF2-40B4-BE49-F238E27FC236}">
                <a16:creationId xmlns:a16="http://schemas.microsoft.com/office/drawing/2014/main" id="{8C3DCC20-7AF2-B7CC-56BD-2B0CD5F125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9197" y="6118226"/>
            <a:ext cx="1511948" cy="755974"/>
          </a:xfrm>
          <a:prstGeom prst="rect">
            <a:avLst/>
          </a:prstGeom>
        </p:spPr>
      </p:pic>
    </p:spTree>
    <p:extLst>
      <p:ext uri="{BB962C8B-B14F-4D97-AF65-F5344CB8AC3E}">
        <p14:creationId xmlns:p14="http://schemas.microsoft.com/office/powerpoint/2010/main" val="16034756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rgbClr val="25408F"/>
                </a:solidFill>
              </a:defRPr>
            </a:lvl1pPr>
          </a:lstStyle>
          <a:p>
            <a:r>
              <a:rPr lang="en-US" noProof="0"/>
              <a:t>Click To Edit Master Title Style</a:t>
            </a:r>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solidFill>
                  <a:schemeClr val="tx2">
                    <a:lumMod val="10000"/>
                  </a:schemeClr>
                </a:solidFill>
                <a:latin typeface="Arial" panose="020B0604020202020204" pitchFamily="34" charset="0"/>
                <a:cs typeface="Arial" panose="020B060402020202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solidFill>
                  <a:schemeClr val="tx2">
                    <a:lumMod val="10000"/>
                  </a:schemeClr>
                </a:solidFill>
                <a:latin typeface="Arial" panose="020B0604020202020204" pitchFamily="34" charset="0"/>
                <a:cs typeface="Arial" panose="020B060402020202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solidFill>
                  <a:schemeClr val="tx2">
                    <a:lumMod val="10000"/>
                  </a:schemeClr>
                </a:solidFill>
                <a:latin typeface="Arial" panose="020B0604020202020204" pitchFamily="34" charset="0"/>
                <a:cs typeface="Arial" panose="020B060402020202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solidFill>
                  <a:schemeClr val="tx2">
                    <a:lumMod val="10000"/>
                  </a:schemeClr>
                </a:solidFill>
                <a:latin typeface="Arial" panose="020B0604020202020204" pitchFamily="34" charset="0"/>
                <a:cs typeface="Arial" panose="020B060402020202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124691" y="-187755"/>
            <a:ext cx="6030686" cy="3004456"/>
          </a:xfrm>
          <a:prstGeom prst="line">
            <a:avLst/>
          </a:prstGeom>
          <a:ln>
            <a:solidFill>
              <a:srgbClr val="25408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rgbClr val="FFDA3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rgbClr val="FFDA3D"/>
            </a:solidFill>
          </a:ln>
        </p:spPr>
        <p:style>
          <a:lnRef idx="1">
            <a:schemeClr val="accent1"/>
          </a:lnRef>
          <a:fillRef idx="0">
            <a:schemeClr val="accent1"/>
          </a:fillRef>
          <a:effectRef idx="0">
            <a:schemeClr val="accent1"/>
          </a:effectRef>
          <a:fontRef idx="minor">
            <a:schemeClr val="tx1"/>
          </a:fontRef>
        </p:style>
      </p:cxnSp>
      <p:pic>
        <p:nvPicPr>
          <p:cNvPr id="16" name="Picture Placeholder 16">
            <a:extLst>
              <a:ext uri="{FF2B5EF4-FFF2-40B4-BE49-F238E27FC236}">
                <a16:creationId xmlns:a16="http://schemas.microsoft.com/office/drawing/2014/main" id="{270734CC-8358-2C39-ED6B-3AC057AC7C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3136" y="1041399"/>
            <a:ext cx="4175186" cy="457200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a:ln>
            <a:noFill/>
          </a:ln>
        </p:spPr>
      </p:pic>
      <p:sp>
        <p:nvSpPr>
          <p:cNvPr id="17" name="Hexagon 16" descr="Solid dark colored hexagon in the middle of image accent">
            <a:extLst>
              <a:ext uri="{FF2B5EF4-FFF2-40B4-BE49-F238E27FC236}">
                <a16:creationId xmlns:a16="http://schemas.microsoft.com/office/drawing/2014/main" id="{11ADC0E8-0D30-00CB-281C-37E65E19F530}"/>
              </a:ext>
            </a:extLst>
          </p:cNvPr>
          <p:cNvSpPr/>
          <p:nvPr userDrawn="1"/>
        </p:nvSpPr>
        <p:spPr>
          <a:xfrm rot="16200000">
            <a:off x="2811291" y="2372139"/>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B3D8610A-EF56-F138-AD98-3991206C70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9197" y="6118226"/>
            <a:ext cx="1511948" cy="755974"/>
          </a:xfrm>
          <a:prstGeom prst="rect">
            <a:avLst/>
          </a:prstGeom>
        </p:spPr>
      </p:pic>
    </p:spTree>
    <p:extLst>
      <p:ext uri="{BB962C8B-B14F-4D97-AF65-F5344CB8AC3E}">
        <p14:creationId xmlns:p14="http://schemas.microsoft.com/office/powerpoint/2010/main" val="1741975697"/>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rgbClr val="FFD41C"/>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rgbClr val="25408F"/>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lumMod val="50000"/>
                  </a:schemeClr>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rgbClr val="25408F"/>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C21FDBC-4C1B-36A1-B185-B28ED9B1F2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72960" y="496218"/>
            <a:ext cx="3243510" cy="960633"/>
          </a:xfrm>
          <a:prstGeom prst="rect">
            <a:avLst/>
          </a:prstGeom>
        </p:spPr>
      </p:pic>
      <p:pic>
        <p:nvPicPr>
          <p:cNvPr id="5" name="Picture 4" descr="Logo&#10;&#10;Description automatically generated">
            <a:extLst>
              <a:ext uri="{FF2B5EF4-FFF2-40B4-BE49-F238E27FC236}">
                <a16:creationId xmlns:a16="http://schemas.microsoft.com/office/drawing/2014/main" id="{117CE430-FF43-4532-1DB8-B674B505D6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9197" y="6118226"/>
            <a:ext cx="1511948" cy="755974"/>
          </a:xfrm>
          <a:prstGeom prst="rect">
            <a:avLst/>
          </a:prstGeom>
        </p:spPr>
      </p:pic>
    </p:spTree>
    <p:extLst>
      <p:ext uri="{BB962C8B-B14F-4D97-AF65-F5344CB8AC3E}">
        <p14:creationId xmlns:p14="http://schemas.microsoft.com/office/powerpoint/2010/main" val="899304331"/>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rgbClr val="FFD4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rgbClr val="25408F"/>
                </a:solidFill>
                <a:latin typeface="Century Gothic" panose="020B0502020202020204" pitchFamily="34" charset="0"/>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lumMod val="50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0" y="3960856"/>
            <a:ext cx="3187700" cy="1689100"/>
          </a:xfrm>
          <a:prstGeom prst="line">
            <a:avLst/>
          </a:prstGeom>
          <a:ln>
            <a:solidFill>
              <a:srgbClr val="FFD41C"/>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rgbClr val="25408F"/>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 name="Picture 1">
            <a:extLst>
              <a:ext uri="{FF2B5EF4-FFF2-40B4-BE49-F238E27FC236}">
                <a16:creationId xmlns:a16="http://schemas.microsoft.com/office/drawing/2014/main" id="{DE245F41-4FC7-4A55-03EC-B878FE54F72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72960" y="496218"/>
            <a:ext cx="3243510" cy="960633"/>
          </a:xfrm>
          <a:prstGeom prst="rect">
            <a:avLst/>
          </a:prstGeom>
        </p:spPr>
      </p:pic>
      <p:pic>
        <p:nvPicPr>
          <p:cNvPr id="4" name="Picture 3" descr="Logo&#10;&#10;Description automatically generated">
            <a:extLst>
              <a:ext uri="{FF2B5EF4-FFF2-40B4-BE49-F238E27FC236}">
                <a16:creationId xmlns:a16="http://schemas.microsoft.com/office/drawing/2014/main" id="{C6B4B975-596B-FED0-A414-3F4598568F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9197" y="6118226"/>
            <a:ext cx="1511948" cy="755974"/>
          </a:xfrm>
          <a:prstGeom prst="rect">
            <a:avLst/>
          </a:prstGeom>
        </p:spPr>
      </p:pic>
    </p:spTree>
    <p:extLst>
      <p:ext uri="{BB962C8B-B14F-4D97-AF65-F5344CB8AC3E}">
        <p14:creationId xmlns:p14="http://schemas.microsoft.com/office/powerpoint/2010/main" val="75251339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lstStyle/>
          <a:p>
            <a:r>
              <a:rPr lang="en-US"/>
              <a:t>Click to edit Master title style</a:t>
            </a:r>
          </a:p>
        </p:txBody>
      </p:sp>
      <p:pic>
        <p:nvPicPr>
          <p:cNvPr id="4" name="Picture 3" descr="Logo&#10;&#10;Description automatically generated">
            <a:extLst>
              <a:ext uri="{FF2B5EF4-FFF2-40B4-BE49-F238E27FC236}">
                <a16:creationId xmlns:a16="http://schemas.microsoft.com/office/drawing/2014/main" id="{483B6F03-8463-BFC3-55F2-C679AE6AE6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9197" y="6118226"/>
            <a:ext cx="1511948" cy="755974"/>
          </a:xfrm>
          <a:prstGeom prst="rect">
            <a:avLst/>
          </a:prstGeom>
        </p:spPr>
      </p:pic>
    </p:spTree>
    <p:extLst>
      <p:ext uri="{BB962C8B-B14F-4D97-AF65-F5344CB8AC3E}">
        <p14:creationId xmlns:p14="http://schemas.microsoft.com/office/powerpoint/2010/main" val="2804140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1097280" y="286605"/>
            <a:ext cx="10058400" cy="1450800"/>
          </a:xfrm>
          <a:prstGeom prst="rect">
            <a:avLst/>
          </a:prstGeom>
          <a:noFill/>
          <a:ln>
            <a:noFill/>
          </a:ln>
        </p:spPr>
        <p:txBody>
          <a:bodyPr spcFirstLastPara="1" wrap="square" lIns="68575" tIns="34275" rIns="68575" bIns="34275" anchor="b" anchorCtr="0">
            <a:normAutofit/>
          </a:bodyPr>
          <a:lstStyle>
            <a:lvl1pPr lvl="0" algn="l" rtl="0">
              <a:lnSpc>
                <a:spcPct val="85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 name="Picture 1" descr="Logo&#10;&#10;Description automatically generated">
            <a:extLst>
              <a:ext uri="{FF2B5EF4-FFF2-40B4-BE49-F238E27FC236}">
                <a16:creationId xmlns:a16="http://schemas.microsoft.com/office/drawing/2014/main" id="{FF53362C-1CD8-B344-BC7F-1BD480E844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9197" y="6118226"/>
            <a:ext cx="1511948" cy="755974"/>
          </a:xfrm>
          <a:prstGeom prst="rect">
            <a:avLst/>
          </a:prstGeom>
        </p:spPr>
      </p:pic>
    </p:spTree>
    <p:extLst>
      <p:ext uri="{BB962C8B-B14F-4D97-AF65-F5344CB8AC3E}">
        <p14:creationId xmlns:p14="http://schemas.microsoft.com/office/powerpoint/2010/main" val="1664199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232852"/>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26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6968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rgbClr val="FFD4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rgbClr val="25408F"/>
                </a:solidFill>
                <a:latin typeface="Century Gothic" panose="020B0502020202020204" pitchFamily="34" charset="0"/>
                <a:cs typeface="Arial" panose="020B060402020202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rgbClr val="25408F"/>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rgbClr val="FFDA3D"/>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14777"/>
            <a:ext cx="2258568" cy="742819"/>
          </a:xfrm>
          <a:prstGeom prst="parallelogram">
            <a:avLst>
              <a:gd name="adj" fmla="val 195850"/>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5" name="Picture Placeholder 16">
            <a:extLst>
              <a:ext uri="{FF2B5EF4-FFF2-40B4-BE49-F238E27FC236}">
                <a16:creationId xmlns:a16="http://schemas.microsoft.com/office/drawing/2014/main" id="{0BA1DE48-B60D-A67A-B97A-9D44842DC3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3136" y="1041399"/>
            <a:ext cx="4175186" cy="457200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a:ln>
            <a:noFill/>
          </a:ln>
        </p:spPr>
      </p:pic>
      <p:sp>
        <p:nvSpPr>
          <p:cNvPr id="20" name="Hexagon 19" descr="Solid dark colored hexagon in the middle of image accent">
            <a:extLst>
              <a:ext uri="{FF2B5EF4-FFF2-40B4-BE49-F238E27FC236}">
                <a16:creationId xmlns:a16="http://schemas.microsoft.com/office/drawing/2014/main" id="{2FC8D199-0323-7073-10A1-9AFA0E75681C}"/>
              </a:ext>
            </a:extLst>
          </p:cNvPr>
          <p:cNvSpPr/>
          <p:nvPr userDrawn="1"/>
        </p:nvSpPr>
        <p:spPr>
          <a:xfrm rot="16200000">
            <a:off x="2811291" y="2372139"/>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3" name="Straight Connector 22">
            <a:extLst>
              <a:ext uri="{FF2B5EF4-FFF2-40B4-BE49-F238E27FC236}">
                <a16:creationId xmlns:a16="http://schemas.microsoft.com/office/drawing/2014/main" id="{78B85D01-8540-303C-54D5-B08A5FF6DEC3}"/>
              </a:ext>
            </a:extLst>
          </p:cNvPr>
          <p:cNvCxnSpPr>
            <a:cxnSpLocks/>
          </p:cNvCxnSpPr>
          <p:nvPr userDrawn="1"/>
        </p:nvCxnSpPr>
        <p:spPr>
          <a:xfrm>
            <a:off x="6276201" y="3784661"/>
            <a:ext cx="4198267" cy="7385"/>
          </a:xfrm>
          <a:prstGeom prst="line">
            <a:avLst/>
          </a:prstGeom>
          <a:ln>
            <a:solidFill>
              <a:srgbClr val="FFDA3D"/>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BD46701-AC67-6099-DA4C-98B5A93B385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216438" y="2846369"/>
            <a:ext cx="1561882" cy="1114487"/>
          </a:xfrm>
          <a:prstGeom prst="rect">
            <a:avLst/>
          </a:prstGeom>
        </p:spPr>
      </p:pic>
      <p:pic>
        <p:nvPicPr>
          <p:cNvPr id="4" name="Picture 3" descr="Logo&#10;&#10;Description automatically generated">
            <a:extLst>
              <a:ext uri="{FF2B5EF4-FFF2-40B4-BE49-F238E27FC236}">
                <a16:creationId xmlns:a16="http://schemas.microsoft.com/office/drawing/2014/main" id="{85A8FB54-8CBE-417C-9862-A6582AC3F3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64049" y="5745652"/>
            <a:ext cx="2257096" cy="1128548"/>
          </a:xfrm>
          <a:prstGeom prst="rect">
            <a:avLst/>
          </a:prstGeom>
        </p:spPr>
      </p:pic>
    </p:spTree>
    <p:extLst>
      <p:ext uri="{BB962C8B-B14F-4D97-AF65-F5344CB8AC3E}">
        <p14:creationId xmlns:p14="http://schemas.microsoft.com/office/powerpoint/2010/main" val="386985839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4142129" y="-357302"/>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noProof="0"/>
              <a:t>Click icon to add picture</a:t>
            </a:r>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889560"/>
          </a:xfrm>
          <a:prstGeom prst="rect">
            <a:avLst/>
          </a:prstGeom>
        </p:spPr>
        <p:txBody>
          <a:bodyPr>
            <a:normAutofit/>
          </a:bodyPr>
          <a:lstStyle>
            <a:lvl1pPr>
              <a:buClr>
                <a:srgbClr val="FFD41C"/>
              </a:buClr>
              <a:defRPr sz="2400">
                <a:solidFill>
                  <a:schemeClr val="tx2">
                    <a:lumMod val="10000"/>
                  </a:schemeClr>
                </a:solidFill>
                <a:latin typeface="Arial" panose="020B0604020202020204" pitchFamily="34" charset="0"/>
                <a:cs typeface="Arial" panose="020B0604020202020204" pitchFamily="34" charset="0"/>
              </a:defRPr>
            </a:lvl1pPr>
            <a:lvl2pPr>
              <a:buClr>
                <a:srgbClr val="FFD41C"/>
              </a:buClr>
              <a:defRPr sz="2000">
                <a:solidFill>
                  <a:schemeClr val="tx2">
                    <a:lumMod val="10000"/>
                  </a:schemeClr>
                </a:solidFill>
                <a:latin typeface="Arial" panose="020B0604020202020204" pitchFamily="34" charset="0"/>
                <a:cs typeface="Arial" panose="020B0604020202020204" pitchFamily="34" charset="0"/>
              </a:defRPr>
            </a:lvl2pPr>
            <a:lvl3pPr>
              <a:buClr>
                <a:srgbClr val="FFD41C"/>
              </a:buClr>
              <a:defRPr sz="1800">
                <a:solidFill>
                  <a:schemeClr val="tx2">
                    <a:lumMod val="10000"/>
                  </a:schemeClr>
                </a:solidFill>
                <a:latin typeface="Arial" panose="020B0604020202020204" pitchFamily="34" charset="0"/>
                <a:cs typeface="Arial" panose="020B0604020202020204" pitchFamily="34" charset="0"/>
              </a:defRPr>
            </a:lvl3pPr>
            <a:lvl4pPr>
              <a:buClr>
                <a:srgbClr val="FFD41C"/>
              </a:buClr>
              <a:defRPr sz="1600">
                <a:solidFill>
                  <a:schemeClr val="tx2">
                    <a:lumMod val="10000"/>
                  </a:schemeClr>
                </a:solidFill>
                <a:latin typeface="Arial" panose="020B0604020202020204" pitchFamily="34" charset="0"/>
                <a:cs typeface="Arial" panose="020B0604020202020204" pitchFamily="34" charset="0"/>
              </a:defRPr>
            </a:lvl4pPr>
            <a:lvl5pPr>
              <a:buClr>
                <a:srgbClr val="FFD41C"/>
              </a:buClr>
              <a:defRPr sz="1600">
                <a:solidFill>
                  <a:schemeClr val="tx2">
                    <a:lumMod val="10000"/>
                  </a:schemeClr>
                </a:solidFill>
                <a:latin typeface="Arial" panose="020B0604020202020204" pitchFamily="34" charset="0"/>
                <a:cs typeface="Arial" panose="020B0604020202020204"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rgbClr val="FFD41C"/>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31" cy="608895"/>
          </a:xfrm>
          <a:prstGeom prst="rect">
            <a:avLst/>
          </a:prstGeom>
        </p:spPr>
        <p:txBody>
          <a:bodyPr/>
          <a:lstStyle>
            <a:lvl1pPr marL="0" indent="0">
              <a:buNone/>
              <a:defRPr sz="2000" spc="300">
                <a:solidFill>
                  <a:srgbClr val="4D6EB4"/>
                </a:solidFill>
                <a:latin typeface="Arial" panose="020B0604020202020204" pitchFamily="34" charset="0"/>
                <a:cs typeface="Arial" panose="020B0604020202020204" pitchFamily="34" charset="0"/>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308484"/>
            <a:ext cx="7342622" cy="1215566"/>
          </a:xfrm>
          <a:prstGeom prst="rect">
            <a:avLst/>
          </a:prstGeom>
        </p:spPr>
        <p:txBody>
          <a:bodyPr anchor="b">
            <a:normAutofit/>
          </a:bodyPr>
          <a:lstStyle>
            <a:lvl1pPr>
              <a:defRPr sz="4400" b="1">
                <a:solidFill>
                  <a:srgbClr val="25408F"/>
                </a:solidFill>
                <a:latin typeface="Century Gothic" panose="020B0502020202020204" pitchFamily="34" charset="0"/>
              </a:defRPr>
            </a:lvl1pPr>
          </a:lstStyle>
          <a:p>
            <a:r>
              <a:rPr lang="en-US" noProof="0"/>
              <a:t>Click to Edit </a:t>
            </a:r>
            <a:br>
              <a:rPr lang="en-US" noProof="0"/>
            </a:br>
            <a:r>
              <a:rPr lang="en-US" noProof="0"/>
              <a:t>Master Title Style </a:t>
            </a:r>
          </a:p>
        </p:txBody>
      </p:sp>
      <p:cxnSp>
        <p:nvCxnSpPr>
          <p:cNvPr id="13" name="Straight Connector 12">
            <a:extLst>
              <a:ext uri="{FF2B5EF4-FFF2-40B4-BE49-F238E27FC236}">
                <a16:creationId xmlns:a16="http://schemas.microsoft.com/office/drawing/2014/main" id="{D1C94BD0-395F-8A85-DF94-7C03E79EA43F}"/>
              </a:ext>
            </a:extLst>
          </p:cNvPr>
          <p:cNvCxnSpPr>
            <a:cxnSpLocks/>
          </p:cNvCxnSpPr>
          <p:nvPr userDrawn="1"/>
        </p:nvCxnSpPr>
        <p:spPr>
          <a:xfrm>
            <a:off x="671267" y="2547513"/>
            <a:ext cx="5018333" cy="0"/>
          </a:xfrm>
          <a:prstGeom prst="line">
            <a:avLst/>
          </a:prstGeom>
          <a:ln>
            <a:solidFill>
              <a:srgbClr val="FFDA3D"/>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EEE370A-CA7B-96AC-A5F7-6C2F036D3DC1}"/>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rcRect/>
          <a:stretch/>
        </p:blipFill>
        <p:spPr>
          <a:xfrm>
            <a:off x="124348" y="6289180"/>
            <a:ext cx="1524574" cy="451534"/>
          </a:xfrm>
          <a:prstGeom prst="rect">
            <a:avLst/>
          </a:prstGeom>
        </p:spPr>
      </p:pic>
      <p:pic>
        <p:nvPicPr>
          <p:cNvPr id="8" name="Picture 7" descr="Logo&#10;&#10;Description automatically generated">
            <a:extLst>
              <a:ext uri="{FF2B5EF4-FFF2-40B4-BE49-F238E27FC236}">
                <a16:creationId xmlns:a16="http://schemas.microsoft.com/office/drawing/2014/main" id="{17A985CE-7ED3-FF7D-66BD-D049B7A67A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9197" y="6118226"/>
            <a:ext cx="1511948" cy="755974"/>
          </a:xfrm>
          <a:prstGeom prst="rect">
            <a:avLst/>
          </a:prstGeom>
        </p:spPr>
      </p:pic>
    </p:spTree>
    <p:extLst>
      <p:ext uri="{BB962C8B-B14F-4D97-AF65-F5344CB8AC3E}">
        <p14:creationId xmlns:p14="http://schemas.microsoft.com/office/powerpoint/2010/main" val="748847646"/>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noProof="0"/>
              <a:t>Click icon to add picture</a:t>
            </a:r>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6"/>
            <a:ext cx="5490446" cy="2946710"/>
          </a:xfrm>
          <a:prstGeom prst="rect">
            <a:avLst/>
          </a:prstGeom>
        </p:spPr>
        <p:txBody>
          <a:bodyPr>
            <a:normAutofit/>
          </a:bodyPr>
          <a:lstStyle>
            <a:lvl1pPr>
              <a:buClr>
                <a:srgbClr val="FFD41C"/>
              </a:buClr>
              <a:defRPr sz="2400">
                <a:solidFill>
                  <a:schemeClr val="tx2">
                    <a:lumMod val="10000"/>
                  </a:schemeClr>
                </a:solidFill>
                <a:latin typeface="Arial" panose="020B0604020202020204" pitchFamily="34" charset="0"/>
                <a:cs typeface="Arial" panose="020B0604020202020204" pitchFamily="34" charset="0"/>
              </a:defRPr>
            </a:lvl1pPr>
            <a:lvl2pPr>
              <a:buClr>
                <a:srgbClr val="FFD41C"/>
              </a:buClr>
              <a:defRPr sz="2000">
                <a:solidFill>
                  <a:schemeClr val="tx2">
                    <a:lumMod val="10000"/>
                  </a:schemeClr>
                </a:solidFill>
                <a:latin typeface="Arial" panose="020B0604020202020204" pitchFamily="34" charset="0"/>
                <a:cs typeface="Arial" panose="020B0604020202020204" pitchFamily="34" charset="0"/>
              </a:defRPr>
            </a:lvl2pPr>
            <a:lvl3pPr>
              <a:buClr>
                <a:srgbClr val="FFD41C"/>
              </a:buClr>
              <a:defRPr sz="1800">
                <a:solidFill>
                  <a:schemeClr val="tx2">
                    <a:lumMod val="10000"/>
                  </a:schemeClr>
                </a:solidFill>
                <a:latin typeface="Arial" panose="020B0604020202020204" pitchFamily="34" charset="0"/>
                <a:cs typeface="Arial" panose="020B0604020202020204" pitchFamily="34" charset="0"/>
              </a:defRPr>
            </a:lvl3pPr>
            <a:lvl4pPr>
              <a:buClr>
                <a:srgbClr val="FFD41C"/>
              </a:buClr>
              <a:defRPr sz="1600">
                <a:solidFill>
                  <a:schemeClr val="tx2">
                    <a:lumMod val="10000"/>
                  </a:schemeClr>
                </a:solidFill>
                <a:latin typeface="Arial" panose="020B0604020202020204" pitchFamily="34" charset="0"/>
                <a:cs typeface="Arial" panose="020B0604020202020204" pitchFamily="34" charset="0"/>
              </a:defRPr>
            </a:lvl4pPr>
            <a:lvl5pPr>
              <a:buClr>
                <a:srgbClr val="FFD41C"/>
              </a:buClr>
              <a:defRPr sz="1600">
                <a:solidFill>
                  <a:schemeClr val="tx2">
                    <a:lumMod val="10000"/>
                  </a:schemeClr>
                </a:solidFill>
                <a:latin typeface="Arial" panose="020B0604020202020204" pitchFamily="34" charset="0"/>
                <a:cs typeface="Arial" panose="020B0604020202020204"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rgbClr val="FFDA3D"/>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21" cy="608895"/>
          </a:xfrm>
          <a:prstGeom prst="rect">
            <a:avLst/>
          </a:prstGeom>
        </p:spPr>
        <p:txBody>
          <a:bodyPr/>
          <a:lstStyle>
            <a:lvl1pPr marL="0" indent="0">
              <a:buNone/>
              <a:defRPr sz="2000" spc="300">
                <a:solidFill>
                  <a:srgbClr val="4D6EB4"/>
                </a:solidFill>
                <a:latin typeface="Arial" panose="020B0604020202020204" pitchFamily="34" charset="0"/>
                <a:cs typeface="Arial" panose="020B0604020202020204" pitchFamily="34" charset="0"/>
              </a:defRPr>
            </a:lvl1pPr>
            <a:lvl2pPr marL="4572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308484"/>
            <a:ext cx="7342622" cy="1215566"/>
          </a:xfrm>
          <a:prstGeom prst="rect">
            <a:avLst/>
          </a:prstGeom>
        </p:spPr>
        <p:txBody>
          <a:bodyPr anchor="b">
            <a:normAutofit/>
          </a:bodyPr>
          <a:lstStyle>
            <a:lvl1pPr>
              <a:defRPr sz="4400" b="1">
                <a:solidFill>
                  <a:srgbClr val="25408F"/>
                </a:solidFill>
              </a:defRPr>
            </a:lvl1pPr>
          </a:lstStyle>
          <a:p>
            <a:r>
              <a:rPr lang="en-US" noProof="0"/>
              <a:t>Click to Edit </a:t>
            </a:r>
            <a:br>
              <a:rPr lang="en-US" noProof="0"/>
            </a:br>
            <a:r>
              <a:rPr lang="en-US" noProof="0"/>
              <a:t>Master Title Style </a:t>
            </a:r>
          </a:p>
        </p:txBody>
      </p:sp>
      <p:cxnSp>
        <p:nvCxnSpPr>
          <p:cNvPr id="14" name="Straight Connector 13">
            <a:extLst>
              <a:ext uri="{FF2B5EF4-FFF2-40B4-BE49-F238E27FC236}">
                <a16:creationId xmlns:a16="http://schemas.microsoft.com/office/drawing/2014/main" id="{9CC8FFD3-D842-77D9-5A4D-C8169DA8DF05}"/>
              </a:ext>
            </a:extLst>
          </p:cNvPr>
          <p:cNvCxnSpPr>
            <a:cxnSpLocks/>
          </p:cNvCxnSpPr>
          <p:nvPr userDrawn="1"/>
        </p:nvCxnSpPr>
        <p:spPr>
          <a:xfrm>
            <a:off x="671267" y="2547513"/>
            <a:ext cx="5018333" cy="0"/>
          </a:xfrm>
          <a:prstGeom prst="line">
            <a:avLst/>
          </a:prstGeom>
          <a:ln>
            <a:solidFill>
              <a:srgbClr val="FFDA3D"/>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60E03B9-65C1-D5F0-84E5-2085B1C5AB66}"/>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rcRect/>
          <a:stretch/>
        </p:blipFill>
        <p:spPr>
          <a:xfrm>
            <a:off x="124348" y="6289180"/>
            <a:ext cx="1524574" cy="451534"/>
          </a:xfrm>
          <a:prstGeom prst="rect">
            <a:avLst/>
          </a:prstGeom>
        </p:spPr>
      </p:pic>
      <p:pic>
        <p:nvPicPr>
          <p:cNvPr id="6" name="Picture 5" descr="Logo&#10;&#10;Description automatically generated">
            <a:extLst>
              <a:ext uri="{FF2B5EF4-FFF2-40B4-BE49-F238E27FC236}">
                <a16:creationId xmlns:a16="http://schemas.microsoft.com/office/drawing/2014/main" id="{9148F660-BAC2-476B-AD08-FBA75FC776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9197" y="6118226"/>
            <a:ext cx="1511948" cy="755974"/>
          </a:xfrm>
          <a:prstGeom prst="rect">
            <a:avLst/>
          </a:prstGeom>
        </p:spPr>
      </p:pic>
    </p:spTree>
    <p:extLst>
      <p:ext uri="{BB962C8B-B14F-4D97-AF65-F5344CB8AC3E}">
        <p14:creationId xmlns:p14="http://schemas.microsoft.com/office/powerpoint/2010/main" val="3427065280"/>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713882"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rgbClr val="FFD41C"/>
            </a:solidFill>
            <a:ln>
              <a:solidFill>
                <a:srgbClr val="FFD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1503752"/>
            <a:ext cx="5475290" cy="781188"/>
          </a:xfrm>
          <a:prstGeom prst="rect">
            <a:avLst/>
          </a:prstGeom>
        </p:spPr>
        <p:txBody>
          <a:bodyPr anchor="b">
            <a:normAutofit/>
          </a:bodyPr>
          <a:lstStyle>
            <a:lvl1pPr marL="0" indent="0">
              <a:lnSpc>
                <a:spcPct val="100000"/>
              </a:lnSpc>
              <a:spcBef>
                <a:spcPts val="0"/>
              </a:spcBef>
              <a:buNone/>
              <a:defRPr sz="2800" b="1">
                <a:solidFill>
                  <a:schemeClr val="tx2">
                    <a:lumMod val="1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284941"/>
            <a:ext cx="5475290" cy="3868210"/>
          </a:xfrm>
          <a:prstGeom prst="rect">
            <a:avLst/>
          </a:prstGeom>
        </p:spPr>
        <p:txBody>
          <a:bodyPr>
            <a:normAutofit/>
          </a:bodyPr>
          <a:lstStyle>
            <a:lvl1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1pPr>
            <a:lvl2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2pPr>
            <a:lvl3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3pPr>
            <a:lvl4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4pPr>
            <a:lvl5pPr>
              <a:buClr>
                <a:srgbClr val="FFD41C"/>
              </a:buClr>
              <a:defRPr lang="en-IN" dirty="0">
                <a:solidFill>
                  <a:schemeClr val="tx2">
                    <a:lumMod val="10000"/>
                  </a:schemeClr>
                </a:solidFill>
                <a:latin typeface="Arial" panose="020B0604020202020204" pitchFamily="34" charset="0"/>
                <a:cs typeface="Arial" panose="020B0604020202020204" pitchFamily="34" charset="0"/>
              </a:defRPr>
            </a:lvl5pPr>
          </a:lstStyle>
          <a:p>
            <a:pPr lvl="0">
              <a:buClr>
                <a:schemeClr val="accent2"/>
              </a:buClr>
            </a:pPr>
            <a:r>
              <a:rPr lang="en-US" noProof="0"/>
              <a:t>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1503752"/>
            <a:ext cx="5475600" cy="781188"/>
          </a:xfrm>
          <a:prstGeom prst="rect">
            <a:avLst/>
          </a:prstGeom>
        </p:spPr>
        <p:txBody>
          <a:bodyPr anchor="b">
            <a:normAutofit/>
          </a:bodyPr>
          <a:lstStyle>
            <a:lvl1pPr marL="0" indent="0">
              <a:lnSpc>
                <a:spcPct val="100000"/>
              </a:lnSpc>
              <a:buNone/>
              <a:defRPr sz="2800" b="1">
                <a:solidFill>
                  <a:schemeClr val="tx2">
                    <a:lumMod val="1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284941"/>
            <a:ext cx="5475600" cy="3868210"/>
          </a:xfrm>
          <a:prstGeom prst="rect">
            <a:avLst/>
          </a:prstGeom>
        </p:spPr>
        <p:txBody>
          <a:bodyPr>
            <a:normAutofit/>
          </a:bodyPr>
          <a:lstStyle>
            <a:lvl1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1pPr>
            <a:lvl2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2pPr>
            <a:lvl3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3pPr>
            <a:lvl4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4pPr>
            <a:lvl5pPr>
              <a:buClr>
                <a:srgbClr val="FFD41C"/>
              </a:buClr>
              <a:defRPr lang="en-IN" dirty="0">
                <a:solidFill>
                  <a:schemeClr val="tx2">
                    <a:lumMod val="10000"/>
                  </a:schemeClr>
                </a:solidFill>
                <a:latin typeface="Arial" panose="020B0604020202020204" pitchFamily="34" charset="0"/>
                <a:cs typeface="Arial" panose="020B0604020202020204" pitchFamily="34" charset="0"/>
              </a:defRPr>
            </a:lvl5pPr>
          </a:lstStyle>
          <a:p>
            <a:pPr lvl="0">
              <a:buClr>
                <a:schemeClr val="accent2"/>
              </a:buClr>
            </a:pPr>
            <a:r>
              <a:rPr lang="en-US" noProof="0"/>
              <a:t>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203290" cy="1147969"/>
          </a:xfrm>
          <a:prstGeom prst="rect">
            <a:avLst/>
          </a:prstGeom>
        </p:spPr>
        <p:txBody>
          <a:bodyPr bIns="0" anchor="b">
            <a:normAutofit/>
          </a:bodyPr>
          <a:lstStyle>
            <a:lvl1pPr>
              <a:defRPr sz="4400" b="1">
                <a:solidFill>
                  <a:srgbClr val="25408F"/>
                </a:solidFill>
              </a:defRPr>
            </a:lvl1pPr>
          </a:lstStyle>
          <a:p>
            <a:r>
              <a:rPr lang="en-US" noProof="0"/>
              <a:t>Click to Edit Master Title Style </a:t>
            </a:r>
          </a:p>
        </p:txBody>
      </p:sp>
      <p:cxnSp>
        <p:nvCxnSpPr>
          <p:cNvPr id="22" name="Straight Connector 21">
            <a:extLst>
              <a:ext uri="{FF2B5EF4-FFF2-40B4-BE49-F238E27FC236}">
                <a16:creationId xmlns:a16="http://schemas.microsoft.com/office/drawing/2014/main" id="{FE8650EF-0657-5BA4-CF99-4AF6C759A92A}"/>
              </a:ext>
            </a:extLst>
          </p:cNvPr>
          <p:cNvCxnSpPr>
            <a:cxnSpLocks/>
          </p:cNvCxnSpPr>
          <p:nvPr userDrawn="1"/>
        </p:nvCxnSpPr>
        <p:spPr>
          <a:xfrm flipV="1">
            <a:off x="6096000" y="1894346"/>
            <a:ext cx="0" cy="3795254"/>
          </a:xfrm>
          <a:prstGeom prst="line">
            <a:avLst/>
          </a:prstGeom>
          <a:ln>
            <a:solidFill>
              <a:srgbClr val="FFDA3D"/>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E899666-61D2-5FA8-CC26-CACAF1ECCB3C}"/>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rcRect/>
          <a:stretch/>
        </p:blipFill>
        <p:spPr>
          <a:xfrm>
            <a:off x="124348" y="6289180"/>
            <a:ext cx="1524574" cy="451534"/>
          </a:xfrm>
          <a:prstGeom prst="rect">
            <a:avLst/>
          </a:prstGeom>
        </p:spPr>
      </p:pic>
      <p:pic>
        <p:nvPicPr>
          <p:cNvPr id="5" name="Picture 4" descr="Logo&#10;&#10;Description automatically generated">
            <a:extLst>
              <a:ext uri="{FF2B5EF4-FFF2-40B4-BE49-F238E27FC236}">
                <a16:creationId xmlns:a16="http://schemas.microsoft.com/office/drawing/2014/main" id="{F9E73173-7136-EF99-214C-85D171406C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9197" y="6118226"/>
            <a:ext cx="1511948" cy="755974"/>
          </a:xfrm>
          <a:prstGeom prst="rect">
            <a:avLst/>
          </a:prstGeom>
        </p:spPr>
      </p:pic>
    </p:spTree>
    <p:extLst>
      <p:ext uri="{BB962C8B-B14F-4D97-AF65-F5344CB8AC3E}">
        <p14:creationId xmlns:p14="http://schemas.microsoft.com/office/powerpoint/2010/main" val="10911241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374520"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rgbClr val="FFD4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b="0" spc="300">
                <a:solidFill>
                  <a:srgbClr val="4D6EB4"/>
                </a:solidFill>
                <a:latin typeface="Arial" panose="020B0604020202020204" pitchFamily="34" charset="0"/>
                <a:cs typeface="Arial" panose="020B0604020202020204" pitchFamily="34" charset="0"/>
              </a:defRPr>
            </a:lvl1pPr>
            <a:lvl2pPr marL="457200" indent="0">
              <a:buNone/>
              <a:defRPr/>
            </a:lvl2pPr>
          </a:lstStyle>
          <a:p>
            <a:pPr lvl="0"/>
            <a:r>
              <a:rPr lang="en-US" noProof="0"/>
              <a:t>CLICK TO SUBTITLE STYLE</a:t>
            </a:r>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rgbClr val="25408F"/>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tx2">
                    <a:lumMod val="10000"/>
                  </a:schemeClr>
                </a:solidFill>
                <a:latin typeface="Arial" panose="020B0604020202020204" pitchFamily="34" charset="0"/>
                <a:cs typeface="Arial" panose="020B0604020202020204" pitchFamily="34" charset="0"/>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p>
        </p:txBody>
      </p:sp>
      <p:cxnSp>
        <p:nvCxnSpPr>
          <p:cNvPr id="14" name="Straight Connector 13">
            <a:extLst>
              <a:ext uri="{FF2B5EF4-FFF2-40B4-BE49-F238E27FC236}">
                <a16:creationId xmlns:a16="http://schemas.microsoft.com/office/drawing/2014/main" id="{C310B541-DE35-6874-E61C-2CCE2570A14E}"/>
              </a:ext>
            </a:extLst>
          </p:cNvPr>
          <p:cNvCxnSpPr>
            <a:cxnSpLocks/>
          </p:cNvCxnSpPr>
          <p:nvPr userDrawn="1"/>
        </p:nvCxnSpPr>
        <p:spPr>
          <a:xfrm>
            <a:off x="628933" y="1376932"/>
            <a:ext cx="5069134" cy="0"/>
          </a:xfrm>
          <a:prstGeom prst="line">
            <a:avLst/>
          </a:prstGeom>
          <a:ln>
            <a:solidFill>
              <a:srgbClr val="FFDA3D"/>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1A28863-79A1-1AF5-5BE9-2AEC58D978FB}"/>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rcRect/>
          <a:stretch/>
        </p:blipFill>
        <p:spPr>
          <a:xfrm>
            <a:off x="124348" y="6289180"/>
            <a:ext cx="1524574" cy="451534"/>
          </a:xfrm>
          <a:prstGeom prst="rect">
            <a:avLst/>
          </a:prstGeom>
        </p:spPr>
      </p:pic>
      <p:pic>
        <p:nvPicPr>
          <p:cNvPr id="6" name="Picture 5" descr="Logo&#10;&#10;Description automatically generated">
            <a:extLst>
              <a:ext uri="{FF2B5EF4-FFF2-40B4-BE49-F238E27FC236}">
                <a16:creationId xmlns:a16="http://schemas.microsoft.com/office/drawing/2014/main" id="{D57D70A4-17CC-9B1E-E11D-87A4A48FBE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9197" y="6118226"/>
            <a:ext cx="1511948" cy="755974"/>
          </a:xfrm>
          <a:prstGeom prst="rect">
            <a:avLst/>
          </a:prstGeom>
        </p:spPr>
      </p:pic>
    </p:spTree>
    <p:extLst>
      <p:ext uri="{BB962C8B-B14F-4D97-AF65-F5344CB8AC3E}">
        <p14:creationId xmlns:p14="http://schemas.microsoft.com/office/powerpoint/2010/main" val="4164145256"/>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rgbClr val="FFD4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b="0" spc="300">
                <a:solidFill>
                  <a:srgbClr val="4D6EB4"/>
                </a:solidFill>
                <a:latin typeface="Arial" panose="020B0604020202020204" pitchFamily="34" charset="0"/>
                <a:cs typeface="Arial" panose="020B0604020202020204" pitchFamily="34" charset="0"/>
              </a:defRPr>
            </a:lvl1pPr>
            <a:lvl2pPr marL="457200" indent="0">
              <a:buNone/>
              <a:defRPr/>
            </a:lvl2pPr>
          </a:lstStyle>
          <a:p>
            <a:pPr lvl="0"/>
            <a:r>
              <a:rPr lang="en-US" noProof="0"/>
              <a:t>CLICK TO SUBTITLE STYLE</a:t>
            </a:r>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rgbClr val="25408F"/>
                </a:solidFill>
                <a:latin typeface="Century Gothic" panose="020B0502020202020204" pitchFamily="34" charset="0"/>
              </a:defRPr>
            </a:lvl1pPr>
          </a:lstStyle>
          <a:p>
            <a:r>
              <a:rPr lang="en-US" noProof="0"/>
              <a:t>Click to Edit Master Title Style </a:t>
            </a:r>
          </a:p>
        </p:txBody>
      </p:sp>
      <p:cxnSp>
        <p:nvCxnSpPr>
          <p:cNvPr id="13" name="Straight Connector 12">
            <a:extLst>
              <a:ext uri="{FF2B5EF4-FFF2-40B4-BE49-F238E27FC236}">
                <a16:creationId xmlns:a16="http://schemas.microsoft.com/office/drawing/2014/main" id="{03BEF7FF-22EE-7547-D7F0-7178B2FF0272}"/>
              </a:ext>
            </a:extLst>
          </p:cNvPr>
          <p:cNvCxnSpPr>
            <a:cxnSpLocks/>
          </p:cNvCxnSpPr>
          <p:nvPr userDrawn="1"/>
        </p:nvCxnSpPr>
        <p:spPr>
          <a:xfrm>
            <a:off x="628933" y="1376932"/>
            <a:ext cx="5069134" cy="0"/>
          </a:xfrm>
          <a:prstGeom prst="line">
            <a:avLst/>
          </a:prstGeom>
          <a:ln>
            <a:solidFill>
              <a:srgbClr val="FFDA3D"/>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C6C7186-A876-206E-9166-70A03B014097}"/>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rcRect/>
          <a:stretch/>
        </p:blipFill>
        <p:spPr>
          <a:xfrm>
            <a:off x="124348" y="6289180"/>
            <a:ext cx="1524574" cy="451534"/>
          </a:xfrm>
          <a:prstGeom prst="rect">
            <a:avLst/>
          </a:prstGeom>
        </p:spPr>
      </p:pic>
      <p:pic>
        <p:nvPicPr>
          <p:cNvPr id="5" name="Picture 4" descr="Logo&#10;&#10;Description automatically generated">
            <a:extLst>
              <a:ext uri="{FF2B5EF4-FFF2-40B4-BE49-F238E27FC236}">
                <a16:creationId xmlns:a16="http://schemas.microsoft.com/office/drawing/2014/main" id="{4A31383F-5FF8-816C-031B-A9C7483CCC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9197" y="6118226"/>
            <a:ext cx="1511948" cy="755974"/>
          </a:xfrm>
          <a:prstGeom prst="rect">
            <a:avLst/>
          </a:prstGeom>
        </p:spPr>
      </p:pic>
    </p:spTree>
    <p:extLst>
      <p:ext uri="{BB962C8B-B14F-4D97-AF65-F5344CB8AC3E}">
        <p14:creationId xmlns:p14="http://schemas.microsoft.com/office/powerpoint/2010/main" val="1560281738"/>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3780"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rgbClr val="FFD4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b="0" spc="300">
                <a:solidFill>
                  <a:srgbClr val="4D6EB4"/>
                </a:solidFill>
                <a:latin typeface="Arial" panose="020B0604020202020204" pitchFamily="34" charset="0"/>
                <a:cs typeface="Arial" panose="020B0604020202020204" pitchFamily="34" charset="0"/>
              </a:defRPr>
            </a:lvl1pPr>
            <a:lvl2pPr marL="457200" indent="0">
              <a:buNone/>
              <a:defRPr/>
            </a:lvl2pPr>
          </a:lstStyle>
          <a:p>
            <a:pPr lvl="0"/>
            <a:r>
              <a:rPr lang="en-US" noProof="0"/>
              <a:t>CLICK TO SUBTITLE STYLE</a:t>
            </a:r>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rgbClr val="25408F"/>
                </a:solidFill>
                <a:latin typeface="Century Gothic" panose="020B0502020202020204" pitchFamily="34" charset="0"/>
              </a:defRPr>
            </a:lvl1pPr>
          </a:lstStyle>
          <a:p>
            <a:r>
              <a:rPr lang="en-US" noProof="0"/>
              <a:t>Click to Edit Master Title Style </a:t>
            </a:r>
          </a:p>
        </p:txBody>
      </p:sp>
      <p:sp>
        <p:nvSpPr>
          <p:cNvPr id="16" name="Content Placeholder 3" title="Bullet Points">
            <a:extLst>
              <a:ext uri="{FF2B5EF4-FFF2-40B4-BE49-F238E27FC236}">
                <a16:creationId xmlns:a16="http://schemas.microsoft.com/office/drawing/2014/main" id="{5426A714-11C8-0119-9836-19A8179A42E1}"/>
              </a:ext>
            </a:extLst>
          </p:cNvPr>
          <p:cNvSpPr>
            <a:spLocks noGrp="1"/>
          </p:cNvSpPr>
          <p:nvPr>
            <p:ph sz="half" idx="13"/>
          </p:nvPr>
        </p:nvSpPr>
        <p:spPr>
          <a:xfrm>
            <a:off x="520698" y="2005762"/>
            <a:ext cx="9664702" cy="4112463"/>
          </a:xfrm>
          <a:prstGeom prst="rect">
            <a:avLst/>
          </a:prstGeom>
        </p:spPr>
        <p:txBody>
          <a:bodyPr>
            <a:normAutofit/>
          </a:bodyPr>
          <a:lstStyle>
            <a:lvl1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1pPr>
            <a:lvl2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2pPr>
            <a:lvl3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3pPr>
            <a:lvl4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4pPr>
            <a:lvl5pPr>
              <a:buClr>
                <a:srgbClr val="FFD41C"/>
              </a:buClr>
              <a:defRPr lang="en-IN" dirty="0">
                <a:solidFill>
                  <a:schemeClr val="tx2">
                    <a:lumMod val="10000"/>
                  </a:schemeClr>
                </a:solidFill>
                <a:latin typeface="Arial" panose="020B0604020202020204" pitchFamily="34" charset="0"/>
                <a:cs typeface="Arial" panose="020B0604020202020204" pitchFamily="34" charset="0"/>
              </a:defRPr>
            </a:lvl5pPr>
          </a:lstStyle>
          <a:p>
            <a:pPr lvl="0">
              <a:buClr>
                <a:schemeClr val="accent2"/>
              </a:buClr>
            </a:pPr>
            <a:r>
              <a:rPr lang="en-US" noProof="0"/>
              <a:t>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cxnSp>
        <p:nvCxnSpPr>
          <p:cNvPr id="18" name="Straight Connector 17">
            <a:extLst>
              <a:ext uri="{FF2B5EF4-FFF2-40B4-BE49-F238E27FC236}">
                <a16:creationId xmlns:a16="http://schemas.microsoft.com/office/drawing/2014/main" id="{1A14A363-2DEF-D19B-C0B6-397DAF386112}"/>
              </a:ext>
            </a:extLst>
          </p:cNvPr>
          <p:cNvCxnSpPr>
            <a:cxnSpLocks/>
          </p:cNvCxnSpPr>
          <p:nvPr userDrawn="1"/>
        </p:nvCxnSpPr>
        <p:spPr>
          <a:xfrm>
            <a:off x="628933" y="1376932"/>
            <a:ext cx="5069134" cy="0"/>
          </a:xfrm>
          <a:prstGeom prst="line">
            <a:avLst/>
          </a:prstGeom>
          <a:ln>
            <a:solidFill>
              <a:srgbClr val="FFDA3D"/>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9AB8A9D-517B-9D3B-3D65-BF155945E2A3}"/>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rcRect/>
          <a:stretch/>
        </p:blipFill>
        <p:spPr>
          <a:xfrm>
            <a:off x="124348" y="6289180"/>
            <a:ext cx="1524574" cy="451534"/>
          </a:xfrm>
          <a:prstGeom prst="rect">
            <a:avLst/>
          </a:prstGeom>
        </p:spPr>
      </p:pic>
      <p:pic>
        <p:nvPicPr>
          <p:cNvPr id="5" name="Picture 4" descr="Logo&#10;&#10;Description automatically generated">
            <a:extLst>
              <a:ext uri="{FF2B5EF4-FFF2-40B4-BE49-F238E27FC236}">
                <a16:creationId xmlns:a16="http://schemas.microsoft.com/office/drawing/2014/main" id="{4E026EF4-A511-6F2D-164A-0F5D85F3ED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9197" y="6118226"/>
            <a:ext cx="1511948" cy="755974"/>
          </a:xfrm>
          <a:prstGeom prst="rect">
            <a:avLst/>
          </a:prstGeom>
        </p:spPr>
      </p:pic>
    </p:spTree>
    <p:extLst>
      <p:ext uri="{BB962C8B-B14F-4D97-AF65-F5344CB8AC3E}">
        <p14:creationId xmlns:p14="http://schemas.microsoft.com/office/powerpoint/2010/main" val="188636856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abl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rgbClr val="FFD4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a:xfrm>
            <a:off x="6472630" y="6356350"/>
            <a:ext cx="4114800" cy="365125"/>
          </a:xfrm>
        </p:spPr>
        <p:txBody>
          <a:bodyPr/>
          <a:lstStyle/>
          <a:p>
            <a:r>
              <a:rPr lang="en-US" noProof="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a:xfrm>
            <a:off x="11146971" y="6356350"/>
            <a:ext cx="740227" cy="365125"/>
          </a:xfrm>
          <a:prstGeom prst="rect">
            <a:avLst/>
          </a:prstGeom>
        </p:spPr>
        <p:txBody>
          <a:bodyPr/>
          <a:lstStyle/>
          <a:p>
            <a:fld id="{8699F50C-BE38-4BD0-BA84-9B090E1F2B9B}" type="slidenum">
              <a:rPr lang="en-US" noProof="0" smtClean="0"/>
              <a:t>‹#›</a:t>
            </a:fld>
            <a:endParaRPr lang="en-US" noProof="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rgbClr val="25408F"/>
                </a:solidFill>
                <a:latin typeface="Century Gothic" panose="020B0502020202020204" pitchFamily="34" charset="0"/>
              </a:defRPr>
            </a:lvl1pPr>
          </a:lstStyle>
          <a:p>
            <a:r>
              <a:rPr lang="en-US" noProof="0"/>
              <a:t>Click to Edit Master Title Style </a:t>
            </a:r>
          </a:p>
        </p:txBody>
      </p:sp>
      <p:sp>
        <p:nvSpPr>
          <p:cNvPr id="16" name="Content Placeholder 3" title="Bullet Points">
            <a:extLst>
              <a:ext uri="{FF2B5EF4-FFF2-40B4-BE49-F238E27FC236}">
                <a16:creationId xmlns:a16="http://schemas.microsoft.com/office/drawing/2014/main" id="{5426A714-11C8-0119-9836-19A8179A42E1}"/>
              </a:ext>
            </a:extLst>
          </p:cNvPr>
          <p:cNvSpPr>
            <a:spLocks noGrp="1"/>
          </p:cNvSpPr>
          <p:nvPr>
            <p:ph sz="half" idx="13"/>
          </p:nvPr>
        </p:nvSpPr>
        <p:spPr>
          <a:xfrm>
            <a:off x="520698" y="1356998"/>
            <a:ext cx="9664702" cy="4761228"/>
          </a:xfrm>
          <a:prstGeom prst="rect">
            <a:avLst/>
          </a:prstGeom>
        </p:spPr>
        <p:txBody>
          <a:bodyPr>
            <a:normAutofit/>
          </a:bodyPr>
          <a:lstStyle>
            <a:lvl1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1pPr>
            <a:lvl2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2pPr>
            <a:lvl3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3pPr>
            <a:lvl4pPr>
              <a:buClr>
                <a:srgbClr val="FFD41C"/>
              </a:buClr>
              <a:defRPr lang="en-US" dirty="0">
                <a:solidFill>
                  <a:schemeClr val="tx2">
                    <a:lumMod val="10000"/>
                  </a:schemeClr>
                </a:solidFill>
                <a:latin typeface="Arial" panose="020B0604020202020204" pitchFamily="34" charset="0"/>
                <a:cs typeface="Arial" panose="020B0604020202020204" pitchFamily="34" charset="0"/>
              </a:defRPr>
            </a:lvl4pPr>
            <a:lvl5pPr>
              <a:buClr>
                <a:srgbClr val="FFD41C"/>
              </a:buClr>
              <a:defRPr lang="en-IN" dirty="0">
                <a:solidFill>
                  <a:schemeClr val="tx2">
                    <a:lumMod val="10000"/>
                  </a:schemeClr>
                </a:solidFill>
                <a:latin typeface="Arial" panose="020B0604020202020204" pitchFamily="34" charset="0"/>
                <a:cs typeface="Arial" panose="020B0604020202020204" pitchFamily="34" charset="0"/>
              </a:defRPr>
            </a:lvl5pPr>
          </a:lstStyle>
          <a:p>
            <a:pPr lvl="0">
              <a:buClr>
                <a:schemeClr val="accent2"/>
              </a:buClr>
            </a:pPr>
            <a:r>
              <a:rPr lang="en-US" noProof="0"/>
              <a:t>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cxnSp>
        <p:nvCxnSpPr>
          <p:cNvPr id="13" name="Straight Connector 12">
            <a:extLst>
              <a:ext uri="{FF2B5EF4-FFF2-40B4-BE49-F238E27FC236}">
                <a16:creationId xmlns:a16="http://schemas.microsoft.com/office/drawing/2014/main" id="{8F6F75BF-BFC7-F423-F2B4-4C1E06E45B79}"/>
              </a:ext>
            </a:extLst>
          </p:cNvPr>
          <p:cNvCxnSpPr>
            <a:cxnSpLocks/>
          </p:cNvCxnSpPr>
          <p:nvPr userDrawn="1"/>
        </p:nvCxnSpPr>
        <p:spPr>
          <a:xfrm>
            <a:off x="628933" y="1376932"/>
            <a:ext cx="6050975" cy="0"/>
          </a:xfrm>
          <a:prstGeom prst="line">
            <a:avLst/>
          </a:prstGeom>
          <a:ln>
            <a:solidFill>
              <a:srgbClr val="FFDA3D"/>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B2B8320-6CD1-C48F-C2D7-E9E4BD99EFB7}"/>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rcRect/>
          <a:stretch/>
        </p:blipFill>
        <p:spPr>
          <a:xfrm>
            <a:off x="124348" y="6289180"/>
            <a:ext cx="1524574" cy="451534"/>
          </a:xfrm>
          <a:prstGeom prst="rect">
            <a:avLst/>
          </a:prstGeom>
        </p:spPr>
      </p:pic>
      <p:pic>
        <p:nvPicPr>
          <p:cNvPr id="6" name="Picture 5" descr="Logo&#10;&#10;Description automatically generated">
            <a:extLst>
              <a:ext uri="{FF2B5EF4-FFF2-40B4-BE49-F238E27FC236}">
                <a16:creationId xmlns:a16="http://schemas.microsoft.com/office/drawing/2014/main" id="{4150570D-9B2B-91E7-8B73-7E024839AF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9197" y="6118226"/>
            <a:ext cx="1511948" cy="755974"/>
          </a:xfrm>
          <a:prstGeom prst="rect">
            <a:avLst/>
          </a:prstGeom>
        </p:spPr>
      </p:pic>
    </p:spTree>
    <p:extLst>
      <p:ext uri="{BB962C8B-B14F-4D97-AF65-F5344CB8AC3E}">
        <p14:creationId xmlns:p14="http://schemas.microsoft.com/office/powerpoint/2010/main" val="1070038632"/>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noProof="0"/>
              <a:t>Add a footer</a:t>
            </a:r>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a:t>Click to edit Master title style</a:t>
            </a:r>
          </a:p>
        </p:txBody>
      </p:sp>
    </p:spTree>
    <p:extLst>
      <p:ext uri="{BB962C8B-B14F-4D97-AF65-F5344CB8AC3E}">
        <p14:creationId xmlns:p14="http://schemas.microsoft.com/office/powerpoint/2010/main" val="4252363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82" r:id="rId8"/>
    <p:sldLayoutId id="2147483683" r:id="rId9"/>
    <p:sldLayoutId id="2147483668" r:id="rId10"/>
    <p:sldLayoutId id="2147483669" r:id="rId11"/>
    <p:sldLayoutId id="2147483670" r:id="rId12"/>
    <p:sldLayoutId id="2147483671" r:id="rId13"/>
    <p:sldLayoutId id="2147483679" r:id="rId14"/>
    <p:sldLayoutId id="2147483680" r:id="rId15"/>
    <p:sldLayoutId id="2147483684" r:id="rId16"/>
  </p:sldLayoutIdLst>
  <p:hf hdr="0"/>
  <p:txStyles>
    <p:titleStyle>
      <a:lvl1pPr algn="l" defTabSz="914400" rtl="0" eaLnBrk="1" latinLnBrk="0" hangingPunct="1">
        <a:lnSpc>
          <a:spcPct val="90000"/>
        </a:lnSpc>
        <a:spcBef>
          <a:spcPct val="0"/>
        </a:spcBef>
        <a:buNone/>
        <a:defRPr lang="en-IN" sz="4400" b="1" kern="1200">
          <a:solidFill>
            <a:srgbClr val="25408F"/>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dir.ca.gov/OSHSB/Indoor-Heat.html"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99calor.org/" TargetMode="External"/><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hyperlink" Target="http://www.dir.ca.gov/DOSH/HeatIllnessInfo.html" TargetMode="External"/><Relationship Id="rId4" Type="http://schemas.openxmlformats.org/officeDocument/2006/relationships/hyperlink" Target="mailto:heat@dir.ca.go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dir.ca.gov/dosh/dosh1.html" TargetMode="External"/><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dir.ca.gov/dosh/jobs/" TargetMode="External"/><Relationship Id="rId4" Type="http://schemas.openxmlformats.org/officeDocument/2006/relationships/hyperlink" Target="https://www.dir.ca.gov/dosh/PubOrder.as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3842" y="1987420"/>
            <a:ext cx="5908158" cy="1789855"/>
          </a:xfrm>
        </p:spPr>
        <p:txBody>
          <a:bodyPr>
            <a:normAutofit/>
          </a:bodyPr>
          <a:lstStyle/>
          <a:p>
            <a:r>
              <a:rPr lang="en-US" dirty="0"/>
              <a:t>Cal/OSHA Update</a:t>
            </a:r>
          </a:p>
        </p:txBody>
      </p:sp>
      <p:pic>
        <p:nvPicPr>
          <p:cNvPr id="5" name="Picture Placeholder 16">
            <a:extLst>
              <a:ext uri="{FF2B5EF4-FFF2-40B4-BE49-F238E27FC236}">
                <a16:creationId xmlns:a16="http://schemas.microsoft.com/office/drawing/2014/main" id="{257F6BCE-75BB-4ECD-BEA5-21C36A9CC0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2620" y="1058174"/>
            <a:ext cx="4175186" cy="457200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a:ln>
            <a:noFill/>
          </a:ln>
        </p:spPr>
      </p:pic>
      <p:sp>
        <p:nvSpPr>
          <p:cNvPr id="6" name="Hexagon 5" descr="Solid dark colored hexagon in the middle of image accent">
            <a:extLst>
              <a:ext uri="{FF2B5EF4-FFF2-40B4-BE49-F238E27FC236}">
                <a16:creationId xmlns:a16="http://schemas.microsoft.com/office/drawing/2014/main" id="{0E6B042D-E9CB-40E0-AAE9-6AD11F53E044}"/>
              </a:ext>
            </a:extLst>
          </p:cNvPr>
          <p:cNvSpPr/>
          <p:nvPr/>
        </p:nvSpPr>
        <p:spPr>
          <a:xfrm rot="16200000">
            <a:off x="2945193" y="2553725"/>
            <a:ext cx="2018029" cy="175054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ubtitle 2">
            <a:extLst>
              <a:ext uri="{FF2B5EF4-FFF2-40B4-BE49-F238E27FC236}">
                <a16:creationId xmlns:a16="http://schemas.microsoft.com/office/drawing/2014/main" id="{5C9205DF-8F5E-49F7-B00E-6F58293F5130}"/>
              </a:ext>
            </a:extLst>
          </p:cNvPr>
          <p:cNvSpPr txBox="1">
            <a:spLocks/>
          </p:cNvSpPr>
          <p:nvPr/>
        </p:nvSpPr>
        <p:spPr>
          <a:xfrm>
            <a:off x="6225422" y="3919237"/>
            <a:ext cx="5510404" cy="2672063"/>
          </a:xfrm>
          <a:prstGeom prst="rect">
            <a:avLst/>
          </a:prstGeom>
        </p:spPr>
        <p:txBody>
          <a:bodyPr>
            <a:normAutofit fontScale="85000" lnSpcReduction="20000"/>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000" b="0" i="0" kern="1200" spc="300">
                <a:solidFill>
                  <a:schemeClr val="accent6"/>
                </a:solidFill>
                <a:latin typeface="+mn-lt"/>
                <a:ea typeface="+mn-ea"/>
                <a:cs typeface="Calibri" panose="020F0502020204030204" pitchFamily="34" charset="0"/>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2E7A40"/>
              </a:buClr>
              <a:buSzTx/>
              <a:buFont typeface="Arial" panose="020B0604020202020204" pitchFamily="34" charset="0"/>
              <a:buNone/>
              <a:tabLst/>
              <a:defRPr/>
            </a:pPr>
            <a:r>
              <a:rPr lang="en-US" sz="1400" b="1" dirty="0">
                <a:solidFill>
                  <a:srgbClr val="0070C0"/>
                </a:solidFill>
                <a:latin typeface="Century Gothic" panose="020B0502020202020204" pitchFamily="34" charset="0"/>
              </a:rPr>
              <a:t>Patrick Corcoran MPH, CIH</a:t>
            </a:r>
          </a:p>
          <a:p>
            <a:pPr marL="0" marR="0" lvl="0" indent="0" algn="l" defTabSz="914400" rtl="0" eaLnBrk="1" fontAlgn="auto" latinLnBrk="0" hangingPunct="1">
              <a:lnSpc>
                <a:spcPct val="90000"/>
              </a:lnSpc>
              <a:spcBef>
                <a:spcPts val="1000"/>
              </a:spcBef>
              <a:spcAft>
                <a:spcPts val="0"/>
              </a:spcAft>
              <a:buClr>
                <a:srgbClr val="2E7A40"/>
              </a:buClr>
              <a:buSzTx/>
              <a:buFont typeface="Arial" panose="020B0604020202020204" pitchFamily="34" charset="0"/>
              <a:buNone/>
              <a:tabLst/>
              <a:defRPr/>
            </a:pPr>
            <a:r>
              <a:rPr lang="en-US" sz="1400" b="1" dirty="0">
                <a:solidFill>
                  <a:srgbClr val="0070C0"/>
                </a:solidFill>
                <a:latin typeface="Century Gothic" panose="020B0502020202020204" pitchFamily="34" charset="0"/>
              </a:rPr>
              <a:t>Regional Manager</a:t>
            </a:r>
          </a:p>
          <a:p>
            <a:pPr marL="0" marR="0" lvl="0" indent="0" algn="l" defTabSz="914400" rtl="0" eaLnBrk="1" fontAlgn="auto" latinLnBrk="0" hangingPunct="1">
              <a:lnSpc>
                <a:spcPct val="90000"/>
              </a:lnSpc>
              <a:spcBef>
                <a:spcPts val="1000"/>
              </a:spcBef>
              <a:spcAft>
                <a:spcPts val="0"/>
              </a:spcAft>
              <a:buClr>
                <a:srgbClr val="2E7A40"/>
              </a:buClr>
              <a:buSzTx/>
              <a:buFont typeface="Arial" panose="020B0604020202020204" pitchFamily="34" charset="0"/>
              <a:buNone/>
              <a:tabLst/>
              <a:defRPr/>
            </a:pPr>
            <a:r>
              <a:rPr lang="en-US" sz="1400" b="1" dirty="0">
                <a:solidFill>
                  <a:srgbClr val="0070C0"/>
                </a:solidFill>
                <a:latin typeface="Century Gothic" panose="020B0502020202020204" pitchFamily="34" charset="0"/>
              </a:rPr>
              <a:t>Consultation Services Branch</a:t>
            </a:r>
          </a:p>
          <a:p>
            <a:pPr marL="0" marR="0" lvl="0" indent="0" algn="l" defTabSz="914400" rtl="0" eaLnBrk="1" fontAlgn="auto" latinLnBrk="0" hangingPunct="1">
              <a:lnSpc>
                <a:spcPct val="90000"/>
              </a:lnSpc>
              <a:spcBef>
                <a:spcPts val="1000"/>
              </a:spcBef>
              <a:spcAft>
                <a:spcPts val="0"/>
              </a:spcAft>
              <a:buClr>
                <a:srgbClr val="2E7A40"/>
              </a:buClr>
              <a:buSzTx/>
              <a:buFont typeface="Arial" panose="020B0604020202020204" pitchFamily="34" charset="0"/>
              <a:buNone/>
              <a:tabLst/>
              <a:defRPr/>
            </a:pPr>
            <a:br>
              <a:rPr lang="en-US" sz="1400" b="1" dirty="0">
                <a:solidFill>
                  <a:srgbClr val="37434D"/>
                </a:solidFill>
                <a:latin typeface="Century Gothic" panose="020B0502020202020204" pitchFamily="34" charset="0"/>
              </a:rPr>
            </a:br>
            <a:r>
              <a:rPr lang="en-US" sz="1400" b="1" dirty="0">
                <a:solidFill>
                  <a:srgbClr val="37434D"/>
                </a:solidFill>
                <a:latin typeface="Century Gothic" panose="020B0502020202020204" pitchFamily="34" charset="0"/>
              </a:rPr>
              <a:t>Moderated by: </a:t>
            </a:r>
          </a:p>
          <a:p>
            <a:pPr marL="0" marR="0" lvl="0" indent="0" algn="l" defTabSz="914400" rtl="0" eaLnBrk="1" fontAlgn="auto" latinLnBrk="0" hangingPunct="1">
              <a:lnSpc>
                <a:spcPct val="90000"/>
              </a:lnSpc>
              <a:spcBef>
                <a:spcPts val="1000"/>
              </a:spcBef>
              <a:spcAft>
                <a:spcPts val="0"/>
              </a:spcAft>
              <a:buClr>
                <a:srgbClr val="2E7A40"/>
              </a:buClr>
              <a:buSzTx/>
              <a:buFont typeface="Arial" panose="020B0604020202020204" pitchFamily="34" charset="0"/>
              <a:buNone/>
              <a:tabLst/>
              <a:defRPr/>
            </a:pPr>
            <a:r>
              <a:rPr lang="en-US" sz="1400" b="1" dirty="0">
                <a:solidFill>
                  <a:srgbClr val="37434D"/>
                </a:solidFill>
                <a:latin typeface="Century Gothic" panose="020B0502020202020204" pitchFamily="34" charset="0"/>
              </a:rPr>
              <a:t>Eric Lucero</a:t>
            </a:r>
          </a:p>
          <a:p>
            <a:pPr marL="0" marR="0" lvl="0" indent="0" algn="l" defTabSz="914400" rtl="0" eaLnBrk="1" fontAlgn="auto" latinLnBrk="0" hangingPunct="1">
              <a:lnSpc>
                <a:spcPct val="90000"/>
              </a:lnSpc>
              <a:spcBef>
                <a:spcPts val="1000"/>
              </a:spcBef>
              <a:spcAft>
                <a:spcPts val="0"/>
              </a:spcAft>
              <a:buClr>
                <a:srgbClr val="2E7A40"/>
              </a:buClr>
              <a:buSzTx/>
              <a:buFont typeface="Arial" panose="020B0604020202020204" pitchFamily="34" charset="0"/>
              <a:buNone/>
              <a:tabLst/>
              <a:defRPr/>
            </a:pPr>
            <a:r>
              <a:rPr lang="en-US" sz="1400" b="1" dirty="0">
                <a:solidFill>
                  <a:srgbClr val="37434D"/>
                </a:solidFill>
                <a:latin typeface="Century Gothic" panose="020B0502020202020204" pitchFamily="34" charset="0"/>
              </a:rPr>
              <a:t>Sr. Risk Control Specialist</a:t>
            </a:r>
          </a:p>
          <a:p>
            <a:pPr marL="0" marR="0" lvl="0" indent="0" algn="l" defTabSz="914400" rtl="0" eaLnBrk="1" fontAlgn="auto" latinLnBrk="0" hangingPunct="1">
              <a:lnSpc>
                <a:spcPct val="90000"/>
              </a:lnSpc>
              <a:spcBef>
                <a:spcPts val="1000"/>
              </a:spcBef>
              <a:spcAft>
                <a:spcPts val="0"/>
              </a:spcAft>
              <a:buClr>
                <a:srgbClr val="2E7A40"/>
              </a:buClr>
              <a:buSzTx/>
              <a:buFont typeface="Arial" panose="020B0604020202020204" pitchFamily="34" charset="0"/>
              <a:buNone/>
              <a:tabLst/>
              <a:defRPr/>
            </a:pPr>
            <a:r>
              <a:rPr lang="en-US" sz="1400" b="1" dirty="0">
                <a:solidFill>
                  <a:srgbClr val="37434D"/>
                </a:solidFill>
                <a:latin typeface="Century Gothic" panose="020B0502020202020204" pitchFamily="34" charset="0"/>
              </a:rPr>
              <a:t>SDRMA</a:t>
            </a:r>
          </a:p>
          <a:p>
            <a:pPr marL="0" marR="0" lvl="0" indent="0" algn="l" defTabSz="914400" rtl="0" eaLnBrk="1" fontAlgn="auto" latinLnBrk="0" hangingPunct="1">
              <a:lnSpc>
                <a:spcPct val="90000"/>
              </a:lnSpc>
              <a:spcBef>
                <a:spcPts val="1000"/>
              </a:spcBef>
              <a:spcAft>
                <a:spcPts val="0"/>
              </a:spcAft>
              <a:buClr>
                <a:srgbClr val="2E7A40"/>
              </a:buClr>
              <a:buSzTx/>
              <a:buFont typeface="Arial" panose="020B0604020202020204" pitchFamily="34" charset="0"/>
              <a:buNone/>
              <a:tabLst/>
              <a:defRPr/>
            </a:pPr>
            <a:endParaRPr lang="en-US" sz="800" b="1" dirty="0">
              <a:solidFill>
                <a:srgbClr val="EAB200"/>
              </a:solidFill>
              <a:latin typeface="Century Gothic" panose="020B0502020202020204" pitchFamily="34" charset="0"/>
            </a:endParaRPr>
          </a:p>
          <a:p>
            <a:pPr marL="0" marR="0" lvl="0" indent="0" algn="l" defTabSz="914400" rtl="0" eaLnBrk="1" fontAlgn="auto" latinLnBrk="0" hangingPunct="1">
              <a:lnSpc>
                <a:spcPct val="90000"/>
              </a:lnSpc>
              <a:spcBef>
                <a:spcPts val="1000"/>
              </a:spcBef>
              <a:spcAft>
                <a:spcPts val="0"/>
              </a:spcAft>
              <a:buClr>
                <a:srgbClr val="2E7A40"/>
              </a:buClr>
              <a:buSzTx/>
              <a:buFont typeface="Arial" panose="020B0604020202020204" pitchFamily="34" charset="0"/>
              <a:buNone/>
              <a:tabLst/>
              <a:defRPr/>
            </a:pPr>
            <a:r>
              <a:rPr lang="en-US" sz="1000" b="1" dirty="0">
                <a:solidFill>
                  <a:srgbClr val="3C454F"/>
                </a:solidFill>
                <a:latin typeface="Century Gothic" panose="020B0502020202020204" pitchFamily="34" charset="0"/>
              </a:rPr>
              <a:t>March 26, 2024</a:t>
            </a:r>
          </a:p>
          <a:p>
            <a:pPr marL="0" marR="0" lvl="0" indent="0" algn="l" defTabSz="914400" rtl="0" eaLnBrk="1" fontAlgn="auto" latinLnBrk="0" hangingPunct="1">
              <a:lnSpc>
                <a:spcPct val="90000"/>
              </a:lnSpc>
              <a:spcBef>
                <a:spcPts val="1000"/>
              </a:spcBef>
              <a:spcAft>
                <a:spcPts val="0"/>
              </a:spcAft>
              <a:buClr>
                <a:srgbClr val="2E7A40"/>
              </a:buClr>
              <a:buSzTx/>
              <a:buFont typeface="Arial" panose="020B0604020202020204" pitchFamily="34" charset="0"/>
              <a:buNone/>
              <a:tabLst/>
              <a:defRPr/>
            </a:pPr>
            <a:r>
              <a:rPr kumimoji="0" lang="en-US" sz="1000" b="1" i="0" u="none" strike="noStrike" kern="1200" cap="none" spc="300" normalizeH="0" baseline="0" noProof="0" dirty="0">
                <a:ln>
                  <a:noFill/>
                </a:ln>
                <a:solidFill>
                  <a:srgbClr val="3C454F"/>
                </a:solidFill>
                <a:effectLst/>
                <a:uLnTx/>
                <a:uFillTx/>
                <a:latin typeface="Century Gothic" panose="020B0502020202020204" pitchFamily="34" charset="0"/>
              </a:rPr>
              <a:t>SDRMA</a:t>
            </a:r>
          </a:p>
        </p:txBody>
      </p:sp>
      <p:cxnSp>
        <p:nvCxnSpPr>
          <p:cNvPr id="18" name="Straight Connector 17"/>
          <p:cNvCxnSpPr/>
          <p:nvPr/>
        </p:nvCxnSpPr>
        <p:spPr>
          <a:xfrm flipV="1">
            <a:off x="-324234" y="-265890"/>
            <a:ext cx="3234257" cy="1673241"/>
          </a:xfrm>
          <a:prstGeom prst="line">
            <a:avLst/>
          </a:prstGeom>
          <a:ln w="304800">
            <a:solidFill>
              <a:srgbClr val="25408F"/>
            </a:solidFill>
          </a:ln>
        </p:spPr>
        <p:style>
          <a:lnRef idx="1">
            <a:schemeClr val="accent1"/>
          </a:lnRef>
          <a:fillRef idx="0">
            <a:schemeClr val="accent1"/>
          </a:fillRef>
          <a:effectRef idx="0">
            <a:schemeClr val="accent1"/>
          </a:effectRef>
          <a:fontRef idx="minor">
            <a:schemeClr val="tx1"/>
          </a:fontRef>
        </p:style>
      </p:cxnSp>
      <p:sp>
        <p:nvSpPr>
          <p:cNvPr id="3" name="AutoShape 2" descr="data:image/jpg;base64,%20/9j/4AAQSkZJRgABAQEAYABgAAD/2wBDAAUDBAQEAwUEBAQFBQUGBwwIBwcHBw8LCwkMEQ8SEhEPERETFhwXExQaFRERGCEYGh0dHx8fExciJCIeJBweHx7/2wBDAQUFBQcGBw4ICA4eFBEUHh4eHh4eHh4eHh4eHh4eHh4eHh4eHh4eHh4eHh4eHh4eHh4eHh4eHh4eHh4eHh4eHh7/wAARCAJmBE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KawXdnaad9gU/wmtI09a5TwDJNgP7tOXT1P8ADWtjjmnxAUwsZiacv92nf2av92tmNRjpUyID1WgEjAGmL/dpf7O/2a6Ly0x0pPLX0oBo5/8As7jla5/xHZ7YmwK9CESlTkVgeI7VGhbikDR4lfwlr3b711/hXTd204rN1CyA1Dp3ruvCFquEz0oFc1rTTv3YG3tUv9nHPSujtbVduccYqdbVSelMrkOYGne1SLp/HArpRZjPani0UUXHyHNDTzjpSjTznpXTC0BpwtBnpQHIcvLp7mNuK898c6eyxMcV7YbP5DxXB+PLEfZpOOcVUWTKNkeYeDkb7Tt969Z0u1drdfpXnPhC2xqZAH8Ve06JZ5thkU5smCuZK2kgNTpBJjmt/wCxe1OFmAOlRc15TESB/SnGFvStwWvtQbX2oHymF5LVJFbsTWutqM9Ksw2vtQHKZC2746UG3fHSt9bXjpTjaf7NFh8pzTwuO1Z18jgH5a7J7P1UVSvNPUqfloQnE8k8QbwT8veqOnP2I7V23iTSsq3y1zENt5chG3gUNmVmmcX40jzavXIafw4ru/GUX+iSfSuBtOJfxrWnsaR2OnhbMQq9Y9CKzrb/AFK/Sr+nHLNW6OaTLhO2/t2/2q7HToQwOe61xdwSskLejV3+hoJFT3QVMx0ixoMCC4IIHBrutOjURjgVxdlE0d+yjpmu202NvJXrWMmdFNF1Tt6AVMlztHQVEtvIexpTay+hqLm1yVrokdBVaSbcT0pzwSAdDUTwSZ4U0CuY3ie6SGwbOAcVwemuslw8zevFbHxTupLK0ct8q7eK5fw1cLNaxuSOcE5ryMym7qJ7eUQV3I9D0CFrgDGcV2VlYRIg3kZ9680m8YaXoVkWeZAwHQGsO2+LS3l+IoSxTPWuOlB8t7HrTmr8tz2qS1hR88U/7ZHboSSvA61xVl4oF1GmDkkVqSbrq0bJxuFPnXQrl7lDxL8T9K0ktGzb5BxhTXKT/FOa9TNtp87D12U7V/DGjLK9zdIkjZz8wqXRLzw1anyysC47cVXPF9DJwq33sLoni6S+k23VvJGSe4xW9e2MV9biQKDxUW/w7dOGhMQb2xXU6PZ281r+7IxjFYuKctDRJqPvO5zfheL7FfGEH5XNej6MuCD615/rEEmn3+9c4Vutd/4eIlto5Ac8CvYwVRtcvY8PGU1GVzoIOtX4OlUYOMVehzivRORFLVvuN9K8c8cALqQbpzXsmpjMbfSvIPiEu253e9BjidjR8MSZiSuhvl3QZ9q5bwg+YkrrpVzBz6VDIh8Jw2vKQGNchLclXK+9d14hRcPXmmsSmOcntmqiYVF7w3VZfMQrXGajbYnLV0/nCSsvVkGeK0USE9TOtP8AVlabbfLd9KmtFySKWNf9K/GmiZHVaYoa3HrU8yfuzUelRnyRVtoyBzVXISOXnj/0hhjrWtYr/o4+tVb2PFy3FaGnR5g/GhMLDwtBFTqmAaDHkZp3CxBFkXKema2w+I+aySvzgjqKuSSBVAz2ppgZMzf8TI/WvSPCcyRwIWPavLLuQrf5HrXT6XqjRRD5jWVRXHTdmeoz6mqQ8HArj/EWuklkjbcfasa61meZfLjzzTLS0Z/ml5ye9RGBtOo3oigLeW8lMkhOKv2trghUWtK3sWfCouBW7pulBSCV/StXJRRmoXM3TdLLYLCul07SeAdvFaNhpyjBZcCtRI1jXC1jKbZ0QppFSG2SNMYpxXmrLDNRsKg1sVnXmqsyVecVXlXNIRT21IqnFLt5qVV4oERMvFRMOKtMOKgkwoJoA7r4TN+6vV9CKwPjO6/2lbJ3DDNbnwqtpo/tNw3+rfGK5v4sMsniHyz1AGK7sLujSs/9nOSjcZp0yqy4zzUTDYeRU8IXcNw4rsZ5aKUqbUqi6mTKgVrX6kZIUYrPQ4BbpTTIaKDr5bFWqLczSbO1aLwiTLVX8kAnPGKq5FiC9g8tBtPWs6VSBmtXHmMFJ4qvdwAfdoTCUShbxmRvmPFTS2yqKdHGVPFWQoYYbrVMlamPcRqWxUO1gp9Ku3sJWTio2X5MU0Joz57dnXcKoTBkfDGtgkgbap3lo8hBAppk8pDaZQ7uoq3LKrRFRTLSBsbTS3UYgjJNAGSlu7Xu5uma1pI1jh4qnbTCSTb3q3cLI2Bjg02Kw6wHmHpV37Nzk1LpNoEUFhVq72qnFAjF1KD9z8vpXK3PmLORjNdXeyEjaKzUtVklyQKZLRWsodwBZauGAKmcVoxWoROgqrcttBFCJasUyo7ioJkHYVO1MPNMRQuX2qeKyLmR3bHNbV4vFZskeOcUXI2KSQ7jzU7IqpT+2BUUpOcU7BzFWZRu6Uiq2amxucVP5agUbCvczycZzzULNzVi4XaTVRiKktIjlJPaq8uCKnkfK8VRuJcHFSzogVZz83FRMQRzTbiTk4quJMn5qhs6VEkcgGkjkxMn+8KrTSYPeoUlPnJz/EP51Ny1Fn0tipFxioxInc09XX1rwzYeKenBpisvqKerr60DLMdWE6VWiYEVZjagESLzSkUAjtS9qCgA4rH11cxn6Vs44rM1hf3Z+lAmeZauoF5+Ndb4QHyrg1yviH5bkk+tdB4PnHy4NBC3PSrPJiFWR9Kp6e26IVdX6UGqFAp4FANKMmgoUCpEHFItPHSgdhfwrjPHMWbaQ+1dqvSuX8Yx7rZ/pTW5M1oeU+Fm8vWWX/ar27QW3Wy49K8P0w+Trxzx839a9l8MyhrdfpVyMaW5vdqdUYPNS1B0IUYx0ppX2p46UjetCHYYoGasQ4yKr96liNMEXF256VINpqBDxUimgZIVU9qhuI1K9KkDUrcj3oGcvrlqrKflriL+2WOVvlr0rU4tyHiuM1yADLAVJjNHlvjiMrFKB0xXm0H+vPPevVPHUOYnJ44ryqPC3DD/AGjWtIUDpLPDQCr2n/LKR61n6fjyOKvWR/fqPWug5pl+8H7lW9DXoPhVfMigI7qBXAXI/wBHbPSvQ/h+BJbRc+lTU2CjrKx0lpprNebsd67bR7PCqCKzbW3xICa6fTFRQM1yt3PShTSLENgpI+WrA01T/DVq3aMdTVtJI6EbKKMs6Un90VFJpac/JW600WKb5iZxwc1Vh8iPC/j/AKHv8OyzRrgoCTXgFxql1ZaPGlsTvwBxX2F8VbGK88OXUe3O6MivkaO0T7TcRyDiGUj8BXl46KU02j0sv2lFFHRvDV9rim51K4YKecGtC403T9ET92VLD3qtrXiaaBBZ2KHpjIrBS31XU5czlsntXMuaS952R6ChCD0V2elfDXV/t2qLb9RmveJbIx6aGQc7a8L+Fvh1tOvI7qQHqK+jLQLNpigDJK1ztJydmdTukrnivjS31KdJI4d34V55p/hTVJb8tcSyBM19JT6fDvYSRDn2qv8A2JZMR8ig0oOURyUZHlukeG2gkRopGY9+tejaA13ZoiMTtre03SLSLoq1cvLGEIGVRxScJbidlpYddaG2saaZAvbINVPA1xcLcvpkyHzkPIPp2r0fwdHC+kRrgcrXJazGul+Kzfxx8SEKQPavRptUYqZ5tSi68uVbnRpbSxcsuBVqGksr+G/thtUg1JEvJUdq9SlVVRXiefXw8qMrSKmoL+7avJ/iJHglq9evk/dGvMPiND+4ZsfWtDhrr3TJ8GtmNa7GeRRb9e1cD4XuliQDPeugv9QAtSQ3aoaMKb90xfFV4sSPzXnT28uoXDbckZrS8U6k09wYw2Rmr/heGPaDwSarYwm+aRnQaEyx8rzWF4lszbpmvWlt4/KOQOleeeOVUq2zkDrVxlclqxxlm2JADTwMXIPvSWgAuOelTSricduaoT2Or0c5txV1x0qhoTZiAzWtsouSjntRTbcE+tXNLGUK0uqx/OvHWpdLTAP0pXHYk8vrTgvFTbOKNlO4WKpXBqG53seKvMtI8PFHMOxzbws90CfWtqztmIxU9vYbpdxWtiztBwFXNAJENhZAfeGTW/p+ns4B21Y0nTDIQWXFdTYaftUfLxUylY0hTuZljp+MfLW5aWixr8wq3DbrH2p5GKybudEYJDeFGMUhPFOIzSbakojJphNPZaYRQBG1QuKsFeKYy0CZVK0ucVIy1Gymi4hrdvrUMjfe9+lSMDTJFPy8dDmgLHqfgmA2/hW34wzDn8687+LStB4oVs8FVr0vw03meGLVl7r/AFrz741xFdQtp9p+YgZ/Cu/D7o1xa/cfccY7NN0HSnKGEZ9RVaCfywVz1qQs6oWPQ11nkjZJGmAWqci4JWpWY9V60rRbk3FuaCWQW6fN14p11GqrxQq7e9OVd+dxpiMwgh6nijWQfNTpYwGNIileaAsVpodrEVBJ8o461ptGGXcaoyx4bNVclx1uQqocfN1qC5hVeRU7/LyKgfMgpXC1yn/F0qQygcd6kNu2M1WlhLHjOadybA20ZesXWLssvljrWvKreWVHJrGurWTd5jgnmnFiaG6JE/mbmro4kXA3Cs3SsflT5r7y5CueKfNqSkbUkyRRjtWTd3+5iueKrXt0zqNpqiod270XBous2+iIbWBqJFZVpyPziqJsW/tGOKr3J3Co5TzkGojIenvQiGMZefvVXnYR9Gq+qeYM1namChqrktFOSYt1o2K6VWdvm60oufLPtTJtcbcR7ACKrN15qzLMsnOeKrn5s0Ji5SNto6UhuONtQyEoaYeSDSbBIkm+ZSaoXShRVz5s/wA6iuArDFS2aRRkXEjD5e1Ubhs1oXcfOapTQn0pXOmCRny1CTg1ckhOenNQmHms2jdMrSDIqBE/fJ/vD+daBi46VEsZ85P94fzpWLUj2CPWlzyxqZNZU9GNefLdsT981It62eHNeGbcjPQo9YXON1WE1ZR/FXnSXzZ+9U39pMFzuoDkZ6NFrCj+MfnV621VWP3q8ifV5N/D8fWug0HUmkZctTE00eo291uHWrsL7hXM6ZcqQPmFblrcJ6igEzTiGRVLWIv3TY9Ksw3UfTiq+q3CeS3I6UFN6HlXiwMs341f8GOwIqDxPtlm4xVjwyvl4NK5lY9JsZ2WEc1aW9I6tXNC/KQ1QudZ2H71FzU7db4dzUyX2O4rz1PEHP3qkXxAP71O4cx6El8M8kVKt6vqK87HiFR/FTv+EiQD71Fx8x6IL5cdRXP+K71fJYcHIrnF8SJ/erH8Qa8ssbYbtTQnLQ52W5SPXcn+9Xqnha/QxINx6V4TNef6eZnOeeK9Y+Geg+LPEkW/RrDfGv8AFKSoP0NaSWhlG/NZI9IhvV+9kEVYS8j/AL3Ncxr2g+MvDURn1fTgsf8A0xJf+Vc9H4njK8ycg85rLY2crOzR6X9sT+8KGvI8dRXnA8Uxj+OkfxVF/wA9KLj5z0Q3ke7qKkjvI89RXmZ8UR7v9YKkTxRHn/WD86Li50enpeJ6ipBep6ivMV8VRj/loPzpw8Vx/wDPT9aOYfOem/bo+u4Uv25Ou4V5efFkfTfSf8JYnTzKLh7Q9Evb6PYea5HWrqNs/NWBd+KFYH5qyJ9Y89vvUXJcrlfxxte2OO4ryOQBL5l969V8Rt5tkG9q8svRtvWPvWlJhFWNvTDlMVoWny3KmsvSTkD6VpwttmBrpRzT3NWcZtX+ldx8N7kLapns1cWMNC/0rf8ABczR2h29nNOavEmi7TPXV1BVdORyK2LXUl2j5hXkes61NayRYJ6U+08TTMg+Y1xOLR6Ptkj2gavGFHzj86a2vIo+/wDrXkn/AAkEzD7xpja5Kf4jU3G6x6wfEig/eqzDr8T4+fn614y+szeppYtbuVYYY/nT5he1Z6v4r1SOTR5vm3Haa+Z/sxl1y7hwQJGZhXsmnXE15aOJz8pXvXC6jZwrrXmxgAhsGuLHq8LnpZbUftDI0X4cyX83m4rtNM+HsNgRJNyR611Phm8t7e3VTtzim+Kda/0RhGQOOteTutWfSRTvoilDbW0A8uPaNvpXU+HdSVk8jd0714dq3jRdOhlZ3Jbms/wb8UGW9fzs7CTiqhCW6RcnG9m9T6L1HVdPgfZK6g9iazru/hkO6CRSPY1474h1u816VHsWdR7Vc0Fdct4z5sjEdsmnbqRzWdrHpcGt+TOEkauggvo5os7s5FeE69qWpW06yMTjPrXdeCta+16eNxy2KltoOZSex7X4FvozE8G7leAKPF9mrSibb8o5rkPhtcNNrxTcduelek+IrCW4sGSFctjiuyCdWg0c8JexxEWYngu2aQsF+72rfuIhHME6HvT/AAbpM2nWGLniRmyKk1Ag3mOpFduAoypUVzbnJmuIjVqvl2KV2n7o8V5z8QLctayYB6V6fOm6I1xviy1D28mR2ruPFqxvE8OsZZIbto+cZq9qV9I0GxM9KnvbQR3jYXvVm00tpnGV4pXOJJ7HCXNm7SGRg2a1dFuGtsKQOK6mfQy/CrnPapbXwnC+GkmZGPYCi9yHBoz5dUZ4dqEZrkfEh86Nwcj1r0O+8LC3gZo2O4DIrgtejdVZWUcdauBE9NzjY8efx0zVi5X51NQthZ+OmasXIJCmqE9joPDxG0ZroAM5rndAHCiulRcNSYomZqsf3D6Gm6aMPirmox7kzUOnp++FSVYtbcZpNtWTHzTduRRcdiDZxV+xsWm5xUGz5a6fw5DvjGRQVFXMv7B5Z+7itDS7Zd445rY1C1VYgQKg02PbL0psrlszoNJsl2jit1LdUjqlpf8AqxWp/CKxZ0xVkVHWoytWJOtRsKQyLbQV4qTFBHFAWK7LTNnNTmmkc0CsQlKaY6nI4pjUBYrMtMKVO+KZxQIgaKo5I/lJ9qskjFRv90/SgD0XwIxfwzAn90cVynxwgZrbT5F6eYQa6f4fyBtDVf7tQ/E7Tft/hmWVfvWwMgrsoys0dNWPPQa8jw4qVf2qwpWQBdxoaPMCtn5u4pEj2gNxXceEMmTy6am49TVjYrAkkmmFPSgLDJlAXimduKsBFPBphQdqLhYjSFWUljVZ12sRnirWMH2ps0asnB5pIGVs5BFRvFlMmptu1aQ/cpiRnSR9RUITaavOuaz7hyrfjTFYe0gPy03yWDbgMimwjzGBFaCAgYoCxQeFWPSlltYXiIbA4qxOAgLHrWHqV7Ip2qeteRmONdBKx6WAwkaurGyQiFiY6xdSRmlG3jFbFk0kindmiW0V5QT3rqwFeVampSObHUI058sSlZ2skijPNaUWn7UztrYtLFUhU4qdo1WM5rvucFjmbiPYMYqpsJfitfVlXHy1mwqdxo5hWsVZdymoh1rRuINwqoYSlVFkSRJDIETmqGoHzallfFVmYucdKd9Sehmyx4PSq8i+1a0ygrVJoxmnzCsVAp7U7btHNSP+7pkjZWk5BYqXK5zUKqdo9qnlbik42Ci4WK8rYOaqySbjxVi6GM+lUW65FS2aQgEg3Uzygadu/OpOcUrmqRSngGOlU3jxWu67lqpLCSKEWmUTHmmiHMyf7wq+kNJ5JEq/7woKTMUXxAxmgX2P4qzJztbrUJl5xXiWPX5TeW+96bPfNt+U1iiVqVpOOtFhcpe+1yNJya6LRNQ8rGTXFpId3XmtOzaUj5adiZxuj0yx19VAG7FasfiRQB84ry+Ez+9W1W6x/FUtHO6fmeoReJowOZP1pl74iV4yBJXm6R3jH+KrkVveMOQ1TclxNPUNQ8yUnOea0dH1AoBniuca2mB+YGr+nxSMQtSx2OqudW2xHDc4rnb/AFSRifrWqmlyyxA4NZ1/pMkZO4UldgUF1J+etSJqLEd6jjsfarEVkM9KqwnYE1BsUovXb1qdNP8Aapk08Y6UWApC7k96q3ss0i85xW4mnY/hqO7sl2/dwO9VFCMPwhpS63410vS5OIp7hUf3BNfoj4Z0ez8P6Ha6XZRpHHBGF4HWvzxs7qbRdetNVt/9dbTCRPfFfZXwz+NnhjxFpUC6rdJpt6qBZPPYAM3qK6Drwc4Rk+ZnqdxFDdQPDPGskbqQwIr4l+OWgW/hz4j3tjpi7bUqHCg9z1r6t8Q/EXwrpmmSXEerW11JtO2OJ+TXyt4vvX8TeI7nV7nOZDhQewHSsqtnoXjJxaSW5woWdj3pRDMT3rpVsEB6CrCWMPfFZcrOI5UWs56ZqRbKfGea6xLKIelPW1jz0FPlYaHJx2Ux/vVOllL711At4gelBijzwBQoiuc0LCQ+tPXTpMZya6VIovSlkWJV6U+UZy8tjIq9TT7K1beM1qXZUA0yzZNwpcgh+oWW7TiPavJdei8nU2U969p1CVf7OPsK8c8WlX1HI9a1pqzLiybSWGAtaiHDDNYuktyK12J/WulHPUVmdBb/ADR/hWz4JXcsq/7RrFsRlVHtWz4IOL2aP61b2MYaTRr+J7LdaxyDqMVT0y1UqATzW9rpUaeGPtWPYS/NwpNc0onU9y+tiu3rSiyXFTxG6kXCQM3pgVoWmia3ef6mzk/75rLkLuZBs4wOaktrFWlHHArpI/AvieRc/Z2H/AasQ+Ddegx5kDD1+WjkKs+xCISumMYxyBXlOrahcW/iFkbI4Jr3m20S7jsyjxnOOeK8Y+KWi3dlqv2kRkBht6V5+Pg+W572UNc7TRe0bWtzKpfoKwfiL4tNvH5MZ5PBrAs7q4tJwkoILVneL7eS8jNwoLbeTXlwiuf3tj3ptqD5SjHA2tNvuH+Q9q6Dwz4OE84FvETg+lcho2rpHqEVvKCiAjNfRXw91zQLW2jAaLeQOT612VOZaHPT5VHmtdljwz4Slht1TycN64rqLfwtIy7pCAank8V2iptg2k+1YWo+KdTaUpbwuFPfFYmynJ9Di/ivp7afbhIV3sW7VpfDbTJo9IWSTKswzitG4sZtQQz33J6gGtDQpIoozGpA2DGKwqSNLK9zvfhFp+NWlmK/dI5r2BRx61598IU320823qRzXoe3jFe3l1O1FPueNi53qs5+88U2Su9vaMJplJU442mq9nI0zGST5mbk+1cRaJImv3inA/fMQfxrstNJ8v5uT7V23PL53J2ZpsPlrm/EsYNu/wBK6YcrWF4gTNu/0oCWx5LNbiTUGBXPPSul0zTo1iVm7jpWbFEP7TbPXPWuz0VViKyPAZFxjgVLOalG8jm9Qt44G9CenFU4JlaTkfN2Fejpo9rcWssUhQifv3Wud8V+DrWz0w32lzGC5j5JkOVb2AqVJI3nhZtc0TF1qeGOyJdgDs5NeQ67iWSVh90ng1oarqOq3VzJFfSjCkj5RgGs5kmmG23heU5C7QO5reLR5tS7laxxtxHiYHtmp5x+7BFafivR9T0i7WHVLOS2duVDDGaoMuYRTumQ4taM1PDvGK6ePkCuW0I/OK6uIfKKTEiO9T91xVexX94PrV26GYDVayH71frUM0RohRnmkCYq0Iww4FJ5dBVittrp/Cq/JluucVglMCuj8JorWpcMC2/GKL6lwj7xt6hGGh6cYrNskPm7TwRW5cJutyCQBVXTLG4u5wsMZYr1IFU9i3HVI1dN/wBV71pKfkqnbQvBgOu055zV1QCOOayNkmQv1ptTMtN21I7EQHNKRUgXmhlpiKz0zbU7LzQqUgIdlMZDV0R0jR0DsZrRmmeWc1feOmCOgmxSMZpkkXFaXl8VG0YoFY6P4bSf6NdRd0IrpNThF7pVxbrz5iFa5HwMzR6nJGDgSVv6LeMuvXmkO2TAgkH4muil8PodlPWFmeGXMBh1K4hPGyUrilmRQwCmt7x9p39neKpYx0mBk/M1kIiAHd1r0FK6ueFODjJoqkFXAHSrO1AuaQrxnFLEMn5qGybELgZ4pxVAlPlUBuKiMbM1JjSIJMZOKgKln9q0nt1CZ71WeMA0JiaI5YfkquYyF5q2rZIFFxEBHkUXHy6GRL96qjWzSycLWl5e41atLfDZ4qrk2KNlYshyy1LceWlaN3IscJ6VyN/eM1yVU8ZovdBYvXu10IWudurWTzehPNb9vFIyhjmriWsZALqM1xYnCwr/ABHTQxEqOxkWFriDLCnwwr5q/WtG4CRodvSsoT7XzXTRgqceVHPVm5yuzakdI4gKy726AHWorm63Ac1nXJZju7VqY2GXNx5hxTEbaKBHxmnLHmi4mAbLYp0salDThDxmmTEquKZDMuaL56jljCjNaCpuOcVFex7Vqrk2MSVyuRUaLuPFWZI9x5FN8sx9KdxWK08J2+9UHVs4NbDHI561SkTJNS2FjNmBHTpUTSbVq1cpwcVTCsTjFDZSiQzMWWoAm41ZkVsdOlRp94VNzaMSJ48HilTjirpVSvvVZk+alcLCFQaa0a7aeRxTHbatVzByiKq4pr7A6/7wqGSQ44qu8jeYnzfxCk2WoHHXbc1WAbOamYbutPjTivL5WeqmRop70kgbHSrIjB5odQRTUWPmKUO7zAMV1Gh26uV3ZrBRQr5re0q8jhxkijkZnOR2On6bAVBxW1aabbbeVBrl7bXLeNRlwPxq/D4mtUH3xU8hxtSudRDplnx8oq59jtVTiNfyrkl8WWYHMgpZfGVmEwJKOQdmaWrrbJnCgVBpJh83tXJ6p4kinY7GPNV7HxAsL7mY0nTHys9ktJo1h+6uKzNZurcg/dBriV8aRrDtUknFZWoeJWuDwCKFTY9TpZLmPzDtK09LqL1FcIdVbduyaeuqtnqav2IlCR36XseeoqVb6P1Fee/2w4PenDWZc96fsg5JHoH9oJn71Q3l4rR8GuFOsS+9L/as7LjmhUw5Gal9LunH1rW0mSAbWKoW9a49rh5G5NWYbqWMfKxrRxuhOmz0Zb2LA3bTQ2pRjowFedPqV52Y0z7ZeN/Eaj2aBJnow1RF53j86cNYj/vCvN/tF2eNzUomuum5qORDsz0g61F/z0H50h12IfxCvOla6b+JqlVZ+7GjkRNmd9/bsZ/jH503+248/eFcRHHKf4jT9ki/xGnaIrM7P+3VB+9Uc+vx4+9XH7nPepYIXkbkHFL3Qdzdl1gOTyTTYtVKnuKpw6e3UCrUWmsf4aPdAtXGtlrNk5ORXAaxIZbgsR3rvW0v9w3y9BXFeIbcwTZ24GaE0XTeomlNyK2XrB0tv3g5rePIGK0RFbc3tNcsi1seETs1t19VrB0lt1up71s+G32eIAp7qKvocydpHeanZNc6cVUdxV7wp4dDom9QT71ct2j+xHcK2PDd9brt5AxWLZ6HKrnT+H/DVuuzMSHHtXfaVpVvAq7Y1H4Vyuk6rbJg7xXTWWuWfG6QVB2U1BG4kKgdKgubdHXlRUS6xYsD++X86huNXttvyyA0aHS3GxTvbKLn5QK80+J/h6C/01wIwXU5BxzXeajrUAH3xXM6nqlvc7kyCKyqQU4uLM4VVTkpI+Y/EWk3UZPmQFWQ8HHas2EwvCd4+Xowr6C8VaVZ3WmtIsamXae1fN3iqSTR9TlgkBWJjXh18LKm0e5hswjVbUtCJ/DdjcSGSMjcTkVr6ZZR6WA8kjcVyOm6w63gCyHG7iu7hsZdTsx8/wB4VMnOKSkzpp1ISb5TQs/FdjG6qXBNdvoGqQXqq2DiuA0jwPaRyrLcTZNeg6PbWFhbAKQAO9KU1bQ1U5PdF7XbxksiI1rH8Lrd32opaxAlpGGabr2sWqwt8446CrHwQ1/Tz44jiu2VVbOCfWsoQ55JMyrV1BO259N+DNJj0jRYYAPn2/MfWtvuKhkuraGEytNEIwM53Cq2n6lb6khmtX3xAkA+9fTxUYJRR4ru9Thry3WPxBOcdST+tblhgKKo6/GY/EPPRkzV2zIwKSORq0makf3KytaTMBrVixtqhqv+qNMbWh55Z2Ul54iS3jH8WX+ma9NvrOKztofs6BvLAXGOv1rmdHWPTrxrq5iCzS/JET79K6ixeSRW84jcDhjnvWcpG2GpcquWUFulqrSiNQB2oj8jUbJle3XYcqoday9enitbORWXOf0rlrnxzDoEkzapMRbtEBbAckv7jtWbmludSjdHMfFXwVJHfpdWERw/y7FHUn2pulaDqjWEYjtLCG5tEI2kYZ/dvevStG1OPWbGO42q8rx+ZGT2PasHVn+wyNPejyXlO6aYdRWdSd426BTwy9rz9TwTxPZ+J/E2uywzWt5dy254ZULAVgalY3GmMbW/URygZK9CBX0sl/Bpeg6hreh3DusqjcwT51wfSmP4R8P+Lbex1C/s4luywaRwMmRfQ1pSrR0iclfLea876nzfoyyRyBZI3jDcoWGMiushHyD0r2b4peALG88PwNoWnxJdwMsaBePlrzq98EeJtLsTdXVmpgTG4q2T+VdPMebUwk6b01MKX/VsCPlxVWAFGDFTszwR3PpXS2nhnWL8Rw28G6aXhVJx+dei6X8PU/sm3t76FYruJxIFXkMfrUtlUcLOfkc/4T8B32tWqTTsYI3GV7HFdZP8K9P22yrdTbEB8055J7V3WmRmKxit1QI0ShWA7Vc7EYANCSsd8cNTjpa547rPgPR9GEbXd3dPNIxESqcgn3qxBo9ncRLdadFLF5fyOCuFJFdn4nsbu6ZZLeyjumQ5VnOCh9RVQrNO0ei2kfkvtEsxHQHvzWDbUjoVCmo6IyrazjjtXlvEcjGFAFY0DzW8hMUrx5P8JxXby6NqAKQrIZYwMEk1k6zozQXMaxREnPOB1rZSfU46tDblNjwrpU3kedd7JkcdTyadeaPK91mLYE/ug81r6H5cenpGG+6OR6VPcbI5RKBjIxuAocdLnQoK1mcbdQtb3DRP26VBj61o6o3nXsvGNrdfWqpXnqT7VNjkno9CJVoZakC0pXimSVmWlRakMdJjFILDtvFNZeKkVeKUrxSGU5FpgFWZFqPbzQTYaBxUbrVgLxTHFAWLng+ItrSv2XrV3UmGl+O4bpiR9vCwj8KXwYgD3UzdEGa5Hxl4j+1/YbpR89lcs2a68PFtNluoqcNdzU+MFltkg1DA7JmuBA8xwTxXoPjHUYdZ8K2zKwL8O35VwkcY69q6IPSxw4mzqNokZF8oEVVIxzirSSLypprYY8dKowaGKqsnvSKgzUsSAPT5lUdKVxpFR/vVBcquz3q1Iveqsi7zjNANFEtg0/zC420TR7DxUa5Vs07isWorX5d1PdlhHaojd7VxmqN7MzqcdaLg0U9avhhgDXORP51zx61dvt7Ehgah0q3/ANIyfWgSRtW03lxBSKlLu/3elWRbxeUCetNQKg4oTE0VpomMJ3Vz9ywSTaPWumuJP3TVzc9vJLc8DvVJkSInDMw61bitWdeRWna6a21Sy1eS1CjpRcSRz09qyL92qiRnfXS3qqEIxWUkamSnclojMJ8uqE8Z3GtiXhcVVeLJzTuQ0ZsaleoqG8YFMVcuGVCRWdMdxNO5DRV8vio5VwtWfrVW7cAUmxpGfK/WoWbNSSgtyKYq0uYpQRCycdKrSR88cVekDKMAVUkzmlctWKsynFQBMGr5jBFQSJilzGiiRZx0pkntTmzTS2RjvS5ivZiKuR71FPHgU8PsbmmXEuRS5iuVIqsOKhMWXT/eFTEgmo/MxMo/2hVJisefmbBp32jtmsq4ldTTFmc1x3PVVFtG0tzjij7RzxWSJpO1KJXxS5g9kavn+vNSwB5j8pNYsczBq6nwxb+fItPnMakOVE1ppE02PvVq2vhSaX+9XeeHtFSSNSQK7PTtCjAHC1DmzkdRnkNt4JkY8hqvxeBNw5Vq9qs9Cj77a0otDhCfw1POwvJ9T5+v/Bf2dNyoc1jf2C3m7Np619C65o8YjJwOlcQ2lwi/6d6OdhzSRy+i+DluFG6M1b1LwZFDESsdet+G9JgMSnjpVvXNKhFs3y9qSkx+9ufNGpaQ0EhXHGapC12n7teh+L4IYZ2+XvXLv5DHtVqbBTdjIFrxnGaVbQ9dtbEZt84JFTqbfPajmHzsxBY56LUy2bhR8tb0X2celWCbYp0GaOZkuozlXtmVvu1NBbszDitC9MeflxUmnlRjcK0UtAc7jI9PZlHy1Iulv/drdt5Ido6VZEkPtWLkzPmZz39lPjO39KdHpbE8rXRmSLb2qISR57UuZhzMyIdLbPSrC6Ue4rSWaNT1FP8AtCY6ilzMZmHTQvQ1VuLXb/FWpc3KqvWsi5ugzdaTbGkRxWqlxitzTtPUkcVlWTKXHzV0diygr81TdgX7fT4wB0q5FZRd8UkLrgc1YVl9aoBhtY/KcYHSvMfHsIjZiOma9V3AjA6V5t8Qot27HrVReo47nHaaeVx1rok3bAfaua00nzAPSuni5hH0rpQqy1NTRuYR7GtXSmMfiKFj3AFZGkH5CtacTbNWtG7b1FaLY4paM9YYlrB9vXbXM2mpXMMmAx4NdRAN1kdvOUri2+W6dcHrXO0ehLodND4gukUAMRTz4l1LP7t2NU9K08XBBbOK3Bo8Sx/KMVzylZlRjJodo2tarcP88jAV0cF5ebPmmJrF0mzEb9Ca6izszJH92ocjppwfU5nXNRvVYBWJGeaTTppJF3OTz1roLrSFkf5l6VB/Zgi4UcVSYpQlcqySlIGDHKkV4p8Z9Gju7SSWFcOMmvab6JhGy4+lcP4g0fUNQilSO1dwQcnbWNZrlNaN+dHy3a3U1ndDzMnacCu207xjJDAqh+nWqHjDw7Nb3kscsDxSAngjHFcxHbSRPtbIA9a5m4VFqeulOD0PV7Hxl5igeZzTtR8X3YUxR7ip6Yrz7TVt0ZWaT9a6uyms5QFVQzGuSpTjFnTBzmrXJYdQvb2QeczY9K6Pw1pN218lxCzIwIORRoWgyXMyuI8L9K9L0DSVt41Xbz61yTq20R0U8N1kbVjd6tNbRwXV28iAcDNem/CjUYltpbCWTa6jIBPWvPreHywMdTS/aZrG5W4t3KuDzjvToVpU6imzWrSjKm4o9Y8UFJNRSVCNwUKaLE9Ow71zGj3Ut8iSSSZY810tq6qBuYYr6anNTipI+ZqJqbTNeI/LVe/VSvzcr3FT2+SuRyD0qC+z5DYHOK0EcT4l1+Nb6P7Yw8mHG0dMAVo6L4p0uaCS7jcAhwFGeorzXxVeR6414kEyLcWrtlc9hXl2t/FNdMhGm2UJW5Rx5khHy8VyTkmbUnJSsz6Z8X6pbtp8lytwIXA5yM4rza+ttL1adhf6gs5ZeJMEAfhWPL48bXPCFnNbvDKsIP26FR+8cdttbVrY2nifwWmoW9jc6UUYhIZ+JGI7/SuebudcXpoXPhXq15Z6lLbajN5dkk3k2+7+MdiK9d8Q6TZX1ukN3B5yAbsA46V8s6jqFlFrdtb6wbq3EBG11fapIP8AOvb/AAZ46tPEFsdOs3byrQeWxc5Z/cGohONnGRu73TOK1fWr/wAK+OZTNKLTRNTIiCOMg7a9d8AxW5iKwTrJC43qR718+ftESTRz2FvK3lWzSHyJ3+6D35rb+FfiW8tbe3skuww4BJOdw9qzU+RpvYuXvXifRLXMJlaKGRdynawz3qWa0aS0EauuT97PINeXzaPqkMF7rU18TaBGdUVju3Y4FYfgb4gzanpl1Y30z2UiOBGJjhnHtXSsV1kjJ0f5ZHrv9nRW+pi6gURk43tjitYKzuNpwvXd61zHhXXI5o1tpFd27E8/nXUwSBl+UcdvrXXSnGSujCcXEieeKKUq3DAZz6ioLPUBdXBjW3Ih7PnrWb4g1KGNyZYnHl8YHU//AFqyLLxJDAXkjtZSX6+n4VlPEqM+VsuNFyjex02oeINNtJ1tjOpnJwFxVKxhuyZpLaYN5hJ37entWXo1nb32oy3r7UWUYZZPvD6eldPa+TZRbVbK7uPpTUva+89ibOGg62imW1VZZfMf+I471NOSYi6qPMToMU15W2MVZQD933pkTT7Qp69zW1zOxDYzRzZneE27E7Wyc5q9uUwsR0xxSBFbCqoyOuRR5Mag9cE8800hM5i9jPnsxbJJquV+bH61tahYrEXdQzbjx7VQNrPu/wBS5/DpQzllB3KYX2wKDj1xV6yt/OuPJkITHY1uPptq8QjZenUimlcSptnJuCO3TrTCAW+tdHc6PaRJ5ilgg65PWoFt4ZtsaW7x+jN0NTLQfsZGMqjHWn7fxFSSxGGVkZe9Lt44pGVrblZ0qLZVxkoEftSlpqVGDk7FQxmonXg1clZVOKhcBlOKyVVN2Np4aUVc1dKU23h66uPu7l615fIi3KzQ9csf516jenyfA0hb+7/WvLRxcErkete1hEvZM83GX5ooSzndIGtdxIHGKFYKhVhTYF23Rbsafcna2cVncwa0KsvFSQtuWiXEhAApIxsOKskkU45NOjKueac+3ZmqxbYalspIfdECqOTuNXQBIOarzR7c4pJg0V8eY3NQXabBmldmjeoLiZpOKOYOUpzOSaVH4oeJuuKY/wAoouLlIbiIOc4qG2jCynaMVYLcc02AhpOKOYXKy/GrsAKWS3YIauQhVjBNRTS5baKaYijsPlkGixtlM2WWrrQ5XNQ7xE1Vcho1WSNYxjFU55AtUpdR5xuqtNd7h1o5gcRb6QHNZLTLG2annkZsmqEylzTuZtD57wcYpFuNwyDUDWbMO9Cw7MUXJ0GXuWOaz5W2ir11Jjisq5bOaTlYFTuyGafP3TVORmY/NTgrbj9acY+KnnNPZ2GogIpsqBTxUgOwVWnkyaXONQbElwRVWRfm9qlGSKZIMDNHOV7Oww9aikVe9S43AGoZBzS5i1FjDGGHAqCaFlGasJKFOKWVlKdqLj1RjTMRkntVV5eDzVq+jJzjpWXIxUEU0MkMnoaiMuZU9dwqB5DUHmnzU/3hV3FY4G7J34qINVu/X56qYrkPag04kiPTmaoxjipBtqWDGhsOK7PwXN+9Qe9ceFG8eldZ4Q2rMv1pM58T8J7j4ZfMSV2tg3FcH4VbMK13OnHKCszyYm7bnpWhF0rPtRwK0Iak6EZmuLuhauAuf3d7xzzXo2rJmFq891Zdt3n3oZnUO28KtmIfStHWh/ozfSsjwi4Ma1uasoa1b6U0WvhPB/iEwSZq87nugrfer0r4l22JHP1rybUF255q0Kkrlg6gA33qmi1DcRg1zMxYNwasWO8t1PNXY2cUdfbXm/HNXUlyvWsTTreTIw1bkFo2MZqWc81ZleXJ71LayEcelPktWWmxQndxWsdjK5pQucDmrKMxHU1DZW7t71pJaPjpWEhXKwZh/Eaazt61dNm/pTGs39Km4KRQMretNe4YDrViS1cA8VQuYZB60F3K95eNj71ZjXbM3U1Nexv6Vn+U+7pQbQSsbNjcMCOa3LW9K45rl7RJBjOa0UaQY4NImR1cOoHA+arSaif71cpG8nvU6ySe9UZ3Opj1L+HdXG+L7lpC/NXYpn3AHNY/iP5gfemnqOO5ztkcTZPrXT2zfuBiuWt/llx7101mf3FdMR1tjU0g/OwFaknyXNq3/TUVlaRxOa1rscQv/dcGtYnDUPXtKG/T02nqlcVfN5WqyI3TdXaeGz5mjwEdTHXG+J18vVZOO9YNandJ+6mdf4ZZHVTxXTnyfK5615doOreSQC+K6I658n+t/WuOpF3OyjOPKdTDcRpJtUV0OlTkoOleb6bqiyT58wH8a6jTtWQMFJBqdjWDXQ7L5DknBqvcJGqFmIArKj1VSTg8Vz/iLX5Jg1takk9CRWdavGjG8jsw+GliJWiat1eWST4dgee1dJpN7pK2I+RDkc8da8WuLqazYm4YsxPer+jalcTuEVm2+leV9dlN6o9+nl0Ka0Zi/HvT7Sa6F5BGqZODjuK8UuNLkupCsNvIxPotfTGteHRrqRrcNhVOabZeGNO05ljgtldh3xWaqyi20XKnHY+dtL+H+uXpXybWT8VNdv4V8AXVncj7dC6njqOK+hfD0cdvIpe3RRU3jOTThZiVdgk7AVo3KcG7kxhGD2OH03SobaJVVACB6Vr20arUcEhkQPtOMelTKwXHvXG0a8xMxwvpVO5G5Sv61LI/FVpX/GlYVyzp+uNYRFWzkdMVLo/i+8v9R+xxwyMpb7wU8VgXDYbdjK+la3hbW9P0hJ40VTPIC4c9VIHSu/DYqd1FvQ462Ep6yS1PSbHxDFZyG1upNkkWMbjgGteK5Orwk2skeyX5Q2e9eGy69p/iKRLW4vGh1CUkYIwB+Nek6Ba6h4b8NxWXli6lBLxSbucmvXVfQ4Pqt3Y8a+L0l18O9dut1uJYb1GBmUZwze9eXJ4Uj1TTZdctHa7KqWljT5tpr0P4marrHi/wnqsV1bhJbW6cbWbGQO9eOfBfxdL4d1W6026vWgiuWIkAGR6YrDu0OUOWSTI9E1q+h0e8WIfZi3Ee3gtg13PgX4sa0Lf7PrzQi3ceTb+W2XDDuRWR8QPD+iTOdR0fWXRofmFqqfKCfevNrIPHqYn8vzdjZz6GhWkidacj2rU9SZVZNYthPaTSeak7DMg9vpUGieIjpms/aLCdoITnYAcbh71x13rN9qKxW8t0dmzhT2pJVhaFI4bgvNH94e9c/JoaOo3sd1ql1qnibUovtjteWcJ3JE53AfhU3hm6u11b7NbBUeBtwx2HpXER6trWls0ttctHvGC47Vq+CNd8m8Zph5khO55D1b2qJwfKy4T94+qNE8RWt54XbS7uYedIMZzxuxXg/wARdPbQ9fhaO4m3rkyZPyg9sV1/hP7HqOtQKtwY0MfmmMdMjvmtH406ZYL4Kub+4YNIxXyn7isYzbtfodE4q2hL8IfEU93p00iytLcxqOCc5r2TTNZjbTFmkdlYdQPWvln4MazcaZqk/lRL5SqDvLYxXrtz4lt2i+xwYWZj5jY/izWkajpMiMfaJXO01zWLW6KyLywGDnvWU2qW2AiogArk7++kEAPQnt6VmJqDBuSa5amIbd2elSwvunotvqSqwZG5FadlqxXPmNu74NecWepc/erVhvjgHdThiGhVMMj0ODVDcuoLBQvQA1oS6i0+beIgSeorzq2v++7FaNpqjK4YNz61008YzknhEelWreYqsWXdjBwanx9K5rw1eRhWaWTO7pmt1rqAxswYHaM169GtGUbs8ypTcZWKM1zetqJtxFEYc9W6mrk6SN/qWwe+arWE322QzMmGB+T6VoSOqJuIGR71UHfVsUlbQoCzka5WSVUXHde9aQxjpUaFW/hxxmkuJPLj3Z7dK0TS1IsF1Es8Xlu2F74rGv5lgiW3SYsy/dINJcauyuI/KBXHzc1lXF1b9Y/vdx6VzVMRDuX7OTLDEsMsST70Dpms8XWTUguqzWIiQ8NIvxKGarEkI21mw3SqfvVZkv02Y3UpV4tF06LizG1Msk+AT1pbRixCnvSXbCabNJGfLYGuFVLSPRlG8bG9r+F8KLb9d4rzu4t2MmVQAnjiuz1O++0W0MI6IDmsswozZx0r16eYKEUjya2BdR3ZzU8DIwPemTRs0Y+WuguLVStVmt1C4prGxbMZYBpGFGoUncKZJy4wOKvXcO05FV0UHrXZCspLQ8+pQlB6jolBFQXUeOlW0UBfek2ButVchIzfmQcUzDSVcmiC5qH7vSlcdjNuomU1W8vnmtKVvMbmoZYtq5qbjsVWYAYwKpzDJPHFWZqZGM/epcwWM6cjaRTNMBeb8at38IwStGj2zeYG96Oa4WNjyG2DrVOb5H+b1rdKqsQB9Kx7qLzHOPWrizOSFaZfJ49Kxr6f5vrWu8GyGsG/H7yhsmxQZnabqcVMoY9akWMZBqdYsihMTGCMFKgVFEgBq+IjtqpMhD072IaJpNix9qzJGzIQvNPvJmCEZqtZsWbJp8wnEragh69DWU/X3rd1JPl3ViOBuzUyY4IiVQWp5jyDShe9TL0qeY0aM6dTiqjoc1qXMfXFVvK9qVy4IrInFRTrwQKvCPiobhAoouVYoIuARUc4IFSSHB4pGO5cUkx2MyZmU1AZ2U9amvBtY1QlzVoTJpX8wdaz7lBUoZicUkik1aEZVyu3pVdFJlT/AHhWlcQ1FDb5lT/eFWkS5JHCX6fNmqDoa27qMN2qm9v7Vxt2PRp1LIzTxShsVZltzzUBjIoumdCkmPRuRXUeFXxOv1rlY0y1dT4YjxKp96TObEfCe1+Em/dpzXfaX91a848IMdiivRNMb5RWZ5S3Ogtema0Iaz7PlRWjCOlI2RBqS5havP8AXo8XGfevRbtcxtXCeI48S/jSJqI1vCJwqiupv13Wx+lcj4SYZUV2M43W5+lNFQ2PEfimhVXYV4nqUvzste8fFSI+TJXgOqA/aG+tXEdJalEtuNXLIciqQz6VesuCKs3aOl0hiMbq6KzbpzXNaeCwBFb1nu4qGclXRl6fBFUYvlmq8ynGaqbcTVpB6GBvaZjjithFB9KxdMJwK1o2YCspbiLAVSOlIUXFND0jSYFIZBNGMHisy9QAHoa055vlrJvZODUjRj3iqTjbVaKAM3Srcx3GiNcGg1Q+KFOPlqyEX0po4FIZKBFqJY8fdqdY4/7tUY5cGp1noJsWvKjGOlY3iGJNp47Vo+eM81m67KGjP0pp6jinc49fluWB/vV0unHMOK5p/wDj5zXQaXygrriXW2NXTWK3Y71vXQza5z0Oa5+y4vUHvXRT4+wuMc4NaxOGoes+B9smg2p/2BXM+OIduqtgcGt74bOX0CD2UVnfEBdt6Gx1rKW52b0kzi5k29GwarS3EgGPMNOv3281kzXDbjxXPMSuamn6q1nIWkckfWquqfFCPS5QogdvcNWPNa3162EUhfpWVq/hl8eZPgj3rPQ9DB0pTkex+AvGQ8S2uICQ57Z6V3Wn6T9nja5mHbJzXzl8K9aTw94njtWwsUjAc19R3l9azaF5m8bGjzkV4WOg41dduh9fgklTSW5zV1pttqCvOrLgdqk8P2NvHllIY15xP4guV1iaxsZSyM2ODXqPw+sJVsw1xk98muS52yTsb1layStz8qipdTvtN0yAmSRC4HSsfxR4qsbRWs7WRfPxjg1yunWFxqNwbi7keTccgA8YpylYxUTTu/EmoXjldPgYJ/eq1pVpdXk4N9IWHpXR6DoH7hQkaquOcitC4XSdJUyXEqA+macYt7sTa2L2maXYSWGwIMgVx+shba/aFD8oNWb7x1ZQo0VkpYnjiuXfUJrq5M0qkbjnmta04OKSMkmmabv1FV2ck0sRyu71qxHDxnbmsLFGZKuZkBGfm6etcn43uXiMkejxtc6nnK2yfe29zXo0Ph++1GFvsnMp4Ud1961fC/hP/hD9MutR1+KHUNSnlAgeFc+Wh6hq68NRfNzS2InUVuVbnjd3oXizU/Aset3WjTpPCQYYF+V5uecH2r0jRvixpegudL1zS5ZL60tUkMZk5XI71p/ELWlg8LyNLdQwLpw/cRKdpk3dcetfMHiqKG+1rUdQXUfnmgA3PJyfavQuubQ5Z3jE9I03WNM8eSa1b317Hp7yPJJDngbew4r578S2H9g67Paq24q58t/749RWlp+pX0dp9iV1jgEufNHDk/X0qWW4N9JNDdPA0gyEdhyfoaqMeVnJUnzrzRQsdVufIJDHDf64H+IU57+NbndZJ5VsR0PPzdzVW2sVs0bzGPm59flp018rN5ckKhexVcDNaW10OfmNi1jt9Qt/NWXy5VbG3u1WURrJGZkZZX+6pPOKytOlto7UuhIcNkc1Zl1CS8ZfM4YDg1nKLKUkXpLyRtOWzY/KevqKt6TILJlVXD7xg/Ss60EaqWc7j2rd0zQdSvgstvA23PHy1nJWWpUbt6HTaFrt9pM0Z84Nbsw7cgfWuu8a6zN4msrPTdOkMkbL+8A5zXn11p1/aJtu4WCAY6d69C+FOmxmJHKtu/2u1c00lqjsp8z91oh0HwNfQMgeQiP24rf8oxy+XcEw+SPlc98V6fZ2cP2cNgZxyKwvE9jbmJysYJI9KwnrqzqhTUdjm4NRguIyjyA44z61XuIz95TXF380+nai53HZu6V2PhQS6mq4BIrGVJ7o66OJV+Vj7aVkbnNalrcNnuK6S08MqyAsnNWf+EbVf4cVDoTNniqbMO1lkkcBc10Gl2UrsGbNWdN0VIpB8tdJa28cSjCitqVB9TjrYhdCG0tzHGFyasqxUH5iOMGnsRjiom5Ndl+VHE3ct2d+1tEUU9ab9uLONxJ/GqRSlC8UlVlaxPIjXbWD5eB6VSvdWldQEOKptxUT89qJYibVrgqcSvcXTZO49aqPcgk1PNblzUIsjXLJybNopDROKcbnA60/7HTWszS94dkRm6prXR9aJLNhUBtJCe9JuQ0kTrc+9BuuKiFpJ705bJ3pJyDQBdMTUyTE06Ox9qn+ybRWibFoQGTIqJ2yankhIqBkNPmYFOdN1QJb89K0THzRsrqw+JcHqctfDqotDPkhCrxULjbWoYd1U5oSGr2KeIjI8aphpQ6FMxFhVG4UqxFasp2KeKzZjvfFbcxz8pTxhsmkuGG3ippYyvNQMAam4WKUibqjKHFaaIhqtcoobilcVihKuRirulxgkcVBKuau6Sp3CmmS0XZx8vpVMFFJq/dK2OlUZISct0rRMlor3DbxxXN6srK5rpwgA5rB1lcucUmyGila7mxWvaQ7hWfZr0rcsh8tVEhoabbCZrNvIguTit9/9XWdfQMyGmFjkr3OSM0Wa7QO9X7myZmNRi0eNOlRcbSKt9gqe9Y8kW5+K1rmNwehqoIm35qGyoxKrRfLio1Vs4q/t68VWYEMeKLlWIXTIyaYEyKnkPyVVlk2ii41EZNgVSuOlSSTHNMPzKTTTG0Z0vXrVeR9verVwuDms+cnNUkK5BdPuFVMFs8VYZdx5oSPnpWiREmUwm05NPYKRT7obaqvJgVaRLY+VFx61VHyzJ9RTzLmoXb96n+8K0uRY5KVeaRYw3pT7g4qBZfeuGR2xCW369KpyW3WtESLjmkbay1Bak0ZcUBVua6PQBtdenWseT5W9qt6ZdKso5pk1G5I9e8KzY24Nej6TJkCvJPB9yDt5r1LRZMhag4FudbZNwK1IO1ZFiwwK14McUmbRH3A/dnNcT4liwTXcy7dhrkPEqrhqQTWhV8LHbIK7lcG359K4Dw84WUfWu+gdTbD6U0FM8u+J8O63k4r5112MrdN9a+mfiOoa2k+hr5v8Rrtu3+tWh0/iMIAg1btD84qqTk1Nbthqo6GdVpeABXQWuMjFcxpcmNua34JumKiW5y1I3NZmULzVaT7+6meduHJppb5gByKuBhY2NPfaBWqJOB0rCsmyBWgpyuSamegrFtp/mpDNkHFVj2pduKzuFhJ5vlNZtzJuFX3j5NUZo/nIoKSKTAk1IqnFPWP58bauw2pcfdpFooBiBzUbk5rZXTSe1NOmnn5aBGKC1O8xxWuNLb0pf7LbstK40YxkkNVdSEjw10i6Uxxleaj1DS9tsSRTTGtzzyRSs1b+jH5BWPqkfk3RHvWpojdK64sqprE2IcfaYz710mC1m/A+7XLhtsqH0NdVaYa2+q1tDc4ap6L8J2MmjlT/CQKX4kxFWicDg5qH4NNvtbuP+7Litf4posNnFMw4WoktTrpLmoo8o1KFsDNU9PtY5Z/3jcZq14hvsWzNGvbisTTZLmaQbSRWNVqLPUwOBdWLkzt40tbeIBcdK4jxtqgBMacAdMVsr9qXO9jiuR8X28jSNJyRWXtYvSx6NHDOMtzhtW1J471JomIdDkH3r2fw743urvwets7EybMdfavEb20YszODXf/AA1iEsQjY/L0rHM6UalFSXQ0wFSUMQ0+p6H8MNHNxfG6mXcWbIzXr/iXWLXw54bdlZRIV+XFcDoN1DpFsGwB6VleILm58TanHbLIfKU818xzXbPomtEU/DtrfazrLXsm5jI3A/GvcvDmkR6fZLPc9hzmsr4f6DbWNssroPlHU1d8V6/aqrWyyDaByAauC6szqSvZIlv/ABpBDMbS1U56ZxXO6rYzaw/myXD4P8OawbB2v9U226Hbnk16XoOi/KrSDjFCk5MmcFFHL6P4ahjnXdHuHqRWv4k0q1tbBZI1w/oBXTXMtnaDYoG4VnTqt+43n5PSt6cE/dOepNRjzHKaZaXEwXCnHbNdRpej3EhwIwSK0bS2gjIVQOO9dB4YkRL2UyEKiqPxr0qWBUd2eXPGueiHeGrVYr4XIUxSqm0qo+Qj1NXJNOjl1R5vOSaN8l42b5Qfap5ntZoGjjuRbLI5BwMlq8q+LXiBPBMQvrXVPPaM82vTd+NbzfKkkjSkrvVlrx54UXW7q6jSK1IgB8pGbluOcivknxTobWt5dWcLNJ5bsWY9Bz0r0e78deJfEH9peI9NZ7dmA2xg/c7GvMbvUrwwzvNendKTvJHU9xXNG920aVWrJM4/UZzHdpbQk4xg7uPmpnmSRXK/aMBlGFIp9+o+1pNMN4yOaZeMkkh4G0/dPtXUjhkhr3M4kdWPmD1JqaFkliIdSF7cd6owvGAyq+asRXG1WTqMVpymRLb/ACE9xVpZlCAqST71RhcAH3qaHG3B6k0WHY7H4dabJqupjcu5ARkGvqLwj4ctorKMCNRgDtXjPwZ0tY4klK8mvebS6NvbLg4ry68+aTR6+FpWiih4j8NWtwu1olP4VT0LSl098RjA9K2ZNQ81vmORUEtzGoJFc90dbhYvyagYlxuxVC/uHuk2ofrWVe3ZJPNW9EIkkGaiTuaxikrmJceEf7QuQ8mcZzXoHhDQbfToQqxjP0q5Z28KoDgVdjmVTha1gu5yTV3oa8Kxqo6Uyd46rxFmWm3ELkV1N6HPy6jxOinNL9rB6Gs2WKRfWqreard645VGi+W50Mc4Ydaf5i1gRXTL1qU3jYqVWJcDXeZe1Rm4UDg1lfaGJ70rSPil7UagX2mBP3qb5wz1rMZpKYZXqPaFcpriQU8OtYwmcHrTxdH1pqqLlNfzFpN61lC696UXXvVe1QcrNM7DQAlZv2n3pwuD60+dBY0dq0AoOlZrXTYqF7pvWjnSFym0JI6QuprFF03rUsVwxpqaHyGk+CKqyKKYZ/emmUGk2gsKVpMU5eaWlcBuKikjB5qxjimkVoqjREoJmbcw5U1jzR7Za6SVODWZdQjJOK7aGL6M4K+F0ujLlIKmqmwnqKvTxNmkgjH8Qr0Yyurnmyg0zP2Hd3prRFutaTwjPApBb8dK0RmyklqClSWcYifmrYjIGMU1oqZNiSaRNvaqNxKoBx6Uy6Lq+BVaXdtP0p81iWiJmZm9qztSizk1egb5qh1M8UXIsUrGKtWD5VrMsXCmtFZNwxTjIlon8wdKSQqy1ERxmo93NPmCwpt1znFONmjL05qaNlbFPdgpFUmiWjKuNNVv4RmoG0cbegrdLA0jsu2m0ibs5S600qeFqlJp7AZxXWXO1jwKrPDER05o5ELnZxl1ZuueKzLm3bmu1voEweKxri2Uk8UezK9vY5WWBs01Y36c10ElmN/SozZj0pqmDro5+W3Zveqktm3PFdObTk1Xnt9ueK1jTMpVzl/spyeKhkjKZ6VvyW+e1U5rXOa05DP2yOduFYg5qlLC/pXStZcZxTX04sM7avkBV4nKmJx2qLB8xBj+IV001gq9qpSWOJlO3uKfs2V7eJ51fkgVm+Y2a0r7kVkyZ3V5zPVgkTrMR1qQT8d6qJuY1KFY1JVguJjtzUFtPicc96sramTLPnb2xT49PjzuXdmhDTilqd54NvVXZ81ep6Pqaqi/NXiWhSeSBjjFdZZ600aAZqZJnn1Ia3R7PZauoA+YVrW+tJjlxXiMfiR1A+ap08VuCPmqHclcyPbZNZXYfmFczrmpLJn5hXn/APwlUjdGNMbWXmPzNS1BtnbaNeYmB3d67m1vwbYfN2ryDTNQ2kc811NlrH7nlulNBGVhfHdwXt5BnnBr588T5N2/1r2XxLqCzQt81eS6/B5s7kVcUy6b945foalgYbuKufYTnkVLb6fz0NXys6HJF7TPm210dvauyBqztIsipXiuqtItqAbaiUWc85oppYsVzR5G0c9a2RjbjbVWVOauEWc7kLp9vuI5rZiseOvFVLDauOlaolXaPmFE4AmQ/ZFBxTTbgE5qR7hc9agedM8tUcgrkU67QTWbdsACc1buruMKea5/U79FBw1LkLii1DOgfk1sWVxEQOa8+l1QK/DVJF4gWNcbqTgzX2bPUUuodvUUrXUPZhXmqeKEx98/nR/wkyZzuNHKL2cj0pbuHpxThdQ+orzT/hJvRjSx+IyW+8aXKPkkenJPETwRRfKklmTxXB2XiDcw+bit+HVhJaMM9qpQJd0cR4oQLeHHrS6Ox4xSeJJBJOWqPRm5x0rohsN/Cb0n3Qe9dZpQLWsZx2Fck+duBzmut8PMGt0X0HOa1TOOSvodx8H7iO1uL4SMFBlyM0fFjX4rqNbGNwSeuK4S51WbTL5/IYruz0rF1O+muGe4lclh05o5bu56WHp8kEmdK0VnNpmGZScVzcN/DZ3JUYwDisjRdTuLid7cOetUtViuE1DDEYJzXLWg2j28HNJ2bOwvtVVrbzFrmtQ1VJ0KMQa0QtudNCu3zbfWuXliQyEBu9c8aMmzq9vTg2PeOCeBiwArqvhzZjJ8vkZrm9Wtfs2mPIjfw5rZ+FeoSLC/GQOtdFeg3TcWcEMQlUUkz0PVFaRFhU4Na+gWMdkiSvw3cmsXTb2O7vMcZz3rf1CTdabIuDivjqqcJOLPrKUueKkjf1HxWtvphgt3G/GMCuU0m2vtRvDLKzPvbpUmjaPJNJuc7+eleleDdDjWRWZMY9qlNy0Q5WjqT+EfDMdlD9qmwOM81pQeJrMXRs4mX5eKf4/vxpmgskR2sVwK8R0bV5bbUCtySSzferaX7uyMoL2rbPar+Bbg+ajZJ9KpIJIJRuztq14VuI7q3Qhw2QK2dQsF8olQCe1axvpJHPUitYsr2ieYqspy5q5fRyWml3Myo0kuzjb2pmkWkxiG6N8D7wA5rVS6jsVnurqMlXTa0LDlR64r3Y1eaFzxFQcanoef2fihms5rjUH+z6lECsBY8YHTivDvi3oviFoZfEGrTPcRXD79q8cmvT/F3h3R/tba9BcX15cmUlbeB9ygemK81+Img+KtdjF5JLNb2iDalqxIPtkVwup71mem6fu3ijg/Cvi6XSWkguLGSS1k4fHArnvFUtrORNZgxwFywBPU+lUNakvNMum0+4jkUxnDsR1qpPMr26wqGLdQK6IU435jhqTduUo3dwzYhJyvWmPNHGo2ZzjHJqVIhglxg991VrhUZv3Y5710xSOa41OvHGat27Nu5IxVVcZqePritWMtnHYg1vaTpUd0IXLgMecVgIpAFbmgXhjuYlY4A4rCpfl0Gtz3z4cQrbWsY9q9Be4ygWvPvAUoe3Qqc8V26o2PavCcnzM96GkUSBvmqO4c4pHO0VDK2RWcmac1yldO26tXQ5CpHasa6bLitHSn24NEWU3odhFeMqD5qsW15+8G5uKwUlyBUiu5Py1blYhRTO5sryPaMkVeWZGHUVwUNxPFyc4q7DqzLgE1vGuramM6D6HWSBGNQSW6NnisiDU93O6rsV8HIrOU1IxcJId9hUtxU8enr6VLBMpq2sy1KgiHJlUWCgfdpTZr6VaNwoppmWq5Yom7Kb2ajtVZ7MZ6VoyzCq5k5rNpFpsqmyGKhexPYVqIwxUq7SKXImPmZz0tmy+tVZI5E9a6holNQSWsbdql0ilM5os6+tOWY1sS2CnoKiGnD0qeRj5kUFJahoyRWmlljtT2s+OlPlYuYxCpBqSN2FaMln145qs1mwNTZormIxJSq3NOFu1PEGKpMTZLE3FTjkVVVStTIxFXckkpDQGzS07gRuKrXEe4dKulaY60r2DcyJYPaoDDg1rSIKrsgzXZh8Vy6M4q+GUtUVI4cnpU32bAqZVweKlHPFevTqqSueVOk4sotCAKhaPNacsfy5qqV5ra5lYzJ7XLbsVVubYbTW3M0apWbPIpNLmJaM2Kz496q6tbhUBrSeXB4FVb5WePJzSZFjnoVxLWpCBiqyRfv60EiIWlFikhjdKpTFhnGavvGcVXeLPFF2FiGKZhirCSbjzVaSIrSxtjFNSE0XRyKZI3FNV+KY7/ACmtEzOSKtw7KeKYJht560ly4xVB5Md61i7mLFu3LMaqeWTUxkGRzUjMgHatUzJlQw55xUUsOD0qeS4VXxmq9xdoF61aM3chaMZ9Krywhs5NRz36Z61Sl1JP71UpWJs2PljVc9KqSIvJqvPqSkn5qpTaio71amiHTkXiFI7UjMoGO1Y76iF/iqJtQBP3qvmRHspGldFO3NUZGQuv1FQtchhnNVZboCRfqKrm0HGDuebzJuqm1v8ANVuMkjBp52qQa8tn0C0K0drx0qxFZjHSnLOoPWn/AGtfUUrBdli1sxJFjuO1TCwZct8oGKpJebDuR8NSyX0kn35KaSIkmy3bx+WTzVpJVxjNZduzyN97NbVhpMlwM802kZvQrGT/AGqesq+tdBZ+E2lwTmti08Dqw+ZahuJPtEcZHcY6ZqzFeFfWu9tfAcJ6pTrnwXFEhxHUc0SXJM4yDVNmK1bXW2C4+Y5p8vhxUlxs710WgeFo3UM0dF4kOxyd7qDzKRhsH2rGuIxIxNerah4Wijt2Ij/SvO/EVg1pIeMVcZIcHZmWLaMEZxUghjX0rJuLxoyeapSavt71fMjflbOut51jxjFX476QfdAxXE2OpGRq6HT5XkUcUpSRjKFjaS9lbtQZZG+9xVeIMe1WoVfcPlzQpmVkWIHcAcmpXaYnhjSxwtwQtXYYC33lpylYmxmSNcAcmqdxdMvVua2b+2ZVPauX1P5WI3Vn7QpIW5u9yH5qw7+TdnnipsNhstUF1FlcihzN4RsY1yuScGqZi9Sa1JYaqvGc0uY3SII4BUogXFSolTKhxSuXcriHpipY49p5qVl2jimEHrRcC1ayKprWt9QKR7Qa53zcd6nikLDFO5nKKZcvZjI3PrVjS8BxWfyxq7ppxKM1pFkTWh0mMpx1xXT+HGH2UE8c81zEXzIMd61rK4MFiyqcGrvZHLTg5ysjM8Y6ki6oqRYIAOfrVa3E1xYtMQcEViaqHm1NpWY43V1mmX9rHpIhZhu213UXHk1OyvCUWox3OT0K4NvrEg454Ga0PEtyyusmOvpWJdBo9WEiD5S/Wumnt4bqyVnwxHNZcylFxRvyShUjJnOvd3DR5DtiqyySG4GSeTWvdQwxx/LheKzY5bcOCcHFccJWZ3V6Ttcu+IbphowHJyMVr/CqaE6fNu4YZ4rGvJ4Lm2EakGq/he5NndyRpwDmu+VpRPL5HFnceGtQP/CQzx7iFD8CvSopPMt1215Votu0d4bvH3ua7rSdR3Ikea+FzKK9s7H2uXS/cRueieE4l4PU16RoA+ZVC4rzTwqWLKR3r1Dw6vRmrmoK7RvXdkc58XbWRtLLn7o6V4leQSGLzAMsO9fRHxLt/P0STb1ArwxLaRo3Rl6E4qsQveKwz906n4SXl3JKEkbKD3r2RoWkgVwSQCOleH/DN2t9RaMevNe86IySRKFbDMPSujCe9Gxhi/dlcrF5nuxFDIYmxxt7/WuZ1rUp4b1rXVpBG1x8gkzyRXfR6VDBvMj4ZyDu9a4r4y+GLXUoLe8k1D7OYjlUAzmu5xnGFmcUZRczJ00aHoObqe8+ffu+XkEVx3j7xha/a2MMLXHn8xkLnArLK2diTZ3k7XcbfdbBGw1FpWmXVjqEpB+12UwLK5GPK9BXG5aHVy63PIfiHpNzdTXGpzW58g8oSOW/CvOWmU6gZEVUVQBXvHxEukttEla+v1AUfuTt+/XgGrRRMGnt5d24nA9678LJyWp52KiovQffMskodSD61nS/LNuyQPQU1PPhwrLkHk81YCiQbSuK74qxwjF5OcYqxF1FMVQG69KkTAwPem2NFyEblzVi24mQjrmq9vEztgAkVfS1YYIB61nKSRcYs9z+F0m60j5zxXpwzsH0ryH4SSsVRGr2aOHMQPtXgTVps9mD91FN1zVaZcKa0jHg4qrdxnBrORaZhurNJitOyQqoqlsPnVqWo+UVCZdy5HkCtXSoRLisrcAtamizhSKpO7H0Nwaerx9KzrzTHUkgV0FnMrIKlmVGXtWrgrGSm7nHxRzLJt5rf021dgpNI0KCXNauntGoA4qYQ1Cb0GmFoxUEk7Ka1ZCrCqU9uGzWs4W2Oa/cqrdEnmpRPkdagmtmUcVVJdK5XJoqyNEyZpAxqisrd6eJqj2gF5ZcU9bjHesxpqQTU1VCxrC4qQTA1kJNUqy5q1VFY1A608MprOSXmplkrRTRLRd+Wj5aqCWl801XOhWLJVDUTxLTBIaXzKG0Owxol7VC8eDU7MKjY1IEJUUmypQKMUDuRbcU8Cn4FJgUBcQimMKeaaaTAgdajZOKnbrTD1rO5ViDbxQuQamxzS7K6aWIlAwqUFIjdsrVeRCVzirZj5pGX5cV6dPFpnnVMK09DGnhdmqFrXC5atV05qC4VsYAq3io9zH6vIyXjQPTboL5WKsPAxbNNktmKdKccTFozeGkYCoBdVohQVpWsG35xVmK0bAyKaxCJeHfYp+Xk0x7f2rYis8dae1uBWiqxI9jIwntMioJLP2rofI56VHLCuKuM4kypSMDyGAqncny1NblxHtWuc1YsM4q3UiZ+xkZt7Pz1rNuLrbReGTcetZdwXyetJVl0H9WfUsPe4P3jUb6kMferLn8z1NUJTJk9a0VYl4Y1JtTySc1SuNSLKeaypmkwetVmkfB4NP2ofVie51Bt3Ws24v2BPzGkmDEHiqUsTkHg1SqMfsUglvnJ6moWvHY/eNRPDJ6UxoWx0rRSJdMkkumPempcsWxUXkse1PSEqatTIcC4szBao3d0RMg/wBoVYZDtrMulYzpx/EK0VQz9jqc4SwXNUb25ZeM1ZkkyKy75iSa5WejBXY03b56mgXTVTJpQ1Fjp9mi8Lp8DmpkldiOc1QjbkCrcB5qWZVIpI6bw/C00q+ma9Y8LaQHRWOK8r8MsRKmK9l8IyHyl5qJM82rudXpmixkDIFdBZ6LFxwKqaUx2it+0bpUBFIW30mEDoKrajpUPltwK2oDxUF+MxNSNLHnOoWES3PQda6Xw5ZwmMfKKxtYXbc5962/DUnAFBnHcv6tYxfZm4FeLfEOxxI+0V7tfDdAfpXk3j2HJLY9adwmeDarFIrODXNXbMrnNd1rsY8x/rXFaimJG+taRZ1UHrqWtDnAkGa7zSbyFIgCBXmtlJ5bg10FtfbVHzUMK8NTvBqUC+lWre/jkIArzuTVACPmrX0XUVkcfNTgtTkdJ2O5S52mpBqyxnBPSsVpj9n3A1galqGxuWOaucTOMLndvfG7Xism9tElY54NYmhapu+Uv+tdGjNIA23j1rnsDi0c3c2LpIcNxQLR24HpWhfvtkosGDSAetBam0jOfS3K5xWbd2ZQ4rvhEhjxjtXNa6qxtwtK5cKjvY51bdquwWbsuaSBstW5YKrAVdzSTsZH2FznK1DJaMB9011yQKf4aJbSPYflqeYhVLnCS2zB87TU9tD82MGt+7tFJ4FRW9ng9DT5i1IyWQoxqex4kqzfW5RTxVS1P7wVtBik7o6izG5VGcVZ1Dzre0LIpIxUehr50qLxiup1SO0jsQr4zis8RNqyR25PQUpuUlseWhpZJm3Rnmom8/zwPmC13mmaXbzGSRdnB71iavbxQXzdCM9q2hKTiddeUVU91EEVgs1tkjnFQy29zEmFLbKsy3kUUA2tg0R6isluynB4rmUnGe52yXPSUrGJetuXyySSPesDVE8mMsScj0NdWLVHV5SfeuL8Tl2kIR/lHbNdjoxSujgWLnN8rRf0G2uL2FipJFX9HtLhdZWPBxnBqT4c3SraskgBNd74W0dZr5rlk4zmuCvinRizsp0I1rF6WMW9lGoXnHNP0Jma7UZ71p3VvGXIPT3q74d0fzLxTGuRmvmqtTnd2ezShy6I9N8F226FCa9J0ePZj0rj/Cto8MaKVxXbQkQw7/anQiKvIr+NedJdRzkV5FJa71dPLOcnpXrEs63xaJ+R6Vh3mkxxylkUV2YjBylFSRx4fH04ycWzzjw/A1nrirIdgJ4r3vwpNJNbKiyR7UHpzXleqaZm+idU53DOK9V8G29vb6SZF8wOBja3U1ng4OM2jqxVSMoJo2pS80Zk2kqfu1y2r2X9oXC2vkSrMT95zlfyrd1nxToOgaJ9s1m/t7VFUnY7hSfpmvnjxl+0kl5HIfB9rFNPAzbkkXLuOnygda9GpFNWOCndN6HU+PI4tBvo2S3QgYDkqCG9cV4f4u+J9zDq1zb6PCYghKsGGRms7T/Hfii5ubv7VZ3l691ukWN1LGNz2x2AqTw98P8AxJfQ3etarZpAksmdjKQxz3Ark5Ixb5jpu2lY868Q63quvy/8TBsjPCgYArDliVMRD5vTHavR9c8PT2l6LOC0Zt/8RXmuN8TQf2eY4nhZZy2DgcV2Upxdkjz61OSepzc4ZW2u3OakAZlCx5Y+1MuoHWUtK3BGcd66vwRoXmxi5mUkNygPpXTOoqceZmEKblKyMi002VowzqR9a0bfS1LDK12DaWFOAmB6VPbabg/cFcE8W2dtPC9zn7PTwuAF/StdNMyF+XqK3LPTwx+4PyrWg0/kfLXJOu2zrjQSJPh1C1rdKD0zXtmnt5lsPpXlukWn2eZXHFeg6ReL5IGe1c/NeRrKNkX5F+bNQXKZU1MZQ5yKSXBFNmZjCH96avQR4WnJFl81aEeBWdi7lGdiDV3SpBvFUr0YBqKynZHpLc1Wx2kNzsUYNWhd5Wudt5ywHNXoXJrdS0MrF2WbNJDdMrdah6imHINYSm0zRRTRsQ3pOMmrsM4cVz8UmCKvwy8Vaqs5507Gq+1hioDbBz0qFJTnrVy3kpNqRi00R/YeKjex4rVV1I7UvBodOJHMzCezOahezYV0DIp7Uwwg9qzdIpSOea3kFNCyLXRG2U0xrIegpezY+ZGGsjCp4pvWrstjx0qubNhSs0O6FVxTw1NWBhT1iaqTYhVanbuKBGcU7y6q7C5GTTeam8ujy6dxEYpeDT9lIV4o5gG0cUhFGKLjA0xqdSNSbBEZppGakIpnepKEC0vIp4oxRcBuMikK5qTFJtqlJomxCU5qMwVZxSijmYWRV+y57UfZBjpV0UtaRm0S4ozjZj0o+zhe1aDnFQueKfOxciKTRionj5q49RPin7WQvZRKjJULx9atPTAKftpD9jEzbiDctZF5p3mZ4rpmQVDLGuOgputJ9QVGHY4i50ZSfu1mXGi/McJXfzQrnoKrSWqnPFSq80P6vBnnU2ht/cqlNoLEn5a9Ka1X0FVprNfQVX1mYvqsDy+40BucLWdNoMgP3a9WmskP8IqjNp8Z/hq1jJoTwcTzBtDfutRtoTf3a9KbTkz90U06cmPuirWOmS8BE8vl0Fs/d/Sq76G4P3f0r1KTTUI+6KryaYmPu1oswkT/AGfE8xOivn7v6VC+kOpzsNenSaZGB92qU2mqT90U/wC0ZC/s6J53JprEcLVN9IdpVO3uK9HfTF/uioX05QR8o601mMh/2fGx83NzVK7WrSsKhuV3V7zPEhuZjjmm4qaRMtgCrlrpbzEDdtJoudTmluUoxyKuRcVbXStmVZ8N2qF4WjfYfzrNsxnJSN3w9IRKvOK9h8FyMUXJrxzQI8zIa9e8GfKi1LPNr7np2lMNi10FmelczpTdK6KzPAqWETXgPFNvBmP60lsafc8x0jQ4bX1xKfrVvw2/zgU3xEg3E1D4efEwoMup18/zQH6V5p47hOx+PWvSxl4OPSuI8bQ7o3+XtQOa0PAPES7ZXHeuG1QfOa9C8XRbJXbHOa8+1Plz61cTeh0MvcVNSrO+ODUTrzQv0rQ72kx7SOTy1bvhmRhOMnvXPn6VseHd32hR2zTW5nViuU9Jh+az/CuP123uHmJjVjz2rpRqNnY2ebmVcAdKoW/irR0lZlVXPpU1atlornLRw7b1M7RdM1LiQxMPrXXWs11Hb7Hzn0qtB4qSRABCFSrDaha3CiaNwCo+YVwSrzfQ6XhYsrXrS+SzmMmqWl3Fx5wBUjmt3T9RsZEKXDqR6VSuru1Wc/Z1AUUKu+xDwl+pr27yGM5J6Vz/AIgMhPetC21qHG2QgVJ5ljfNtDKTR9ZS3RMcDJO6OVs1cN81b2nyKoGafc6OUG+Ehh7VAkTxn0raNWM1ozOrTlHdG1FIrAVMdpWsmFmqyrsBTbOfkFlj3HpVmzt8/wAIqqrEvWvp4UAcVNx2sZGs22Iz8vauWh+Wc/Wu614L5WehxXDNgXJ4710UmM7Hwupc7gORVjxP5xwPMYDHSoPDEiw27Se1NmvG1DUlh/gB6Vq6PtJo9HAV/Y03YbbvcWtjlRkkda52+e8lJcr+td5r1tHBpyCJQDjpXEX9w8L+W0RxXoRwiWiZzvHOTcnEzo4ZpHxJnFalrpZeImNj9KZM4W28wfKcVZ8OXjtNtLZFcVfDqEz0qGMlOizLvJJrdzbnisPWdMaS3Z4xg1v+MflvBJ1NM0xGulCn5s1E6jWgqNJSXMYHgCO4k1VbXDYzzX0HpFqlrZKu3krXN+AvCUFmxvpYxvPIrrbn/Z4r5vH4hVJ2jsezg6LhDXcozI0soRB1Nei+A9LEYVpEya5Lw7YtcXYYjIzXq2hwLBEo2815q1djvtaJ0GnwoqggYxVydg0RVTVeH5LYseKztOvfNvHj3ZwcV6uCp3lc8rHVHGNu5NbDZOfWrcqqyYPeoL1fLlDrxVpP3kXHXFey0eGZNyi7+Bll6Guj0zU444o4Zn2uV4YfyrFuYwvI/GoYYZJ3ITjAzmsZUk9TopV5R0uQ+OfhbpfxHvIZ9c1KS2t7I4MKcrLn1pH8D/Cr4dW9vfXPhu1eVD+5ufLJdz7+lbXh6+t4YLhL5y6LyprJ8RSxeNlggtbofZkcqTt6+1cs5+zVup6VJurZt6HKarrXgaS2m1LRbWO3unc4wmMn0rlpNc1rXNUhSO4YLDGUMWeM16LF8MdIt5Va7beincMZ61en8GeH7MG4tYRbuULM5bqa4Jwm9WdqnTSsjya6utOs5fJ1BZGvsHaQmQPxrxPx5DpV5qhSfUHieJy7YHb0r3vVtbsrD7XIbJdQj6Oc42V4d40s/C14bnWrhxYT3AKRWpJJQj+LPvV4V2lciuvdPOWSK+1iKztnaZPMADsMHGa9j0LTBbQxwbcbBjiuA8D6dbzeIUhjYSMqbhx1HrXsVlEM9Pu8Z9KvHVtVHsY4Wno5FFrDn5uTU1vYLxla0zHn396kij5rzXJnfGJBbWaKfu1dhgXd0qWFOamRPmqGzSw+KPkADitOzZ4yME4qC2j4Bar8KI33aEyZI07J92KushrNtWEbDJ4rTikVhxzW8Wc8kMiQ7quBePwqKMru64PpVrA2U7EXMi/XANUoEPmVpX61Xtk+aoZunoX7RSAK0YflxVKAYFXIzkU0yCyrjFL94VWORT4pTwKxmzSOxNsNTQswOKWIhgKsJDzUomRLFzircNV0XbVmIitUc8kWVzUgY0xCMVMoBFaGLQ0MaeppQlPVKWogU0/IpmzFIafMSPODUbxrRmkJougG+WKTYtKWppJqNCgKqKaVFHeii4xNoppFSUYouIhNNNSkZprJSYERFIRTytIV4qblETU2pCtJtpNjuMNRt1qRqYRU3Hcbzmnpk0KtTRR+1NMLjQpo21OEpwT2q0iblbZS7KtbPakKVVguVtuKCKldajNFh3ImqNhUpqNjTAhYcVXlqxI1VJG5oKI2PNGeKYW5pMmgaHNULmnMajJoGRsMtTSo5p7GmMeKBleRaryCrUjcVWegpMrOvtUEkWe1XCKjfpSsUmUGh9aiaMCrr1Xk60WGVioPaoZIxjpVphUMgpDRTmTjpVSSMZ6VfkWq7rxQUUJIxmq0qjI+tX5RVKb7wpLcHsfJinmiUZFIh5qRq+0Z8fsV7eNfOG6tmzUCXLcelYzkq27uDV6HU2Cj92pIrNsck5GjfjbGrYO7NZl02XTd34p0upTy4yi4qpIzM4ds9elTdExptHUeHosTLjpXqnhldqLXlfh5vnj9xXqHh5/kWkzjrrU9E0o8Ka6SxPArltKf5VrpbFuBSZMTag6VLL/qzUFt0qw33KRqcr4hj4Y1l6O2J63NfUbG+lYGnHbcUGclqdxa824+lc14sh3Qv9K6DTzmECsrxLH+5f6UypbHz543h2u/1NeaaquCa9X8dxMZJOOma8w1mMgdDVRKoS0Ofk+9SL9adKGD9DREhYjitD0k9BApPFaumN9nQsvzSdhVaZUt4fnxu7CmLctFCNq5kf7tRJN7Dgr7k18DMfMurnB/uZplppYuYmaMNx0rtvhz8MtX8STJeXUbiDqM96908M/Bi1i2LInFctbFxpe6ndnRGjKWx866fpOpGFVjidh9K39N8LaxNwsTruGTkV9XWvwz061gULbpkDsKd/wh0MQIjjH5V51TFTfQ6YYVPdnyXqfhfWLVC4VvyrAeLU1kKsSuOuRX17rfhNpIinkgj6V5T4x8EyQM8kVu2fpSp4y2kkVPB/ys8cQTxLmTJqzaSc7kco31rTv7O4spCJocqPasqeS3kJK/I3pXQ2pq6MopwZr22sXdqRuy6d61rfULW/X5cK/pXILdNsKtyKpm4e1mEsTsOelTCGug6sIyWp3zAx0eemOa57Ttc85QsjDd711vhqC01RvLyBL6V0Rm+p5Nahy6oqLIucjNaFrc4HeuotvCKtj5OfpWhb+EgDgxjP0rTU42cJq02+LO09K5CRs3B7c17Vq3hcLaMRH29K8h8QWbWWpFMYGa6KLEdP4WtxJatu9KydRzZapujJzmuj8IW8z2mFXgjrU99o8fml5FB9zTlWs7I9jA4dct2QWX2i9iV5mwoGeap3k2mNeLBNsz3q3f3SWdgyoRgCvMdZuZJrs3EchBz2Ndcar3MJUr3VjtPFdlYtAPIfqOgNc1psM1hdiSJ8j0NcrqmsX7MFWWTI96XS9av0fEiM49xWdScpam1CEYRsz0HXCl1aLJIBux2Fa3w70sXEnmNH8g9q4bSNWm1O9SyETZJ5yK908JafHYaaoK4JHNeZmGI9nT5erOzBUOad09DVRVhhCqMACqLq0ku1R3qxcy5+Vau6LaF5Qzr3r5ts96ETb8L2jQ7W213mlKWKisHSbfAXiuqsI/Lh8zgbRV00Koyl4u1aLTbII0gVm4AzWF4evt10km77/NeXfGjxVJN4ztNLgl+USAtg9q7Hw/cBI4GzzgV7uCg1C7PnswleZ6tInnQhqbbMUXk4xVfTbrzbVT7VMTzxXecA64wV3U23s98e4y7AW9e1Kq7gwOTx0FatvA7RxyPGvl7NhHfJrObsjSlG7EsNFaTz1t5I5I3xg4zmpPD/hdNL1C5ktysYdRu3dB9K3dMh8jS0gtxh1H3jThDJK7rKzgsMcdK5PZp2PTU3FWWxTu5BawBXng+9yzDOBXCfEYtN5ai6Etsy7v3Jxz2rttZmS0KOsMM8Ywrq4zXh/xJury+mu1tLhII1fCLC2NvtXLXkkrHTRi27njHjfVrz+39RggDxhWHnE/dHpXmHiq+LXm1nWbIAyOlekeLNH1y3024vJDC6t/rmLfMfTNeTTabe+abx0JjJ+Uj7ua0wcYvUzxUpbI7b4MGW51eUugCrGQGxXsdrCTtyueO3evMfgNZudMvLxxz5zLXrdmFSEMT26Vw453rNI6ML/DREYQq4ximpC2anaZXY4IqRD04rjudyixkcLVOoVOO9PUjFVL+YRZNRe7HYne4WM/PIAKpzeKLW1faDu/GuR1m8uJLgojNg9MVZ0PQzcP5l2xx1rpjTSV5MwlNt2R0ieLkdxhDitPT/EQaZcHg1TsNGsY+PLDD3FbVppdmoDLCufpSvHoZ8r6m/Z3KXCK64rRRvlrKsYFTGzgDqK1oVyvFXFkNFK+FV7U/MK0LqAuvHWqsNuyv0NQ9y09C9EAVq3AgJFRW8fAFWoxtNNIm5I0IK1XMLBvlrQQ5FOEQ3ZqZQuUpWIrOFu9aUMZqKLC1ajdaajYmUhGiNCqQasqQRSMooaM7ixdBU6Niq6nBqZaRLRYRgamQriqq1Khp8xDRYC0jJQjVKCDVJpmbRXaOmFDVsrTWTNHKhFNlpuzirjR1G0eKhodytspMYqdlqNlqWO4ygGgikxU8wxTTaKMGjmARlFNK0/BoIpXAh201lxU2KYwpMaIiKTy6lxS0hjFjqRVxRmnimgHqtPC01aduAFbRaJA4xUbGh5BioHkzVtgkOaoWpSwpjNQNDH4qBzUjtVeQ1LLI5GqrIeanc1A3WkMiNNLUsrVAzUrlIez1GWpjOKheXB60XHYnZqieSq0k3HWoHuBjrRcdixJJzUDNmqzT1G03vRcrlLTPionkFVnuBiq0lxnvTuOxaeYVA8nNVGmx3qJ7jFK47FxnqJ5PeqUl171A91k9aLlIuySe9Vnk4PNVJLrHeqst2OeaLjLU8nHWqMsg3DnvVea8HPzVnXF2N4w3ehbg9j5mQ81ZB4qmhy1XIuRivsWfIshkzk1Gq4PWrEsDE5pot2rJsuIwHmhjxVgWpJoFmxBqLlNG1oD8RmvT/DT/IPwrzbQ4Nka/hXo3hwjywc1R5+JPRdHbKLXT2TcCuT0Zv3a11NgelDMYs27bOBVsfdqnbHgCrifdpGiMXXFHlt9K5eBtt1+NddrIzE30rjz8t16c0ET3Oy0lt0Q+lRazD5kJ96boj/uwK0J4hImKCuh5L4k8Pi4kf5evtXEap4NVj/qq98utNWRieKybzR0YH5RQRytPQ+eL/wYq5/dVj3Ph+OyhaaRdqpzX0FqOirtJKivH/jBOlhbm1jIyeoFaQu2dVDmk7Hk9/N5t0zdVBwBXp/wR+Hk/ibUkv76Mi0jPygjg1wXg3R5Nb1yG2UfKXG419p/DvRINF0OC1jQD5RnA6mubHV3Shyx3Z7WFoqctdkdF4e0m00uxjhgjWNVAAAFdZpcadz0rDgYZUvzjpV2C8KcKa8Wm7O56UonQM0eMZqq6ruJ7VQS8LHk1OkwYferaUrkRg0LNGh/hBrI1bTLa6hZXiU5HpWn5m7jNRuwzjNYySNo3PFfHngbcGlhhDL6Yrwjxh4bNlOzKjIc9MV9p3sUcikMAc1wfjLwfp2pwuzQjdg1NOpKm9NgqU1NeZ8jW6sCUbmor2NiOFzXf+NvC/8AZMz+UnQ1yJbC7CvzE1306ql7yOCcbaHOyebC+9MjFbOha/PYXsN1E5GD8wqnqETLJl22g1nkKrFVPBrvjaSOGoraH2B8ONTtPEOjxXEbKZAOea7SHT0K/cGa+S/g54yl8Pa1HbTSk28jAdfu19Z6HqUOoW0c0MgYMAcirscU6fKxuq6Yhs2+UDivnD4r2ot9ZXb3avqG8+a1bntXzn8Z4P8AiZxv05pxdmYTV2rG/wCB/Jj0hWYDO2s7xperbodrYzWVp2sLZ6ao39q5Txt4hSaEgPzWSg3I9zDuNNJsbf6qs9u6O/QVzWjWF1qGphQCIM9axba8nvbwRLnbnn3r0fQMLHHb2yZkb07V3KShEwqKU22thL3wpZRxK6rlj1OKz7+ys9PhAMal26eterWmlx2miGW+A8zBOTXnFrZtrni0KeYI26fjXPOt7NczNaKU48nU3vht4ZikcahNDgnkZFei3TLGoRe1Sxxw2NhHBEoUBe1Uog1xNjrzXzGJrutNyke5h6CpRUUWtNt/tEq56Zrs9Ks1UL8vSqGh6fsjUlea6Syj28VzK7dzqbsrGjpsHI4qz4lv49L0eWV2AwpqfTY9qbjXl3x58RfZ7VbGJ/mkyMA12UKfNJR7nHWqcsXI8A8U6pJe/EH7ZuJ/e4H0zXtfhW8aa3iDHnArwnVrGaK+guD13hjXr3gCYtFDuz0FfQu0Wkjxay5qfMe26BN/o6g+lbCvkcVy+jyYCjNdDA2VB/WqRwl2FjHKrpx61t206uhdn2Ko5Uc596xUVnwF5JqdU+yDe8ohB4bdzkVnVatqb0b82iOl069t5rUsk5x/AcdK5/xF40/4R+5t7UrHcvcPtQs2Mn0pZoozZvc6LcLNs4MKnkZrgPEfgi81jxGj3VwTHwYuf9W3c151WrNK0T1qVOLbcjN8ceN7u8vmt7C4NvM3GxDkZrzDUWdtQkiGuyR3LZkniOANw96634i6Po3gd/MbWor/AFOXgQKOVB714XPoPiTxt4kkez822gSTY83YN2FcsabnK83Y6pSUI+4aPinUpr6SGwXVpVguCfNfHXFZ15aRT2hs9MvDNDEMsrjaF9SK7JvhLeaBazaj4p1NHSEDy48YMmfSuS106Jo+rwaXPcCWznIxIuRtz61vBrSMNTnn/NI6fTr6x8M6FHY6T/pMsqiSUkY2setVB4k1I/vGZ1B7VueHdCsTb+aV3pj903qvatS40yyjjXMIC45rjlUhzPTVnXTpStuY+g6w9xcJvYjJ5FdnC7GPPXiuYjsLG3cyJCVI963LG9gki2qw3DqtctVJu8UdkE7amlGx2cVR1BRIDuqyjB1BWqGqeYkbbQTUxWoS0M14rZX3bQSKuw3kUMfmTOEVeg9ayD53LFTXPa5cyzN5asSScBR2rrjT5tDkqVFFHZN4ytIn2wqrkdQatW/juLeMxIo+tcK/hy4u2t/scbcoPMPvW3p/gWVivnTfUVs6VGK1Zx+2rSeiO+0vxhY3DKPMCk11un6jFIgZHVgfevPbHwBZsExKY2HfJrtNC8M2WnorbmkYf7RrnbivhN1zP4jo4ZEb0P1qYRxn0rMuMr90YUdqrHUWTg5o5iXFnQKFXpTsc1lWV75hArVToCae5F9SaI4NXYhuqivWrcLYoRdycx8VFllb2qwrjHNMZQamSC5JBIasqwIqlH8tTxtzU3JZPjmpEqLdxT0NBJMvSpFqMHipEx60rEtkimpkNQrUyUrEtklKDTVoP5U1JkseKGXNMBNSJ0rRSuSyJkqJo6uYyKaUpOJNyiY6ZtNXmjphjrKUCkykVNAWrRjppjqOUq5XK8Um01Y8ujyzRYLlfbUbRnNWylNKUrDuVClIRVpkphSkO5X5pVOKkZcVEwouA4vTWkNRlsVFI5qkwRI8nFQmQVDJJVd5Md6fMWkXDIKieYVSkn96rtOc0+cdjRabNRPJVEz+9Rtce9HOOxcZ6heSqj3NQSXNPmHyk80nNV3lqtLPk9agef3qblJFmSWqss+O9QS3HHWqc0/PWi5VizJPVaWbnrVWSf3qrNcUFF5p/eonuPesyS5561C9z70wNN7niq0lx15rPa5PrVeS596ZSRpPccfeqCS496znufeoJLn3osOxemuPeqkl1z1qlNP3zVOW4xzmnYaRoy3f+1VG4vMHrVSS4yKz7qfnrVKIF6a996pS3mXXnuKz5pyT1qAzZkX6itYwE9jxkEhq0bNd2KzHOJK09McFhX1TPk5I1I7UsBxUq2LH+GrtpjYKtpWE2KJmRWXzYIqVbHGeK0OPxp1ZXL6EVhEEG011WgyAMq5rmF+V62NGdhMPrWsTixCPUdDb5VrrtP7VxOgN+7U12WnNuAqmcsTetfWr8f3az7TjFXoulI2RS1Rf3bfSuKvQVu/xrudRGYz9K4nUxi5z70ET2Oi0JvkFbYHArnPD7dBXSA/IKCo6oglzzWZdnBPNaU561k3Zxk0xmPq0ojtZZnIAUGvlP4nas2peIpgGyitX0P8AE/U/sHhy4k3bQRxXyjeTNcXEkrHJZj/OtoI7sNCyueu/s36UtzqT3bpkL0JFfUNhJgDsBXin7P2nfYtAExTBc5zXsunjdj0rwMfU5qrPfwkbQuanmsTxU8LE1XG1TjvSpIQ+zvXKmddjQhJqzGxUY71nWswydx71ehkVjVpisOy2aDuzU3ylc7hTtgzjik0xlSVgy7e9Z93buYzWtJbEtmkMO5NpqGgPFPiTpiPG8mATzXht/p6tcudwUg8V9YeM/DbXls4jHJHFeBeNPB+oaa73HlsVBJOBWmHnyuzOXE02/eR53fWfmW7eZyR0Nc0Y/s9wRKeO1dvt81dnfvmsPWtLLNuANetRnbRnm1FdXMSTgh4Thh0Ir3z4EeNfNtUsbqYh045PavA5YWjLAdB3rQ8I6rJpmsRSqxC7hu+ldRzSXMj7f+3B7YnOQRwa8Q+Mf7xy47Guu8J+Ihe6Uu193y8VwXxNuPOO3mlHc4npJHl+ta21uoiyfQVyuoX0164TnFbet2ZlfdjNV9F0/bdgyJkdeRXQlY9JK6ui/wCGbL7LAZ5ApyPSvQvh0LeO6+1XBBA6Vjf6H9h2qqjHaqljqi283kJkLWU4ts7KEouLjJnonj3XYnsmjhc4IwMGsH4bqEunmbBOTzXMaxcM8fDlhW54JlKgLnBNefj5P2djpwlCMZ3R6ZLM0x65ra8PWLM4YjNZOiW3mFe9d9otmsMYJFfOt62PXStqX7OLbGBitiwg3Y4qpZx726VuWUYXFawiZzkPmYQWjN0wK+Q/jd4lM3xCjtRJlY35Ga+qfGd8tlo88hbHyGvg3x9eveeOprvJ+Z+Ca9XLqfNV5ux5uNkvZ8vc9B126hnsoWXAIArtPhvP5scY/ujFeTyTySachzk44r074PkNGu7JPevXqxd7nnJL2Vj23Rz+7U+1dDaTbVA6+tczp25VWtu1bjk8UkcR0mnzxrAZQy7wehq7c2MWsaS8LM0ZZwxYnH5Vg27IyfKOf510mmMRaed9+NV2svcH2FYVopxOrDTaloecJokWgeIL25a4vzEW+UCU7TWL4w8WXGh6VI5eWa4lyG2HmNexPpXrek2+n311JHcq7gnI81cCvNvizILHXF+x6Xp93YyELJJ14968qceVcx7lOXNLlPI4NL0HxeES2uLy8u5JcufN3MhP8hXsfw/8NR+HLJ4ZLJniRDuO35nOOtdF8PPB2j6YBrEOm2Fo1zFgLGAOT3qD4v32qWXheeLRmgN2B/C3O3vScHy8z2HzpysjwrxrocniXxYJNaj1iLSVY+WokK8e9UNZ8KaXomm32ptpN3Paxw/6L5o3NuFdH4PvL3XNIhXU7q4M1mThP+emT/FVj496+8fw4gWyKI2SrqTg4x2qYSk5KKYppKLbOZ8J61HeeGftSwmEKduxhyOK5XxL43uIJ2hhKDacZYcGsb4cajdT+F7yzPmPcOzMgx7VVsvAviC/uw9+oSN+Rz0rRUKcKkud6CdepKnH2a1NG1+INyzhZ/LK98Ct7TvENjfMjQzCGVjgBj940zTPh1Y2Me66cux7Gta18Maek6vFaLuTlTt6VFWWHfwl0vrCfvs67w87SW+2QZPqK0rq0EkIG3mrfh3Sfs+nAyD525GfStBYRuwRXnW1ujo5rnIXOnhmMJwobuaq22hpG5PlKT2LDOa7c6fHJneoqQWscRVdu4e4q1UaIcLnN2djdIVwqY/2RXQaZp7MwZ1bNaNtbpngYNacEaqg9aV7hsMtrVVGTirBMaCpNo2dao3QbPtVpEWHXEiMMCsq9jBPFWG/Gop+VzQNqxUtrv7PMNxrprDUI5EGWBridTVs7lqpBqFxbtjceKqKOWpKzPVIJY36VaReOK890vxA2QHOK6nTtYjkA+bNVchVEbq5qTrVaC7ifB3CrsbRuOCKLD5hoU4p6KakCginIF9qXKLmHIvFSovtmrlnplxcRebGFK/WtG10WdiPMwo9jzXRTwlSeyMpVUuplJGfpUoj+mK6FNJgCgMzE1LHp9vHwVDfWutZbUe5i66OdSM59RUyRMfuoTXSC2gAwIl/KnLDGv3VArRZU+sifb+RgR2cz8hGH1qZ7GZY93FbYGBxQRkYNaLKqVtWyPbs5zy8HnrQVIq7dxBZD9arsOcV486Xs5OPY2UrkWaXdSstMYVlzWHYcMUYqIttpyvS50OzFZaaVp+4GlAo0YXItlIVqYrSEUmh3ICtNK1OVprLUtDKxWo3HFWHWomWpsNFZ6ierDrUDilylIrv1qvLVl6hkANFikU5elVJM1ekWoJUpWKRnSZzUEmauyqKpy0WKK7viq8kp9allqpL3oKQx5jnrUTzH1pHHNV5OKdihzzH1qvJN70kmarSHmnYpIdLN71Ummok9KqTEg07DCSb3qrNMfWiRuKrSnNUkAkk3PWoHlwetNkPNV5WOaqwx7znB5qu8xJ61HKxqu596aQyWSbnrVeSY561FI1V2kIzVcpRPLMdtVZJuKY8me9VZm46mqUQuSSzGqc70jye5qvK9Wohcikfk1CJG81fqKSVuT6VAGzKuCfvCtUiG9DyuXHmGtHSWG8VmTf6yrmmthxX0TPmGtDrrNuBVwVQsW+VfpVztkVhJGexMDxTj0qvlxUihyOhrOxdxd2DWno7kSjNZnlSZzir+m5WQZFaxRx11c9I8PTfKK7PTZhgV5zodwFwM12em3IwvNM407HZWkgwOa0YX4rmrO66c1q29xkDmkbJly8b5T9K4zWATOT711NzN8h5rk9XbMh570Cnsavh9gMV00RO3pXHaNMkShmYAVqvrkEYxu5+tARehq3R61j3xyDWVqnieAA/OB+Nc9N4tiZ9okB59apIpas4n9oTUWi0pLZTjeK8AH3x9a9N+OesC+voolbgZ4rzAdRW8dj1aatE+wvhJCg8JWjHAXYM5+ldqNU0+0+V5kxj16V494Xutcv/AAdaW2jK0YCKC+M9q5rX/DvjXc7SXbsM9hXzc6fNUbbsezCo1FWTZ9DR6pDcHbbzK30NXLe4/e/WvnDwRqHiDRdWQX7SNFnkmvc9L1D7WI3jYMCB0rGcOV2vc6qcueOqsbUl15O9ieBk1wvjL4kyaWhWzQu44wK7uez82Bg3G5a888QeHbK2aSa4UMM96LpPUtx5tjkIvih4uv5dtpC4GfWuz8L674+1JFLK65PXdXA3Gv6fo12UtoVYg84rqPCnxBdptkShR9K1k3bSJhyJPWR6XpUnixZM3G5x6E1vWWp3SyeXe25UZ61gaD42tbiRI5pEDdzXeQSWt5AJPkZT0IrK1zS1kCbJogvBFZeuaDa6jYvA8SnIPOK0/J8o/J92pv4AB+NKwI+RfHfhmTQ/EU0e0iJ2JWueuo1eIw7eccGvoL416IlxEtyE+Yd68P1IR25KsQGWumjUbVjgrU1GXkcFdWrLI8Ugx6Vgzjy7navUV2GqXVtPONxCn1rktV2fbiYznjivYpPmR5klys9b+D2uZU20r9BjmtH4gssoLJXlvgrUGsr9W3Yz1rstc1YXETDdnNPaRyVYX2I7TR47qz8wsMiqlxZx2sDMVBxUNrqVzDCVjJIahpvNtnM4PQnrXXdSsbUJOEW2YovMyPyVUGprKe2mulTdyT1pYZLWRGjjZWPpVCS18uYzDK4rRoUZvdnQ6xbrAiMJM57VseDVMk6bema4c3dzcEZJZFrr/BF8izKM968nNabs2j2Mrq30Z7v4VtfkRsV21svybR1rhPC+qRLAuWFdrpd7DKwO4V8ut9T3ZXsb+mQ7V5rUT5UPAIFZqXltFEGMij8a5Hx58RNJ0HTpGa4TzMHaueprph5HNNpbmN8bvE9va2htBKFdxjaK+R/HDxrqStGcsGyTXoup3eq+LtTm1eZmFsudin0ry3xQrNqb45Ga+lweH9jS97dngV63tql1sjsfDk0M+nfOOi16l8KJ4+QnQGvGPCLt9mMZ78V618K0dLhhtIGa9CpFSpXPP52p2ue36dLuwBW3asTgbc1i6IgyCRW6sY44rhSLNWxIWum0FZI5gUUMHU8E1yloSoArX0+RmmiBYrhxg5pSWhpTdpGp4oWbSfD93rEkayvbKcRZ+9mvFfhab3xRqrC5tkGkrMzSx788ZrvP2iddu9J8L3Nrpqs896B5jZyF/CuW/Zy8D3ul2N94gvpXkttUj8v7KCQ0RHVvxrzKsE5JI92jJxptvqd14g1XTdMby4I8wxLtDDOEAr5L+IfxI1i/8dXMel6jLbQQOYgijIkB719F/G3V7fwz4MutJtCttcXqtHF5g3MSw4xXingL4VPLDBqGqRk37QFghHL/AO1UPlV5SHFSaSRleDvFT6BFqUt7cPcXk2DFlelcV401zV9euR9qdzbhsrH2Br1j/hD0t/C2u6lqaBLmy2/YVI5bPX61zvgjwjqeuWTM9mzrExeSXHCrURnGPvDnFy900Pg9o8NrbNdNCGkZOMjpXcvp1xJll5H06VfttKjsNNhltVEkCqI2lUYAb0rT0/iHJxiuGtJzk2zroxUYqxzY0Vmfdcc4q5ZWaGdYRGAB3rVnlVnCgZNLpcOdRL7gyKM1l1NHe1zUS0leJUA4AwKr3Ns8PDHFar30cabEwKy7yX7Q2Ca0klYxjcpTi78s/ZvmYVkjW7m1uRDqFvt54Oc105khjtgsYy571zur25kbdIB7GoaNEbUF3HLGskb5BHSrMU7Z9q5m0Y24GATXRabJHPGMdazs0ymtC757YprPvFDxEDjpTFDA9K1RAjJULx5FXduRTWiGKqxlKRzupRsDWUyYzmum1G1LLmsOa3KyfNxTicdYpRqFU+tXLOaeNV2sRURjYHHSrEMZ3pk8VZyO5r2eo3EYHzGtuy1huN/0zXPwKqqcnirNv94bR+NDQKTPRLbUrdbKMRL9oc43/wCzWzKtittFcRqGjH+sNcl4Yt7u3uke3kUySISFIzxV9EvMJDMrQxTkgseldMPh2Jcmd/pFxapCkEEgYn5sDtmtQda5HQYbGC5VrLcSMBstmuoedQBtOT3r2sNUvDUwktSejtUP2hNu7PHc1MDkA11KVyQFFFFMAooooAp6hHuXcO1Z7DOPWtlxuQisp12yEV4WZ0uWSmupvSdyIio2Wp8U0rXkPU2K7oCKhZcVcZeKideOlYSKTKwYg1Kj0jLSbalTaGTBqNwqMVFI+KtVCbFncKaaotORVm3kDL1ralJTdgk7CuKjYVJIagd+a6HRaIVREbjFV5RVhzkVA9Cw7Y3VRWlqB6sTCqspwDQ8MwVZEElQSHinOxJqOT7uaydGSNI1UVpjVKWrMjDnmq0mKxcGjaM0ypJ1qu9WpVquy1NmaJlZ1yagkjq4wxVeY4plIpSqMVUkWrcxqpIaZaK0q4HvVSVec1ckOTVaQ8+1UMpSL1qrKOK0JOlVJV9qaAz5Ohqq3zGrlwBiqjYB4q0UQSLVadcVeaq1wM00wM6Q/NVeQ81bmTnpVaVeD61SGVpDUEvSpWzk5qF81SAqScGq8tWpRk1AyVogsU5elVC22VP94VduVqi6/vkP+0K0iRLY8wnB8yrFi370VDdHD0tof3g+tfQdD517HZaVhlGa10jXgViaIwOBXRQ7NtZM5pbjRECfapo4x0AqUGMCp4GhXqKzaDmK7r0wtNiJWYHFW7iaID5RVIyZkyKqJz1NTo9JnwRXW6fccCuE02U5FdJYXB45qmcbR2NtdYA5rWtbokDmuTtLgcZNaltP0waRUWdDLPlDzzXP6pLtDM3arpmG3k1zXi2/SC2b5scUFS1MnWPEyWkbDcVx7159r3xMkikMUDF/cVynjnW5Z7t4YpmAzzg1yPJOe9aRhfc7KGFTV5HXaj461K4UqjEZ9azIvE+qI4ZpM1hml/GtVFHXGlCOyL2r6lNqUwmm5IqhSnpgUnamaH0/4W8SWug/Dq0kUAO6hfxxXK33jxri58uW4CBugJ61Sm0a/wBS8GafHAWCZU8fSqqfDuaS7guLiQbUwcZ714HLS5m5s9RSq2Sgi/calcr+8kA8tuQTXofwX1NtQv3tMlggBFcvqljay2sVowxIgwNoyDXbfAnRPsOpT3TA/MBisJuDWh1Q51ueuXkBitSSOcV5D8RLm6+ZFDFcHpXtGrnzLf5fSuK1/Qxdw7lQFulYTumb09j5a1qz1K+uJ/IjYEng4rsfg9oN7pUskuqRmVXHAxnFehXXguaNjLGuPXFOsNK1C1YAglc1v9bajymUsNGUuZvUwNT8LX17qn2ixuHgUtkLuxXpXgldb021W1mk80DHJOadoWlzTENIOe2a7GztPLjCsMMO9YOTmaKCii5YSySRL5hrQTpWevACirVux3YpoTiYPj7T/tmluijLbeK+TfG2ia5/bbWcULkPIACAema+ztWTdbHHNYFj4e0+8vBcz26Eqc5IpwqOnK6RjVoqpa5534G+AulXGiwXWqM/nsuTzXm37QPwUi8MWg1vRZHkiB/ernOAK+uFOR5du/7tR27V5L8Y9SK+EtVtLxvlMT7c11Uq8qck7lyw1OpTkrdD4vsnYOGXINbdvcySfKxNYkA23Hy/d7Vp24YSbsV7L3PmZao6DSCrXCxtyM1f8WWqQ2IaPI3DFYlrIyyLIvGDzXWXUA1TSAAx3AVtGXKzOm3K8Uec6bKtvejd0JrrYLM6o6QxrgN3rEutLFvL8/JB71t6TqIswskRyy9q6uZbkNPY19U8MW+i6UWkYF2FcxpYkjmLwn34rrWnl8TR7Zn2hR0Bq7pXhF4lLJhgRWGIgqsTqwtSVBmRp/i64sW2u/T1rct/idPbr8hLH2qnN8P5ryVpS2B6A0kPgVYzhicivFlgafNqe3DFVJxvEs6j8Q/Ed9AVtVfb7A1zkWlatrt4LjU53253bWJr1bwho+mR2RhliTeB1xzXP+K2XS2mAAVOcGvTw+CoUle2p5FbEVqsuWT0MPXNag0jSP7PtVXO3GQK8hvpJJbxncZJPauju7hr67kIYsueprIubNjIWXNOdS78jqp0Ixha+preCpoxdAOMYPeve/hi1pLN/DnPavnXRd0F+FJNe5/C6N/MDj5c+laxqXg0edWopT5j3G2aGNgFIrSjuVHauds1YsCSa3bcJsA71zok1LeVcjPet/SYVkuVC5Y4yAPWuYgjJIrZ0+SaGZJY3KlfShoqLszE8c+DvDWp38lzqmr3i3ruGkh8/CgjoAK9A8JQxJaPMo8sRxBfL6LgDg4rI1CxstQvobj7BHNK/Lsw5GKsarePbaNcfZVY+Ymxdo5BFcXJyuTaPVcnOMVFnD6lF4M8UfEUWev6lEboALDbmQcHPBxW7r8Wl2VwtqtvOZLRhDG0f92s3wJ4Z8N6gr+KNS0tU1WOcxLLImGGOhFXr9wb27vFkL+UT9/gM3auWaSje252J+9a+x5l8d5tOS/0+DT1ubY4PnLKcLJ6YHeqPgC+uLHQYUktZ/LMreYIxzIvp70/XdO1vx1r6XF5bxQLascKG+6DXfaH4QtdO0tWOoXLleQCPlU1yyTeqNUuVWZXv1mHhHb9hkhhefzFBXB/GsO2kbjkfSun8YapcXi2miRthVVXLpzke9c2luUv3j/hDVz1vI6cPtqRX2YUMpHzD0q9of77TDJGwZ8nIFVPFP7m0JXpjnNYmm3F1ZoJIpGRT2B4rmi7M6pQvE6mS3nYbjnA9Kqy7Y1LTSiMDrk4p+j+OdLtFaLVoTnsVXOazPE+v6RqSb7JCUPVWXHNbWTV7mFne1iN/EsEchgtbaaRx1cjK1M08l46PJ09BWFYLNcXAWOMQp3xXUWVvFbxYLAse5NIUrIikQemKZBM9rIHU8dxVuXyz/y0X86qTLECR5ifnSsQmdNY30N9AMEBh2p3R8VxcF0bS5BjkGM9jXVWV2JoA3c072JZoKMe9TKgYdKit+UyeatRgmto6o5pOxSu4vl6VhXse9yQOldXPHuSsiazdiQB1NDWpjJ3Rz81ucA+tTrFtRavXNu0ZUNzg0l1Gq4YdfSmcrRRRTvwTxWhbc44IAqmAS42jk10+k6Hv02S/upfLRQQoB5JppXM2W/DF01tcicSfMPlQMema9FtrWW8tYmuFQsvOAP5V5r4ZWN76MMgZd3evYY2ENqrbQMAYxXfgo86d9iJHNSJa2zJLYrMLkvtKHp+VdJplsIoPMkJMknzMD2NJZwWbuWVQZOpbvUknmR3A3ZMdejTp8r5iG7k8kKvEUxgGnxrtULk0RsCetO711pLcgWiiiqAKQUppo60AOPSsy5GJDWlVC8/1lebmivSNaW5ABxQRQvWnEV862dBERTWWpCOaQ1jJjIHjpm0CrLDioZBWbRRA/Sq8tTv0qvLSYFSbvUljJztqOXvUMD7ZauhPlmmTJXRpytUD5zUgOQDQRmvfSucV2hgHFNkAxTzxUMprdKyIbKs3Wqs5+WrM3SqU3IoaIbK/GTUF1IFWnucGqd3lhScVYXM0VpZBn61UnmxxU4jLZNVL2PC5rCVBNGsazRGLkM2CacGzWUGPn4rSj6CsVhLmyxdtxX6VSuDVx6oXQK5NZVMHJHRDFxZTm781TlbBp11NtaqLzjPWuZ0mjrjVTJHbNQuaZ51IZA1TytGymmNkbiqspqy/Sqs1BRSuO9VqsS8saiKGrTGiB6hkqadStVmJ700UQSAGqc6VdfNQyAkdKoZlyLVeTNX54zVSVDVBYpyjg1C1TzAgGq7mrQEFwMiqEgxIn+8KvTGqMh/fLn+8K0juRI8uvcmSm2/DCnXw/eVFERvFfRrY+bWx1ejPhRW/C52iuY0ds10MDHaKyaOeRfic1YjOe9UYiwGanXLcg1m0BYl4HWqrSfNSzbtvWq4OKqJnURs2LsQMV0VishQc1y9jIdnpiuhsrghE57VMm0cko3N+AsAOa0YJTkfNWHDPkHmp47jnrUJkuNjo2mxCee1eYfE3V2hgfDdsda7gTkwt83avI/igsrBzzjNXHVmlJKUlc81upmnnaRj1NQ06m11nsWsFFFFACilAzwOtIKltMfaIv8AeGfzoA+vfA2kxN4EsYXUBzErfpVW60G6MxUMdvauj8EDPhvT8kY+zp/KtspDgjHNfJyV5Nn0dONkjibDw1FFiScZI9a7TwXBHARsUAE4rI8QXPk2xEfrWp4enWG0jLH5qEXKJ3MqqwX6VVmt49rVJZTmaJW7VOY43O3I3H3q7XISaMOTyjlGYZqNLOPduOMVn+Mree1uA1uxz6CsfTfEEiyiC5OG96zdr6myg7XO6tIIkA24BqwWJfbmsWyuzIoZWyK1rQlzkgmqTJ5dSzGDu5qyqgcinRRHGSKnCBRQJyRDc/NAR7VHo8OY5FbgVNN93ipI1RYOuCwqbakXOR03VpNO8T3Fi5LQtjb7V5Z+1pqEen6DEsfBuH2n8RXvNpo9nvNwyBpOu6vlr9s3XrO61a00a3dS0JDsAenFdeFhzVIpk4mqo0Zcu9jwCM/vkGc1soxDKKxX+Vo2HtWtH1QmvalpY+aexpR54rotCu3jXy+xrnIm5Fa1iTxg1ra6scnM4S5kTa9pk9wTMjFs9qraPpUjy+TIhBrotKvI/tKQzL97gE+tdlJoDGATRRYcDPArNymlY9GnVpP3upx1ppUtiSYXKnvXQaDc38MnlSMSjVUvN4YbhtYHBqe2vwm3cR8prJTZs5cy2Oz06KXoOjVFqFlPDKSW4NQWuqJ9kE3mKBWX4h8RObQ+W2WArnqJvY78FV5HqSSXI0qX7RJIMfWvNPij4oGoSCK3fPODisrxT4lvJpDC0h61y0fmXF2r8tk12UYyUNTkxlSEqnuHVaVHAumgyfeI5qjI0bMa1ltSmlAkHdjiueZZN2OQc05jpWd7sUkR3Ebjs1e+/CBo5rRGOM8V87Xm9UPzYIr2n4D3LzIke7NEDkxEdLnvcW1SpHpWhancOKjtbUeQrN6Ves4VU8UjkLdoWUYrUsc5G7pVKOPjIq9Zk7sVQzVjmmg/eI3tmtWx+z2tpKLhAZtu4fjWRtJQDBz69qu28s8kQgkkQKO5HNZ1I6aHRQqWlZnOXWufaZHW5jMcUTE7QOCBV3UrC38QaZDHpqmJZE3bwPut2rf0zSY2t54JESUSA5IXse1WL/yNL8PCCz2xsmAQRyK4/ZPltI9FVlzXRy+m+GbDw7ocz6vcC6vZRmWQjHTpXI+IL28vG8nSrsrZr1hUf67/AGfatrxVfTXtnbWllMJJJc+ceuKv+AvD0Md1HIsLYjO593O76VyTXNJRjsdSfLFyluZGjWkdr5ay2ZlumQNtPZfSqvinR5bG7gv/ALP5MdwNxUc7a9R1Cz+ySteQCNMnBLLnA9KookfiHT7zTrraSpzGQMZx6Up4S94t69BU8VZqaWnU8W8crjQpZB1AFYNsftllE0IyMAGus8R2UnkXWmXalJF4IP6VwHhjUjpd9c6fdDhQTHnua8uUeh7EXzRJ9TtreOVQ6nJHIxV3SNBjuFMsShsc4PFY+h61fa94guNP06SEFN25WTJ4ruofCniFdM+0xXCF+AyqtbqhLQTnCKuYGpsth/y18sjuBms43F/djdaK86DqcYr1DSfhzBJpf2iSQyXDDgk5Ga6Xw94btIdGe0kgTzCSMgYrohh+5x1MZTiny6s8KGla7doXTfGv8qkvvB+vrop1MXD7F7ete73Gk2UGlyw3EYSJFJ39MVw8vjvwxaabJpUhB2KQHLcNW3s0raHK67n8J4/pC3n2yTzpzlAPlPevQfDFwZIdvcVxGkW82o6tPqWxkg3Ep6Guv8Nhor8p2IzXHiUr2RdJvqdhZHC/WryHBqjCCrZqzGTms4OyFPcvD5loEK+lMRhipA/GM9q0MGZOowbJSwXqaoXkXyb8fhWteP5kgWqOortjO3vSZhJamdZEfa0Y8gHkV2viho4dAt/Jg2q5BJB71w9ruE3yj8a7jWr+GbwlBbNHulVwQwqoSVpJmTRnaExS6h2+ozXsdqUksUUMD8v5V4tpFxNFIMADJx0r1jwvA8GmLLNJudh0rsy+T5miJ7GhY25t5WzyD3q7nPSqsFwJXbsB2qynTjivap2toYso3aTx73izuJyParGnSSSW4kl4Y9qn4NKMDpjFONO0rpg2LRRSZrUQtJQTSVNwF9Kp3q/Pmrneobtcx5rmxkOejJIqDsygOtPpuMUor5WZ1iEc001J2pjViwGNUMlTNUTjihooqyVWkq1KvFVZRUNDKsvSqrNterU1Up+tQtANG3fcgqdTWbZS9quhq+gws+aCOKorMfIKrS9an3bqjdciu6xgypMeKo3HGTWhKtUrlcik4kszHbc5qOVflJqR8K5NVp5sgip0JZBLIFGKo3kmYzU0oLGq9yv7k01qSzIY/wCkCtSH/Vishv8Aj4H1rZgX90K0pIioISM81l6o+M4q9cvtz61i30hYkVtJKxmpNGHfyt5hqi0hx171oXceSTWVPxnFcsqKZ1wrNBJcEU1bvHeqU7HmqrylR1rGWFTOiGJkjYa896Y90p71hSXLVA12w71i8GdMcb3N7zlYmpFZa50XpHerEd9WUsJI3jjY9TSulFU3Wmvd7jTPOVjUfV5robLFQfUa45qE9allcE1A8i4qHTkjaNaLI5Uyc1TuI/SrRlB4qNsd6VmaqSM2ZM1Tkj5rVkVTk1WlQHpVJjMe4Vs1SlU+an+8K17iM1RkiHmJ/vCtYszlseT34+aqyHmrmor81UV4avpI7HzkdUdDoj9K6a3OQK5LRn+YCussm+SoZhJalpM5FWIehqk0hU+1RNe7SRurNoUUabDKmoAMZ71VS7LDrViFs00RUiWraXZ1rWs7yNV+asRQc1LGxzSlG5zM6SG/QqQvWrEFzkiudt3OelaNs5qOWxlI6OGbcnWuH8f2byQu3J4rq7N+OtVPElr9otGb2oTsKDtJM8BnQxzMh7Go62PE1kba9Y44JrHrrTuj24S5lcKKKKZQ9RxSI21gw7Gl7YpBQB9f/D/VEufCVk0b5CxKpIPfFbiahkld1eC/A3xZ5ML6LcydyyE/yr1S71BYUDLycV8viYOjUcWfR4WoqkEzU8Qz+ZENp571lWfiFoLlFfOwHBqit5NcZOevSiayjC75JFB781itTokem2PiyxbT/wB3MokxjGaz7WeaS++2rfSH/YD8V5jD9nW7wspC+1dpoDKqCRixQd8VWrLjHS52pmF0oeUlj71z+u6T5x8yIbWHIxWla6ralljSJmz0+Wrkl3bqhM6lB7ihxbJ1TMDQNRktZRDdbhg4GelejaNLHIqEEHdXlmv6ppLT+XDcxtL6AjNdX4TuZjpHmZJKkYNQm4uzFPVHobFNtQtJxiq9nL51qsjcU52yeOlaOWhzWEd/mHPepZZIQyxSSrHu6bjiqZY+Z0HFfOn7WPijW9LvtPXS9SntPlO7yziqowdWaiupNSapxcn0Porxj4q0Hwl4PvLy81G3E6Rkom8bmPsK/PHxjrd14i8S3eqXUhcySts9lzxTNT8Qa5rrourapc3ijoJGzVBFzP5fQV7uGw3sNW7s8jEYj2u2xO+0eX16d604x+4Q1QnQfIM9K0vLK2YarmzlSL8C5QVq2AwBWXb5MK1pafk4raD0OGqrGiny3UD9cSL/ADr3XQrmF7FWkXJK/wBK8LdTuQjsQa9V8NXBfSY3LZyvNaRV2ck5OLTK1z4Y1PxFqEx0qElV5zjiuS8V6Dr2gTqL+0eNM43bSFNfTP7NQgm028t5FBdSWyevWtX9pLRrW4+HU0ywK00RLA454FZOmou56VDFTlSVj5CfVHitTGM7z27Vj3N9cMGDtxWe9zPvUuxye1OZmYHJzV2i43Gqs72ucvrhZrhmqTwwytdorL/F3qxq1uNrORU3hCyaa5BC5+aspSsjuoUueaPQdYFtHoKMFXO3tXDJJCxyV7967zX7KSPQgfL6LXnypySRjmiEudFVafs72K2oiFo36dK9F+BVyLe5AVuM15lqKgRtg9a634MzumqCMngtWqjqcVVvkZ9YadfySxAKCRW1YzD+Lg1h+F1X7MpIzkVsNCxkytYvcxTua0cwY8GtCzPIJrDto5F55rXsyxFBRsxt8uKkDHYcdar2/TmrcajFUNGsl5HBMm0niEdP71Gp2i6haBmfaHGWIPU1luNsnTquK07a4jWzEUmeBxgd6ylC6OqnU1OcfRI7EmUo2MHHFN8BanDa30lmI7slmP7yQfKPxrUmuLiAhpSkw6bZGwDU2kaLNEPMkbMMx4I5xmuP2T5rxR6HtE4WkzE8Z+Jrkarbw28EsyCUK8cS5JGeuK6jTpI7i6imt7Oa3kUYwyY/Oqtt4fXTtd+2+e0qlep6qPar2oamtjY3VzJK23B8p8ck44pRi+a8yZNctqZzfxV8Nia1/tqzGXiGZx3avnfxzYvHNHqkKkNG2WAHb3r6H8LeKZNZW3sLqMeaCwvEbpjt9a4r4l+FltY5podz2dwSqtjoa8/GQUn7WC9T0cDWcf3Ut+h5j8KVs9L+J9tq0wVYLy28sg9PMY/zr6Ne/wBCsJJba81iwtnA+dJJQpFfNGlWLzW9xp7ErdW8pmgYdVC9CKzNH028vfFb33iCeTUUkyJPNPWjD1U9JGuJwrm7wPoW++KngnR4WX7Z9q8vPMDhgfpXm2ofFPxV4g1SaHw5priwI4cxnf8ApUekeFvCFijq1ijqeQpXpXVWetabpcaR6XYQQEcYXuK6XVjY5oYZrXku/MyPD1j4z1nS7yG8uzbxck+cxDE46fSquj+ELKOxkj1NFknc5DAZArbvvEVxPKZC3Xqg6VDb3E12SDlU9KwlWXQ1dOaV2Vzp0MSCO3QJGPQcGq9pH5d+r9OdtbcgAQRr2qksJbUlUDgAE1xVHdkxZuQ8rUsfWo48A0u7BprYyky4uOKjmm2AgVGZgF681XDGR+aaMZE8S5+c81X1BMwk1ehGQBUd9GphYd6prQxZh2Cnzs4zWnJOzZjHGB0NV9MT98VqW8iaOUseARyazTsQ0XtBiM93HGxGdw5HevS9aDQRQwmRkDDkocba4/4a29vcaivnABVHy5716Br1tN9llkhhSYkdGr1MJRboymjKUrOxzei6lMuoSRbt0eMA+tdrayiSNfpXn2nWtxvLyR+T83GOpPpXcaRE6QKWYkEc59a2y+c72YqiVi+OtBoGOlIetesYC0UlLTAQ0lKaaagBaVhuWkHSlFHqBRuF2uaiq9cx7096zjlTg183jsO6VTyZ005XQ7pQTTC1G6vOZoBFMbpTzTGq4oCu4qtMtW3qvIKmURplCZetUp+hrRmXrVG4WsnEdyCyJ8ytIt8tZ8HytVpWytergtIHJW3HiTFK0vFV3phevSiznY+VsiqNyxq0WG2qdyc1behBmXjktgCqjRMRWgyKWyaimZVU1xVq3szanT5jMPDU26XMBNSllLGorlv3LKK1w1ZVEZVqbgzn5jtmH1rWgmAhB9qw799sufeporgmIAV1QlqYVFoSXsu4tWdLnGTVliSTUcy/IK23MGZN63HpWNdd62b1eTWPc8E0mjSDM2dTg1nzdDWhcNjIqhJyTUpGpSlPGKrOcGrUymqjgk1okJysMbkUqMfenDpU9rDubpWkYJmU6jSEQsRnmnbytW2t9qZxVGchc1v7CJz/AFmV9BJZsIeeao3F0V6Go7ub5euKz55GbvWE8NE6qWKmiyLw5PNPN9hOTWQ7Fc1Tu7soprmlg4s7oY6SN5r9fWkN6h7iuPlvm/vUz+0mB5asJYE64Zh3OtkuYyD81U2lUzL9RXPf2nx96nR6julTn+IVn9UaN/rsWjjNTHz1mfxVo6i2XrOPWvYhseXDY1NHb94K6+xZfLritOfEgrqbST92KiRlU3LV5OEU81g3d4Q/WrmoScHmsK4OX5qNxwRr2V7lgM1uWc4IGa5C0cK1bdjcdBU7MKi0Ojik3CpV+9VG2kyBV1DzVnBItQMc1o25rOgxmr8HWs2ZSNS0PQ1oyxrLaMpHGKyoHEceWqV9VjjhZcipRC3PMPiJaqkhbHQ1w9d34/uknBxXCV009j18P8AUo5pKegrQ3FVcmh+DTwBTZBSuK5d8N3jWWt2twrlQJBu+lfSdiq31nDMDkSpuFfLnIORxivoT4Vat9v8ADUHzbntwIyK8jN6fuqoj0svq8snE39Wsbi0sPPiBJUdK4fwZqt94j8fjRr2RoYtwAB717Axjns9zAEkdK898W+F3F4mqaU4t7xDkMOK87CzhdqSPUq8ztyM9j034eaKsTrIFLYODu711/h/wtpMGmG3kVM+ua+fPD+r+NLOxMNzqUUjMcg4NbNvqni1tqNqce1uoAOa6XyphHC4mcdZWPoGLQ/DtjDBLui3LnJzXIeOdS8P3EMkMUqPIBgKtcZZ6TfXkSrJfTtn0kNamieD7WxnNxIZZJD/fbNTKaXQf1aVP4p3POrLwD5OvPq7SuyuSVUk8V7N4Wtlj0pYjxnFRSWaAgKo9hWppqlAI+BiuKpJylqU9jTRikQjHCjtVhFPl5NQquSKtkgRYoRmyo2C/0r5N/a9ut/iOyhzyFavrFfvk+9fHf7V8m7xzEv8AdVh/Ku7AL9/E48Y/3TPJ9Lj3SZxxT3QC/AFT6Iv7tmNL5eb4N2zXtSl7zPHJbleV46VobWbTxVa9X98gHpWnbqv9nMD1xXPJlwWo6x5hFaWn8N61k6U25Cvoa1rEYkrak9DjxC1NWRcxhq73whcBtLjX0FcIfu/hXW+DZA1qAP4a6IPU86rse1fs333l+JdVtycfuRgfjXqvxRtft3gu9hK5/dsQPwrw34JXQt/iDdLnAljVRX0PrcYuNHuIz0MZFFbZnTgNYW7M/PHxlZjT7vaRjnms62O5eDzXT/G5Ra+KJ4GGAHOK4yynBlCiubDtukrndOK9oSaupaHbsrZ8EwLEUzxyKs3tkraasm3nFZumXUkM6qmBg1i5OR71GnG10eoeIlj/AOEeyVH3a8tUW8iNuxkE13+o3cs3h0K2Pu159LbtHEz7TzV0pcuhzSoNxepk6pb27K20Vv8Awwh8rVUI4ya5rUEfaeorrfhxHidGzzXVCV5Hm4im402fVPg9VawiJ54rpYUUHpXF+B5WNrGpPauxib3qXucsdi/GsZxVyPy0XiqEO31q7HECu7OallFiOUFwF4FaFuwrGQFTmtKxJOCaaAub+1WYZFEWwjrVXb8+akHBz2pjTOf8Z2Z1OW3txdG2xn95VrTPF+jadJbaNca+i3O7aINmd3403xbD5mmyOpwVU49a+ZL3VZdF8Ui4AaSWGUv8/JqPZ6tnTCq2lE+t9e8SaNY2yyzagPNlPlRJt+8x6Co7i3lu9EMc4QysNwTePkIr5Y8UfEnWtU0tNPXyV23AnV9nKn0zWDceLPEMEE7xarNumOZMyHr7elclSLcmenCnaHMexXGpavp+p6rc2e26lhK/aZAwHkDt9a9k8JPb+KfASG5Cv5uVz1wfWvhvQbzUp7m8hlvZ9l5jz/nPzYr6u/Za1iFtEm8PeYWltcy4Y5OCa2w2GXK30OCvimpqPU4HxTosmg+LDLHkAt5J4/hJqrqmnT293utYd0R5QivR/jBbGHxEtmyr9nniMu7HO/0zWFpzeXZxwSgMyDHPUV8/iaEsPUcenQ+jwmK9pFT6nP2Wnandrv8AmB78VZXQrlfvsa6mG7ijXCBR61G10jvzWHOjolVm+hgQ6X5Z3Nyaup+7Tjg1alO5jtHFRCFmYelS5M5pO+4W4LOHPSpYY/35kA59alZFSMKvelLLGmao53oKX28Uhfiqkk26TI6UyaXnAp3MWTmXc2BVuBcLuPNZ9uPmya0YWG3FCZDRZt2qxMm6P61Ui6jFX4sYANap3MmjJs4tl5z0q3qUG+E7Rk+lTS248wOKtCPI/Cs3oSL4RvLOGzkhuzsm3Dym9K7XRPEis4sr5tx/56nvXDLApOcAD6Vct1wQT07mt6OLnRsokOmmemtbWtw0cy7Tg5BFWDjp0rhtPvbi3Kssh46AmulstXimUeepDetexh8dSqb6MwnTkjUHHt70fjmmJJFJgxyA+2ak2nI5FegnfYxFHSjoOaM9s5oGcUwA000ppKlgGaM0hppNRew7koIPBqrdwcbl4qQNzUisGG1qirTjXhyyHGVmZB680g/Krt7b7fnSqLcj3r5rEYaVKfKzpjK6HZzSEU0HinVlFFEbgVBItWWXNROhrTlJuUZQMH1qhdVqTQs2ahOns/JqfYyeyHzIyguBmpYW45qW9g8kYqsnFdtGDhoc9R3Hye1V2NWH6VWc13ROZiMx21TnY8mrLNxVSVs5q3sQVmY5qpeZ2nNXJeoqrcqSpGK48Rh3URvSq8pmb/mpTlkYmnCBt/SkuBsQ1pg8O6cdTPEVeZnN6vw/40WQylM1dtzmiykAj610L4jGWsSWY7TUbyZXmm3Dgmoi3ymumJyyKl4M5xWNfLgZ71szMOay78ArTaKizCuDzVbG41cnTLVC4Cikka8xWePiqcq7TV+VvSoVhaR+laRiRKZUji3t7Vp2dufTirNrYhQCRVllWFTXXThY4a1S+xQvnCR4xXP3knJxWjqtwckViSPuPNOTsKlHuUbptzYPNVycLU91t3cVQuZNqmobudKIbiQKSayb6XdmrE0hOazbhuTQaIqy8g1UmYg1Zc5qrKuTTLTImkOKIbhhMn+8P50xutMQfvo/94fzqWkXGTKd8hLVQYYPStS6YbqplATWMJaHRGVgsgfMFdDau23FY1tGoIOa1bVx0FRKV2RN3I74uSayZiwNbN3kg8VkXEbkniiNioEUbkPk9K1dOdi4BI/CspYpv4VJycAepr3f4V/s7654m8Pw6zqd6+mRTjMAXBLD3HaipKMVds0cXJaHB2Jyq7f1rRXkjArvPFXwO8YeHJoF0uP+1LeVtodm5H1xXO674M8aaBZm61bRjHAD96PLYrNVI20ZxToyvsZsX3q0bfHDZrmV1A5GDj1zVmLU2AxuobuZOkzc1S5EVudrc4rgtW8RSwzGMHIrR1vUGZDiT9a4a9LSXDMea0pxu9TajQV9SXUtQe8PPSqFP2tjpimVutDtSSWgVPjCj6VEqk1PtJX6UNgxvTHvSt0IpCOBSE/LSEiLNd/8GtfXTdYNjO2IZuefWuAPWpLeZ4JkmjJDKwIIqK1JVYOD6mtObhJSR9c2ku6IkHPpT5U82MowBJrhvhn4pTVtKiSRh58Yw4JrvbNkc44zXysoSpzcXuj341FOKkupm3NixI6j0xV7SoHZgGRiR0OK6CC2g2B5MVes/sqSjbGuKrmkdca0lG1yxokUigNswK2ywKgc5pIJLfyAFABpYxk5FDMnJtjiny8DmrVlGV+Y8mo4o2Y+1W4xt71DRJNFknJp08nG0VE0mxM1CrF33VSIZaiXC818Y/tSnPj9j/vV9nqcoa+Mv2poynjtGP8AEGP6iu7L/wCOjjxn8JnnumLizOOuKkhjJlX1zUdk2IVANT2/yzFt1epLWTPJJJ1/fjPpV1Q32bHYiqdwymZa1Sv+iA+1RJWHFlHSVZZmB6Vt25+cduay7T5Zc+taNucSCtKZhXN1R+5/Cug8HPtR16VgQndCPpWv4XbE8i+hFdMHqeZWXus9E+H9y1r4+smGB5kiqa+nZrjdYSf7pr5M0edofFekTDj9+M19MW14ZNOLN3TNVVVy8vnbmTPi/wDaKAbxfcngMHNecaWC14n17V3Xx2ma58d3qg8LIa43RI2F0D15rnpLlp2PS+OZ197eKNPSE8cVT0+0t3nRt3U0zV428pW6YFUNNkYTD94RzSpw0PR9o43senyWEY0QENnjua5PUIV+ykYGR6Vpy3lwukBfNZhjoawzdF4GDVNSNnoKhKc4O7MO8gDRk7RW14FRo7tdvTNYt9dBIzVvwvqEqXKGNNw3cmqje+hnXg/ZO59PeB1k+yRtjtXXxiTcOvNcr8M7gXOjxMww20V29ugY5zmtHueZHYkhikwOtaVqsiryOKS1AwKuxkdMVJQ1IM1ft4tqgCoYvarKSYFMZIFp4XIxUYfipIWpjGX9qsto6kAgivlT4qaW1r4rmCDAboTX1k3KEDmvnf8AaFtZLfUY7qGMcnmtKMVKSTIqTdOPNE8s/s5iwZiR9Kdd29vFa43AnHeofOumT5pSuewqldF9p3nd7mniaSgzpw+JnUhZkemuI78Fema9i+B2rtovxAtWaTYl+ywk5rxvTYTJcrt7mvRtIjXbDcRvtmgIaNh2anh7WaOTFXupH1F8ZdDbU/DD3lom64tT5gYd1HNeV6bMuoaNBfKuJCv74Dsa9i+G+uWnifwfGu8SNHGILgHqTjBry3VtLk8N+MbvTzEI7C6ctD6Yrjx2F9vTaW6PRwmK9lOMuj3K0MOFy2alSJcZ4qeaFoZjHJlT9OKsQW6semK+SUdT6ZtWKiR8HtSjaq+9WJgckbelU5sZz0FU1YyY15PkJ79qqXUxbCr+NTrFcXIcwp+7jGWb0pEt0XhiT71STRhLUpl/LXb1JpEBZsmrNza8eZGxNQxAqcGkyeUsRZAq2naqsYJNWI8ipuKSLsbcCrkB5FZqNyKvW7YArSMjCSNFF3DpU8cYxVe3ersTDHPWtdzEY8IwTimR/Kcdqu7dy1WlXHTvWM9BolhkOeea0rZzjJrKgXkVYmuPLAVaiM9QnojXa+8ofI5B9qkj1W6ddrNgdjnmsKEFm3OauR4UjmuuFecdmcstTasr2aHLBt5P941KdSuGfdwPYVkpKR0NSCSt1ialrKRFjftdUjkXEww3tVxWV13IciuXDnPSrNreSW7cNuHpXZRxz2mS0b9I3vVW21CGbhvkarQUMNy4Yetd8ZRmrxdyRtH8QpM0GgZYOGG2sq9iaObParyMQ4p9zEJo8dxWWJorEU/NFQlysyO/NOFOZfnKnqKULXiqi09To5huKCtSqtO21vCmQ2V9vtRtJqwEpyR10wpkM57Vl2nmsp2w1bniCPGKw5KymrSM2KzHbUDdcUpakbrmtobGMiOQfLVFjkkVbmfg1SJ6mqZJJ5YbFNaMAHdikEpGKhupmKnFaRIZFK0YY1SudrqRSSly1JyqmtEZM5fWE27qoW5OOtaetckiqdlbk+9ZW94tv3QKs1NkRtprSMIVelROgArqjHQ5ZMw7jIqjcdK1r5OeBWdNExH3avlFcy5lXuOazrng9DWvPCw5NZ9xGWOBS5SlMpKgY5q/ZxqDzVcJsoabyxkGtoKxjUlc2HeNErI1C43A4OBVW4vnx14qpNMXHtWvMYqmUb9yzHms+Vtoq7esoGRWLeT8YFS2dEUQ3Uw39ao3DbgabNIS9V5ZODSNEitM2M1RuCMGp5W5qCRN1UMpkmmPwuandMGoZBQUim65akjH76Pj+Ifzp7/ep0P+uT/eH86lmiRkSvlutRbsGo2Yk0hes1E6lEtxOAa09P2swOaw0fHWtTSZQ0gXFZzjbUicbI3UhDjlailshnO2tnT40MXNWJIowOgrNswjIw9NtYxrOnK6fJ9qjyP+BV96W2I7GCOH5YFjXYF6dK+HpVC4kjwHQ5U+9e7/AAn+Omi6fosGjeLLW4kmgGFnQgL+NcmIi5WsduHmk7M+lvDH7vRJJmwWbIJYZwKz3vFujJp95DFLaz5icFByDXB+Dvjx4G8Q6lN4btd+lxgfLcXTjZIT2FdbrGu+DvD9i2p6h4j0/ZEvmLH5nzSEdh9awaeyO2PL1PiT47eH08LfEvULKz/d2k0rNAn91fSuM8xgv3q6f4ueKP8AhNPHt/rUKlLQyn7OrdQtco6ttrsjeyucEkruxUvZWbjcaohSz1Zud2TVeMNurqjsVFDpEyvC1TK5bpV19yg1X2NmriymLEvoKs+X+6JIpbKM9SKtvHmFjWcp6ksyD0BprdBU7JmOoOpFapiI2pB1p7DJNM7VZRq+G9autFv0ubdjtz86+te+eEPFFvqlqk0UgBx8wzXzfXV/D+6nhuXETkL6Zrz8dhozjz9TrwlZxly9D6bttQE6qu7AHetOGYK67TuFeU6LrzIyrMdprtNP1bzkXBGPavAknF6nuweh6Jps0TKNzVrLcRKvFcBZXDkgq+K3bGcsPnJoc0U1c6dLrcPlFSozHljWVazolWTceZ92puZtF13ydueKkiqnET071diGFqkS0T544r5B/azj2+L7aT1Vq+uJDhSe1fLv7VWmvJdxXyqWCZ/CuzBStXic2LjekzxO1ZhD0ohnIkIY1DbSkRbQckVVkkO8sDzXu8l2eIaiTh7lfaunRgbHHXNcLbyN5wOa6eyuj5GD0rKrC1hrQuRD51HTmtCPBkHasyxl8yUk9BWpCu6TdSgZVNjatP8AVAZ6CtTw422+IPesq0x5XFXdHk23y10xPMq9TsGkEd/YzDjZLmvofSrkyaPbtnO6IV82X0n+ipJ3Q5r6A8IT+b4fs2zn9yv8q6JK6Rz4SXvtHyj8ZoWj8fX5bo8hIrltL2xzE4zivSPjrZIvjVpCPv7jXDRWse07Qc965LantUnomaUyi5g4HGKr6Jpkct8MHBzTiieQR5uOOmal8NQlrvKMcg8c1LqKJ6kMPKcbnZ3uisNLJByAOlckLEmFwDtxXe3LSrobDOCF5zXnVtcTfvcN8uT1qlKNQ5lCpRjYw9YtWVG56VZ8Goyy/MOM1U1m7ky4xWh4OLSMM8CrjFJkVKrdNpn0f8JbwfY1j9q9PtWUgc15H8KYj5Q2nrXq1ojcUqi944ab902YcBRg1ciGUqjAhCCrCF9vFZmhaRyOMVMnUZNVrfd/FVqOMmqAl+lTQ0kaqBg1ZjCAUDSAZ6GvHvj/AKY1zpgkRMlSTXsbMqnjmvP/AIwf8i/MwXOFJrSnLlkmTVjzRaPmi30udlG75R6VT1awjhGWata71KX7i4Fc3rU00nLscVpi60WjTBYeomP0wbZP3feux8KkyOYXPNcv4atGlAYciu50C1W3u0cjqa86NZqR6jw8PZ3kel/ATUm0XxlJpszlLW4QsMnjeelek/GvS5JNKi1eFdz2vy4A5OTXk0qi3a11CAbZIXWTI7gc19BaJdQ+JPCsNxKqt9phyy+hrrhJnnScZaHjeieILa9H2HW1CPwI7g9BXWz+G9UihR4IzPEQGVh3FcP4g0FtM1OWzk5aJ92fqa918KTCfQLU7twCBT+Aring6dWTbVmdsMVOkkou55XPbXisVWEluhHoaSLSXkYB1Jk7J61u60EsdSvbi7mWC3DM25jgH2FeceJPiXdzRtZaDEkNv0kklXLN7qa5qmGoUNZO/kYvMK1S8VodvbWMejrcQ61eR6ctyoVY2wSawJo9sjKF4z8h9V7GvL7y5urjdLdXdxNKeRvkJx9K9B0PVP7X0qG54EsaiEr3wO9cWJmqqulax0YKbi+V9S2pzkY4HBqvcRfNuHFWBuD5A+XvSsu4V5x6hXiBqZaFjxT1FTclioOauQN0FVlHep4Tg00zFo07Y1bXis+B6uxtxWqmZOJaSTjFNPXNRjNSLWU5XBIHcRxE9+1QRMWfc3NR3Eu6XA6CnRsFX3NKOhjUd2XYmwOealSQGqAk7U9ZMVpzGVi952G45q3G/wAoJrJibLZNWRN2FaQkRI0fM9DSqw7cGqKTY61Kkg61qpGZcD89auWl7JE3DcelZivTw3Nbwm4u6JZ01teRXAw+Eb+dSSfIfm4HY1zcMhUjBxWtZ337oJINw/WvTpYjnVpCLm/v09DUqT44YfjVSbCjeh3If0NReYSOTWntORjsXrqISL5kfP8AWq46c9aS1u9jfN9w1YMcUjFonBJ7U+SFbVblczREPbmnDFQXDtBw6MfpSRXELH7wU+hrOVLlGpXLXGKfjAGOaYpUjO5TUV5dw28RZnBOKuKSWoGV4hK9ByawZVrQnuDdSsw6e9VZVrln7zuZyZTK0MMd6lYVXkbmqjojJsqXPU81VzxVmbnNVGFMgRzUTsMUsmagnOBVxJYj7RzVeRhg01pGZsU2VflNapmLMDURvkP1q9pluvlBsVVnTMp+ta1jhIBVQWpM3oQzwgVTliyDitKds1UlGOa6EYszntd3Wq9xbIFPSr0swUGs27uhg81asjJmTfRqqnisabhjgVp6hKWBrJkJzSGkyCQAA1RuOauTNxVNzmi5SRRmU/WoJJNidatXQ2rnNZF5JTuWQXs2/NZNxmrcz8GqMzcUykijNwc1VlOc1an+YioGTNUkO5SI+alxxUrx4JqMnC1ViblecDNVJs4PFWpzzVWXkGgpMqMOc4pIifOj/wB4fzpzqabHnz4/94fzrNm8TnhzTSKngiLVK1utS5JHW5IqAc1qaRjzhVTyADV+wURuDtqJyViZO6Ov0/7g61akHy9azNOuDtHYVpffXIrmbuc1rMqTr1bNYl2N8hVuc1t3YPlGsPObnHvUPY3pongt2LLIAIynKlexp2oTX15tS9vZ7lF+6sjZArShj/djAqpd4Q9KxjLU65LQrCIBAFGBTHj4IqVWJ9qUle9bI52ZVxDyarxxck1oz9SRUKru9BVqTSKiVvKz1oEIx0q2IwB96pI0XqMUvaFNDbeH93SzRmO2JI4qXIHfipZsSWpqU22Loc/MPlCrVYKNoNaU8LbPeqk42IFrrgyLlToxpjdadJ9+kcHNaopDc10HgeXZqZX+9jiueq5o07W+owyKcfNzUVo80GjWjLlmmeyLafaIdy8NjrTLXUr7S5wj7invU+gXSTW8fOWIFbF7Yx3EPzqM181J62Z9ElpdGvoevLLGpLc11un6kWx0ryuzs5bWYbc7c122gNIwXIPFc01bY2j5ne2EzyEelblquAK5zSmOBmuks84FJEyL9spPNWqro20U5WYtWqRkPfJUjg15n8T9Ct9Xja3nQEODjivTzwvvXLeLrcuokUZK0SbWqBJPRnxX438OT+GdZmtmU+WT8jGuaaNx8zKRnua+q/ir4LTxPoDzWkQ+1xrkY6muN+FXhbw94ks5dE1y2SDUYWKjcOTjivZo5ivZc0ldrc8mrg2qvKno9jwUcEVrW9xttck1794h/Z1WQF9OuTHxwAK808T/AAh8XaOG8u2e4iHeuiOMoVetjnqYWrDoc3o9xyAeua6WDI2+hrl7SzvbG4EN5ayRMDzlTXT2ufKBzTdr6M5Z7GxZjC1bscLep9aq2X3R82TirEeUuEYHvXRFnmVUdRdpnTX+le1/Di48zw5bjOdqAfpXie55NPZT3WvVfhHceZ4fIz919tdL+E48O/3tjzH9oZVh16CVgSWU4x3rf+BnwZufFkMeta5KbPTzyqKcOR7g1S/aLtsT2V1j7jKf1r1r4ReIhd6BbDzQqqowK8nF1pU7KJ9XluGjWTu9jpb/AOCvgua1jjWDYq/xhRlqyNa+AejyWhn0J2S4ReFOADXTXniGScrHHKVRD1Heuo8E+IreeY2NxIomxuUk9RXFRqqdVRbPXrUKtKjzI+W/FOjT6baXOnXyeVcQ5Vu2fpXkdpYM4mMbE8nrX298evh23ijw7cX+kLt1OKMsFHG8Y5r4f0xr61lntrmNlnhciRGGCOa9OEfZs8+KlXjpuc7rtpNGX3AVqeBIXJ5qt4kmlO7K9a1Ph3+/YbvlwcYrpg7s4K0HGDPf/hQI0jUGvWrdIyoxXk/w5i8ttuB2r0+CTbgZzxU1dzjpfCasQB+WrkShaoWTbuavwnccVmjUmUcZAq3CvAqFF9elWre3uJR+7U89KdxpXHqike9SpDxUM0NxA+JFPSkWaVV5FOwE5hwfWuc8f6cL3QrmMjqhxW+lwx+9Wb4pmC6VKOvymmwPlO80lYryYSEgKxFYut2cSR8c103iS8VdRuEzg+YeK5XWroPBwORUVLcp00JT5kbvgu1TyN7YxXQRzxRMfUdK5jwTLJJEU6Ctm8j8uTgkk+1ee7pnq0YRmrSZ2ej6nHfabJF/EAVr1X9n3WGutOv9MncB7WQLGCeSK8J8NW9zHcA8ojd67/wVP/wjvi631Pzz5DfLKvQMTwK9ChGUlzHlYp06Umj0L4xaXtii1aFeQf3x9u1dH8OHVfCcckrhVyWJY4AFaPifTxrXhy4s1AYzxjb/ADrxH4o+Nn0nwqnhfSZDFPuMdwR1KYwRRVqKlebMlYxPjb4uj1/xW1lpszfY7XMcu0/K7A9feuHGNpA4A6CqVqmwBRznkn1qzO4RMV4Nao6knJlxiODFj94n61seHNQbTLzzGZvJIwy/1rGtF3jJq4+0R1gbLTY9VtZIry2jnhI8txke31p2ztXI/DvUmEj6dM2Q/wAyk9q7YDjaR+NYSVj1Kc+aNysy03Z82Kuqqj5cU10CNnFYtF3IVjNSIm3rUyjdSmPnFTclodCDmrkZyRmq8Ix1qwg6fWi5DRaXG2mXcoii6/MelCkKdx6Csm9uvNn4+6KNzKclFEqvk9akEneqW70p/mcYqzluW99PWTmqYkpyyUkgZfEmBT4pCaoB8mpVetEQaCvuFSRSc4qir81MjqvWtIksvLJ71Kk1Z/nA9KcslbRkZtGoknHvV62lyMHj6VhpN05q1bz4Yc1005kM6O1k42t92mTqVf8A2O1VbWbeOKuRyptKTH5T0PpXdZSiNSIWy309qRZJI2yrEVLJGF+793tioHrFwcS7l5NQbaBLGripVnsZPvQhW9hWYnWpB9a2hWmt9RGh5FrJys7r7Co5NMs8bpJWYe9VlxTizFcZ4rVVl/KIh1GLT4ocQ5B9hWLIfWr95tJrPm61k3foQyCQ1Um61al6VXZc0rGbKkh61Vkq1OMVVl6U0SRtjFU7ojNTSsR3qrLk1SRDIsBTk02VlwTniif5VqnI7bWrRGTK7gGTPvV6P5YwKzkf5h9a0N3yD6VvAymIx5qrdNhTTpZME1n3kx5Ga0RmyhfTbc81kTy5J5q5eZZutZ0qHNFxEEx3VVmXirMq8VXfmqQrmdcn0qm7YGau3gGDisu4kIGBSLRWvJicisqYls1emyTVJ+M07FIpXC8cVQmHatOfBFUJFJPAq4oLlBwc0KtWzCzHpThbH0qrlJMy7pcLVRl+Wtqe1bB4qlJbkdqd0HIzIlWq0nANatzAR2rMmj5IoGlYqNk9qltLctKn+8Kmity1aunWf7xOP4hWM5WOmnG5wkUqrUhnU9qo5pcmpcEdHKXTIvHy1JFcMCO1UAxpVZt1JwHY6LTJmaT73FdTa8xVxmi5MtdnZ4EIrBxsc9XcivEzEa5qQlLvp3rqpgrK1c/qEarPlfWs5bDoPU1bSTMQ47VU1DlqW0k+RQTxViRUYjjNciTuerKHMjLDY6DNDebJwkRNaqwxcfIfyq5aQoSPkIFa8xCw1zEttFu7o9Cua1rXwfI5UNLj8K6TTlhUDt9a1Y9R0+3T95KmR71Epy6HTDDQWrZgQ+A4WA3TDJp7eArfdsV66GTxdoFtGDJKCfYisvUfiNosMbmCGV5McEVKjVeyFL6ut2gs/h9YFcytwOvNct4is7OxvDawsCqnimXXxQ1LLpDEqo3TctcvdatcX1ybiY4ZjXTSo1E7yOKtOlb3CxrCqFzGOlYsigs3PQVtXZItgW7iseYAKW9a7Iqxx3KMoO6h+i/SpZFG4Cjb+7IPY9a0TNYsrEUqEqwYdRWv4c0HUvEmrR6fpds8srnBIGQv1r0Hxr8B/Fvhfw//AGxcTW1ygXc0cIJZRUyq04u0mbwo1JLmihnw+vY7qBI92WHFehRoygBunrXhfgfVP7N1VUlyqlsYPY177o9xDeWyMvzcV4OPpOnUv0Z7WCq+0pryHQQKxGcVvaYgUgLVZbEHDKcVZsVZJQOfevObudyVjqdPAAWuhsz8ornLD5lGK3rLOOtVEmRpr92p4VwuarQHjrVpWAXitEYsczY96y9WiDo3fNaHLc1XnXeCDSYkzmrJfs87ArkHtXOeMvAMeo3a61ocws9RQ5DDoce1dy1nuYnHFQywTxEeXuNQk07jklNanJaJ4z8S6Gq2uuadLPsGDOOAfermpfFnw7HEftluoOOhFbVxZXNwpEkSN7MM1lS+BbbUpA1zZQgf7gpr0I5bdTzXxR4o0vxYHtNE0PfK3AdQK8w8Y+Hde8MqlzexskUh6EdK+u9D8KaL4ftjcLawRlBnO0CvmT9ojxzH4j106VYAG2gbll/vDtXoYJz9pyx2PPx0Iez5pb9DnvD99DMVMkwUkd66lbNXjWSKQOe2K8iXfHjazA+xrSttb1S3iURzcD1Ney4PdHhOKlue026v9mww7V3/AMHLjbp08TcfvTXztpfja8hixcAtgeldR4A+LK6HdOl1AxjdicgV1KS5bM82OHnGpzdD0r9ohQ2hI/cYrjvhz4mvoNMSygLemR2rQ+IXjrQ/FXhow2r4n44Y1k/BaOCSW4jmG5uNtefjIJwbPosnqSVaMV1PbdI1CT+zslj5oXPNc5pniTUIdfa4kkaNon+QeuKuRPJHqSIxARsKfpVTxvpbWqreWy7geuK+Wk3GR95TjFrU+mvhv4rg8S6QpZ1+1RgLIvrXh/7UXwvWLUG8aaRbYWT/AI/9gwFAHBxWV8J/FE2h6xBdliYfuuvrmvp6N9P8S6EQVSe0uUwynkGvo8DiFiaXLL4kfM47DvA1/aU/hf8AVj81vE+ngRnByDyKk+H6TfafLhUkg9K9C/aI8EXfgXxLNG0THTbk7oJsfLuP8Oa5H4X4jvmk298ZNdEG4nm4ifPFs9j8BNNFeIsqFc+teu20RkhUrya808FWVzqepR/Z4WQL/Ew4Ne1+GtO+ywL9qAL9/SnUqrdnHRoSlokZVurwnDgir0Lcgmulh0+3vpNsqgLjjHFYupadJp92ylW8on5WPSiD5lcdSm4MlheMEMx4HWtLw5r9rdXxtV2jsvua5+YObWT1xxXE6TqTW+qSRlijq2Qa48TWlSqRsetl2FjXpTvue463Fvtt6R7mB5x6VgBgxrS8IarHqenDMqtMvDLnnHrUesWot5jOq4RuT6A16KkpxUl1PMrU3CTi90U2g3DK1R1HTzcwSI3TFX1m4yDxQ8y7SB3oZifKnxX0JtL8Rt5akq/zGuI1S3drc4TFe0ftAEW7peeWT8wXpXil9qjTHai8YrSNKLjdiWJnGXKjovh/FFGN0hwa668NvJ8yYbFeb+F7plm2sTkn8K9M0K3WeLpnIrmcUtDojUfMmUJdTkiAWJdjLV/7VJf6crSS4KkN+VZur2Nwt0RHGQvuKs+H9OmMrRSMcE9K1w87OzJx1NThzI+kPhL4ht9W8HRNJMBPbqfNBPKjsa+ZviTq8eseMry4t02xLI0e31IPWuqn1C58K+HNWtrOUr9vjC5zyuPSvL0LPdDn5jySe5rizOeqivUyw7bir9DVtV6fSobp90+0HNTRnZAzH7w4qna5lu/xrx2dUTXtUxGo/OnOwZtvbpSuRHFgdcU22Tc2TUMtGnojG1vomBwfWvTIJjLADnnFeVxvsZJP7sgFei6XP8w/ukCsKuh3YTVNGkHOQM81Y4dKqOoznOKfA/GDWDZ1NFtB8oxUgWo4W4qaoZIIuTU6YAqIfLSSSLHGXY4AGaRLINVuvKi2KfmNZSvgc9aguLk3E7OTwTxTd/buK3jGyPPqT5mXUk4pweqQkpwf3p2ILfmVIr9AaoiQVIsmFJJ6UJAy6snOKmR6zopNxzTpbkRjrVCNIzqGxnmn+dkYrHikZjuqwsnvVIDSWT3p4mrOWX3p4l5q0yGaSzc9anSbnrWUknNTpJkjmtoGUjoNPuyj4J4NarsJICQ2T2rlYJK2LC4yNrV3UZaWMWzV02VmjaE8legoduSO9MsZBBdK+AVPWpLxSshOOGreS900ixEb1qRSMcVUVxk1Kjis0UWATS7j61DuqSD97KsfrVICldnL4HWqEvfFbusac0cPmryRWCzZU1o6bjuRIgdsiomPFSSdRUcnShGZUn5NVZhxVyTrVefoadiDNl+9UUvAzViRear3A+WmiGUppAxqpP0NTuvzVDMPlqkQUk+/Wl/yyH0rKztc1ZM37oCtoGciO5cZPNZl22c81ZnfcTVOcZq7mTKbjcarTrjNXhGc1BcpVpEtmVN0qlI2DWjOlZl0MNQJFG8fg4rKn5zzWjOMg1nyL81Oxoim655qjOMZrUkAwaz5xlsVSGZ7AsalhtC56Vbt7cu/Sti0s+ny1E5qJtTptmTFp2R0zUq6f/s10cNnkHipksSR92uSWIsd0KByU+n8fdrOubHH8Nd3PY8fdrLvLDrxUrEFyw7scHfW20HisOe3+c8V3Gq2oAIxXPS2o311QrXRg6Jn2lvnit3TLP5l+oqKztRvHBrotNtRleO4rmq1dTqo0j59pwpD145pQD6H8q7yBeTT4/vUza56Kx/Cp4bW4dhshb8qmTSW4KLeyNjQ0+bNdVC+1BWFoum3pAxAa6GDS9Sfj7PjHvXK5x7mM6FWT0i/uI5XbacKcfSsqcB5OetdZFoepTQ7VXHrVeTwndGUMZWB74GawnUj3OnD4DE/yMxLeONBndnParKsgGABW/YeEGeT5nkb0+Q10Gn+C1kbatu7nv8AKawU4nof2fiu1vmcPECQMKKuIjBN7/Io9a7qXwrDZxNLcW5iRBnkV5P4y14SXkltZtiJDjitqS9o7IwxNKthopze4usa55TGOBzn2rnrjUbmUndIefeqTykk7jnNQu5rujTUTznOct2TvOu/EnzfWmoVL7V4qq53CnQlt4IrSwuTQtXCqsQzyc0+NfMeMDtTFPnXG08gDmrdlH/pBx0qWSOupmYiLsKqT7WHFWZGAupD6VXkjXy+uCajqUkVZlwwPtRw0betKyySSLHFG8jf7IzmtM+HtcitvPk06TymGRxVOSW7NYwbWiPT/wBnDVLXTLqWQBRcMR83evo+y1aLWbZ7O92yLIMYbvXxJ4S1G50fWUZkljQt83ymvofwvr/mpFOkvBxXj42m41Oboz6TLZRqUVDqjzv46fCq78M6hJrulKZbGRy7AdUJ5/Ks/wCGnihiFt5XGV4wTX1LpctjrumNYanGtxFKu1lb0NeS/Fj4KWWj2za94TzEYvmaBB1Hekq8alP2dTfozGdB0KvNDbqjY0e/SVFJIINbsMKsNy9K8m8B62Ly1UZ2SocMh6ivU9HmaSEMuMdxmvOnTcZWZ3wkpK5rWknlkCtu0myBXP5JG70qzbXZXbSSHJXOmjkAPWrKS8Vi2spkArRjbAFWZNF5JKa3JqFZFxnuKXSftmpXckNva7wp5YGgzem5ZjiBGKsrbqcZUU0JJFKY5UKutWUzjnvTSJuIsK/3QfepFAB2gcetPAO3g4rL8U6vbaHok99M4VUQkZNO1iTyr9pTx4ug6C+n2c2LmcFRg8ivkhZi8jSsxZ5DuYn1NdD8SfEdx4t8TXOoSyHyQxCJngYrlWGGGK93CUfZw13Z4WLre1npsjRcqYdwPNQKzEgVHuO0Cn233y3pXUcVgupSCEB606JcjDZJqsx8y4LVbQ/KBTG1oXrLEY3Rjmu++HGrPp+pLIMZbqvavPrV9prX0K7aHUY36KDUVI80WjTD1HTqxl2PoixuJJFW8mc72PCg8V21msWraYYmwTtwRXl3heea/iX+6FrrtC1J7G9ETHCnrXx2Ii1Nn6LSfNBNGTdQvpGqtDj5Cflz0xXsXwZ8YrZXCaXcy/6NLwhY8LXm3xCiSa1W7h5PU4rmtI1ZtoAYjb05rXC1pU5KcTHF0o1oOEj6z+K3gnTfiB4MudHu443d4ybaU/8ALNyOGBr4v+G3gfWfD/xKk8L6xbT7IbrasrKdsiA9c19NfB/4kxzQJpOuTYkX/VSN39BXp19pek6tJHeSRQySqP3coxkV9RTrxrQ5obnx9ajKhJ057HGWukWun6jJDZwrHGhAUqPatyVvnCqoOBU0+nTQzvI3KHndXLax4lS0vTDDEGA4Bz3ryK1R0/jPXoUfb+7SVzs9BGZGJ5Pp6Vc12GOfTXEn8PQ1n+FdRs7yPZGAlxt3MvtV3xHJ5emMc45r1KEkqPNc8rEQft+VqxgWNtHc27R/xYOK8Q+I0d3pWvPsVk5r3fw1+8kDDpXP/GbwuuoWX9rW8e54xmTjsK4sRTlWouUd0ehgqkMNiOSWzPLfAXiy+0nXor6SUmEgJKuei9zX0dZ3VlrmlJcWsiywSruGDyD718hTM1vK6Y2j0rv/AIH+NG0fXho95KRZ3R3ZP8LdAKwy7GOD9nLZnVmeCVWPtIbr8T2Ca1eGZojTfJxjNb2rwBlFwvOOTWWdrL6H0r3XofLNHlXx10f7Z4amkRATGC35CvleGOeVipXBBxX2f8Sl/wCKcugFyTG38q+SI42XUZVxj5jVRqWTTMvZOU9DU8D6MJdQVpXOMjrXs1pFp+nQKRtzivLNHLWqiUHPqK6WzmmvwNucdhXBLEansfUXyKTNDxNqCBDJBGD7msCw1K5F5HJ0zwcVt3OnyNalXGaq6Xo4Eg8w5bPFY+2kpXN4UaTptMTx3PtsLZN25znINcNabjPyctXXfESBrfydw5PfNclp4zdha5MRNzm2zy2lFtI0r19kKqOOOaNHTLlsVX1Bsy+X6VoaaBFblu9c7Za0RNcHL4qeFdsW6q8Ssx59aulcIF7nis2Uhbhdunbu5YNXVeHLxpLCMnk45rmtQULYD2xW34RjP2ItjrUVF7p04VvmO0hZZog3oKeBziqGmuVXZ6c1d3Yrjb1PRsWIWwSM1YibNUI25qdX4I/MUiS2WzWN4gvtgFsjcnk4qzf3Ys7VpmPP8P1rlvNaeVpWPJOaunG+py4ifKrFpW2gfpTxJzVISfPT9+TxW5wl0PQZKqiQ4pN/NIC7Ec80k0/zBag87bHUEUnmT+wppAagl8uLPeqazGaTk96q391ltgNPshhNxpgaqSbRgU4S81S8zmnh6ALqyU8SVQEhqVHrSKIbNCKTmrUT81mRydKuRN0reCMJs0YnrRtZMEGsm3bmrcbYWuqCMGzo433Qbsnirkc3n2pXksorK06UPbnJ+7Umn3Bhudrd67FqgUrDjLz6Y60qzVDfgxXJz0f5hVfd82RXJJ2Z0JmmJverulSKb1B3zWCsnqauaRLu1KD/AHhVU5e8irnazRrLG0bcgiuI1S3+z3bRjoDXcjr71yvjGMxXKSDo2c16tZXVzOexgvzUMlOZjzUTNmuMyI5OlVZT1FWZKqydTVEMqStg1BIdwqS5qqScUENlafgmqzvwasT96psOTVJEMo3DYJpDJ+7FR37bSarwSbgQapOxEkOkbBpn3jmpNoYZpEXmt46mUtBrBcVQuWGTV9x1rPvMYIrXoYmfO4xWXdDcau3BqpN0pWHczJlIzWfPwa15UyKzrpOaaLTM6ZmqKOMu/SrMq81PaQksDRJ2RcNWTafa8j5a2be25HFMsowuAa2raIEr9K8yvU1PYw9K5Hb2nXirkdqAOlXLeHgVbWAVwSqHr06JiyWgIORWPqNrgGuuniAWsTUYhg1KqM0dFNHCatbdeKwZbT94eK7O/hzuGKxZoQGPFdMahyzoamZaw7f4R1re0yLpxVOKHpW1p0eMVFSZrSpWPKbDwHbyIJPIcj611Ph/4XzaixW2syq4+8RmvXtK8LXEVqE8uIfUV0/hrTW0+QeZnHolU6tST1PbccHSptwtc8htfg1eAhCqZ/3K27X4LzJtMrRr/wABr3FpITEGAPHp1prXkTIB5c24etXyPucDzBLax5hY/BuCO3M006be2BjFW7P4X6YSIzdJ5hPDdq9Qh1AfZChhbdjoRxVOBrlZd4hixn+7T9kZf2m9byOTX4Z6PZRYkJuW7lDjFbeh+AvDy2e97Nnft83SuguZrmaHYkcak9Tii0kvYMjMe2hUVfYxnmTcbXK9l4R0eGMqungv2bjiprXT4YZxEIYQoPJ2CnxyTrndPjceeelQzNb28E1zJcNiNSxO6tPZLoY/X2eU/tb+ItP8O+Df7Pg8oX1zgptABx3r4tZ2fcznljk12/x28TzeJfH95uneW3tpGji3NkY9q4FmxxXfSpqCOOvVdZ+8OcnBwcimq3FB6Uwda1sYWFc1ZsV5zVVqnRvLjGD1pMJbFmzkWNpWbqcgVYsJdrM7etZ8WXBxj3qSNwpOTgCoZm4lmaTdKxXua1PB/h+78T63HpsMghRmAeRhworHhkDsSCAtdd8L9etdH1WR5pAA2Oc1hVclFuO50YeEZTSlsfT/AMLvhf4R8N2iTW9mLm8K4kmkO5SfYGus1Pw9osgJlghGf9kYrg/DnxEspLRI7dh0xzXQ2upR6gd7XHJ7buK8Sc29ZPU+lhSsvdWhT1jwDoOoRsn2WFs9CqgViRfDAWyN9hLIR0yc120RZWCwsSf0rXsXmXG4896x5nsO/K7o8/0zRvEGkSAtmUD0Fd5pN0t3Zm21CPhxgqauy3G4FSo+tVWhj3hk+9RsVKq5rU8W+JvwyOha0fEWhgi2lbdMi9Km8NtLFsG4kNivcfJjubRrO7VXicYIIrzzX/C8mkXBeFd1szZUjtROTe5NFpaDbWQFzG3cVIyqGwvas5d4uI2U+grRfcr/AFrNM3NSyyqCtCOTgVlWkqgYY/Srnm7RtX7x6ZqyZItBZLyQWsClmbg49K9T8D6Zb6HpPzKNxGWJ61zPws0ua6827vLZopFYhCVwCtdb4wc22kOVYKRxx3ranGy52eXXnzz5InK+I7qO81h3hA2jqRUAwF3DpVO3OEJz971qaeaO3gMszhUA5zUXvqdCXKrErSCOMyMcADJPpXy3+1B8RlvJT4d0243L0mKnoa6X46fGa3023l0bQ5RLcOCrMpyFr5dupJryaS6uXLyyHLMx5Nehg8NzNTlscGMxKiuSO4wO3kZ/WmQhmfmhG/dFfSiJgteweQ0WmXApR8luW9aQncAaLttqIgpGfUjiXCk1YjOMGoF6DNPTMjYXpQNlyBt78VZErLKhXsarQgKMDrUy4zSIPcPhbqCywJzxjBrpvEEhilWSPjnNeUfDbUGhmSMNxmvV7nbeQAnrivmMwpclY+6ynEe1wyvui5b6pHf6cbdjuIGK5Z7GaCUsoO3PGKlWGS3lIVsH2rSsdQj3eXcKMetccVyM9GXvIqQ3k8TL8zKR3HBr0Lwt461qztVt4LwhB2fk1ydzaW86brcqSaqLDPbvlQcDrWqqOOsXY45wi9JK57tpPj3Ubu2Nvc3CemcVj3pebVY5OW3txXmen6u0TBSSK6vStaSRo9z9D1z0qKs5VbczNcNKFC/KrHp3i5m0b+ztVtZPKmIRT6EYrW1HxVa3/hbdNKq3GRketYdnc6Nr8EaaxdbY4lG0K2DxUPjT/hHYNBWLSvNeYEYOQeK9HnnCEpwkrNbHnxjSqShConzJ7m54B1+wku2gnkEbk/Lk9a9AuYY7q2eCQBopFwR6ivmFNR8i4WQMUKnr0NeveCvEczQIxlMsZAzk5NVl+ZKK9nUQs0yqX8am/keS/E7w5Lo+vTRuuI5CWQ44we1chbwmKdZFyrowZT7ivpr4j6Db+J/DMksIBuIFMiEdTgdK+dpIWRjHMpWZeGX0rDG0PY1Lx2eppgsT7aHvfEtGfQ3wn8Sx+IvDi287bru3ULLnv6Vo6irWUp3qSh+63rXgnw+8QS+G/EMV1ljbFsTKO9fSGbXWtLSe3dJEddyMDnBr2cBiFWp2e6PCzLDeyqc0Vozzjx3PLPpUscak5Uivm650l11WZnGDvr6yvLFDHJFIoJBI5rwD4u240vUTNCAM56VvJannQk09DEisC6pDChkkbjavWun0vSdQ0eYW+o2b2sjqGXf3B6U/4R2jXVt9ukUMWIwT2rqvjvdXEthpt1aIfO3iMkDsBXnzlBza7HsRVT2UebqYMskUb4kYdKz59QtbacZcEnpg1Dp3h/V7+NZ7qTYCOmakbwPcXF0rea23PPNDg2rmFKpGMrNnLeK9QGo3BVVOI+5Nc/peWvWPpW94t0xtH1y8sGOdqrg1jaSgE8p9FzXFJWepytpybQ+b5rk+u6tuKPECj1FYsY3XS47tW+Y2YBF/g+9WTG9iS0Xe+8fdTrUqDzJsjoDmljytu2AAMc0+AYhc+1SNBqAzZMf9oV0vhUL/AGan0rmrg50wt7itnwnd/uBExFZVE+U68LpI6ONjHKCO9Ww2RVJmAIxzU6P8vPXtXKz0rE8TfNVtWVF3t071nxt85/WsfxBqhUG0iY/7RFCjd2RlUmoRuxms6h9uuyin9ynT61Xif5C3YcVnltkXy/eapwdsIXPJ5NdcYpaHkym5O7JhJ39alD4JqgG5qXzOKGiUW/MpVfJqmJeaUS7ULUrDJrmbnaO1Ojl8mAydzWYJi8+OvNLqVxtAjFNIRNHJ5s2T61qo20BBWNp4Iwa01baNxNNoTZa37aQzVReftQkhJqkhXNBZM96mSSqEbYqVX5q4omTNOJsgVcgesuB6uwv8wrppxOWpI1Im4FWg+FFUIW+YVPIxC10JHO2amnXHlyhCflbrVuV/LuyWPYYrBhkPFac03mCJ/fBraGwXNudRdxIM4YDj6VWexlU/LzVb7SYmjbPCkH8K6uNUuLeO4XAEgzxRKkpG9Od0cq0EyknBqxpBkGrWw7eYK3pbVSzcCoYLULewOAPlcGs/YNSRtzHSXUyW5EjHqQtZHjBFm07I+8OlL41Lf2L5kZIKyA8Vyya089psmJJ969SbVrEzlbQpbscE0zcM0xmBYmmMea5GjC5LL93NVmFPLHGKY3ApWE2U7gc1VcfIasXDcmqkj/LigllKbrVZ+tWpulVWNWjNmXqa8Gs+2bDEVr6hgr2rOjj+ftTS1E3oTBtq0obio3GDTc/LXRHQ55CSSBc1nXk3Bqe6k4rMnfOatsixWk5FV3Wpt3zU2XGKYijOcZrMuDk1pXJBNZlx1NUCZXZdz1o2sW0CqMPLVq2y8Csaz0OvDq7L9mmcVvWUf3fpWPYJW7ZjivFry1Po8LDQv26VbVOKitxxVhjtWuJyPTjEp3QABrD1DvW1dSDbWDqUnWo5jZQ0MK8A3Gse4RdxrUu5BuPNZU7Zc1vGRlKmESD0rSsgBis2JsVoWLDI5pSkKMLI9+t4bdrdT8uafst1H8IrzW/8X3FnDtaE5+tYd38QbsD5ICT9a9L6xTR4Cozl1PZTLbL3UU03tsOMivD38c6nN/yxZfxq/puvaldMN0hXNL6xHoivq/dnsA1KJmCxhSxqcNqDD5Yk2/WuE0AzteRNLOSM8ivYtHs7eWzVggc4rSEuYylBJ2ucysV83LEp7CnrYXbj/WyZrsktLVAMgCp4YoGb5cUO44wRxS6TOw+Z3NcD+0NfyeFfh3cSo5SScGMHp1FfQdvaQbhlQT6V8l/8FB/EEcQsPDUMgVjtmZQe1aUoS5kU+Wx8ezSSSSGaRizucsT3NNbpStjbjsKYTiu8gUNSN60lLnigBeop4+5nrjrUSnmpE4Q8UmIu2FpcXc0Nrax7p5mCqo6V9A/C34B2s8UWoeJryVWI3fZ0AZD9a8g+Gk1tbeI45pmUYAIz619Z+D/FlitkqSXSdOma87F15xlyx2PRwWHhOLlJXZWvPhL4X8vZbaRaKuPSuW1j4D6FcFpIpPsx/wCmYFekzayLgfuMEeuarPdS8fPmvMlVlF+62ep7CM170UeD6z8KdZ0gt/Y2qXUu05CscCsM6x8QPDrbbqyZ4kP3lJJxX0/ZbZXHmKDV2bSNNukPnWsbA+opxxD+0kzOdGMfgbR89eGfjQlvhdRjniYdcoa9P8K/FbQNYkWKO4UP3ycGr2vfDHwnqgbzrOME+lcHe/A6xtLv7Vo85t2U5GMmk/YvZNMUPa3tJpo9lt72K65icMG75rTsrXuTXienTeKPDFwsdzDJcW68b/avTfCvi3Tr4JG0wWUjlTWKtfU6J03FXR1nkkZPUimzRxXVvJZzAFWHBParkTwyQBlYEH3qtOY8/epyRjfU8tvLeSz1OSFxwHOz6VoCEsm/PNdF4p0lb2JbqH/Wp29RWHDkJh/lP8qysdcJXRXZdpB5NangfSo/FGrfYzdT280B34xjIqhcR3T/AC2EfmXP8CZ616B4W0LXYVh1ltONvfAAPGCPmUVUVqY4qryRselWFuthYx23JMaBScda8y8aaw93rT2scz+VEcMp6VN4o+L+m6IstlqMYt7sKcxs36182/EP456fDLctpWLi6lPzAHG011yvVtCmrnn0VGnedRnsPiLxVpPh+we5vrpVCDIGea+c/iv8cb7WUk03Q2aGA5XzRkNXl/inxZrXia6MupXTtFnKx54WsMffAFd9DARj71TVnLiMc5e7DYmYySu0s7tJK53M7dSaGX5ASeMU9u30pr/cr0DzL3ZAPuvnrTE+7TgDhvSo2OBiqNFqXYPmIFMmO64PtSWLEnn0pB80hx1pWM7WY9QXfb2q1H+6XFMjCqM9DRuyeWxSJZMrd6cXZxsjGTUUavK21RgetaEBitYt+Az0COg8GQT20kbuxyW6V7OrvHpccmcHaDXiujXkhWOZjjDdK9i8NeZrFnGufk2AfjXjZpHaR9JkE170SvbXBlud0nSr8tisyblpl/pE9jJuZDs7GrOmXW3CsMivFkz6a11oYpu7vTbkckpmul0zWLK9tyrkB6p6xZLNGWUZB7VyF1bzWcxkhyKqKTOaprudfqMQjYvEciq9pqMkL/erI0rWGkHlXHJ96mul2tuHCmhxMOY7XStcYuO/Heur07WYSgDgEY5BryazvNnQ4xWrbamWGAxqdUO/Y9Lm07TtTiLROFkPQCtfwdDqVhdC2NvIydjtOK8u0/WLi3uVdJCCpyK9a8J/Fq3ghEGoaeoZQMOT1qqUKcpe+7FVcTVjCyXMejWS6hDauyqQhX5lPSvnvxOwPiPUWyNxmPTtXceM/jBcy6ZNDptns3grvDdq8bt9Ye9vGab/AFrnLZroxE4ySjB3SOXDxnG85pJs2BJskHp3NepfCHxl/ZdwNNvZibOU4jyfutXk02XTjoKjF3LGuVzleh9Kzw1aVKfNEqvBVYuMj6I8f61Jp1ys0UYMMi/KfXNeL+N4rrXGMrJkdq9JuL1fEfw9tp4xvltlVW9eBXDXF4sduuVzkgV9CqnPZny1SPs52Ol+GWmix8OQ+au088Vb8UzwzqnmKCsR3AGrenEw6BA3TINcv4huN2WLdeDXjSqWqt+Z9FGnzUV6EqXtxdskNuu2Md66fSoGJijGWYkA1laDDCbWOQY+6K6LTrhYLgTqMlEJxXrQ1R83LR6njXxqs1s/iNe2qymQqiE57ZFcRpQxPcKf7prpPGt6+reN77UZM7psLj6Vz1oCt5cZ/umvMqNObHFkumR+Ze4646V0yqqRMMfN396yPDEWJnmYZGCK2mJCZPWsWU2MfaECg8HrSsR5L47LUDPl8DikZgIJCOmCKktD+ZNKZRzzUeh3hgmAbIpsErR2gI+73qGR8NuVMn1otoa058rudva3vmoCDV2KYlOvzf0rhLPU/JOGP4Vtxa1ELffGctiuWVNnpxxELXbNjU9SW0hKK2ZGFc2sjMxmkOT3qrJcSXNzvZvmY0t1JtXy16jr71vTgoo82vWdWXkWIpPMmHuanmmAb6cVT0/JVnI7U2STLkGrsYXLav8ArTxJxiqwJ8sHNNWQ5NDQItGSm3M2yLFVxJlqralNgAZoSAt6e/3pDVZ5zNdfjSLKIbDPc1FpwLuWPemkCZu2jbU5pLi67A1UmuBGmKqo5mk9qViTShdm5q3G3fNUUYKvpR5/OFNUkDZpCXmpo5KzIpPWrcT1rFGcnoacL81et25FZEL9K0LdjxXVBHHUkbEDZIqa5YiLOaoW7+tWLtv9FJroS0MGxLS43NtrViYtblc/d5rlbSYiX73eui0+QNlT/EKIA3Yu3D/6Op9q6/wnOJtI8tm5jwK4mZv9GOezYrqfh5Gl1bXS+bghhW8E72NKD9+x0LMnr9aEZPNX61MdMH/Pfj6ULpe11b7Rkg56VryO52crGeKF36G49s15eN3XNera6gOkSqecKa8pJwy+nNaTVzGu7MlR8jHSlL1ExwKaW4rFxMeYl3/NTmYEVU380/fU2C5BddDWcWO6tKflDWZMdpJqHoMZL0NUpalkmqs8mWoUkJple8+7VBG/eVoXI3ITWapAl/GtUZMmlzVaaTaoq9IoIz2rNuupFbIyZTuZCxqnLmrMo+aoZMY6U0Syk/BqCZzVibrjFQSRsRwKsmzKMr8mqzrkE1ekhOelRSxlRTuhcrKMK4bitW0XJFUI0/eVqW2BiubEPQ78JHU07JcEVs2eO9ZFqcEc1qWrgV4dZ6n02GWhpxsFFMlm461AZKq3MpxXFJnpwiF1PgHmsLUpxzzVi7n4NYd/N61Mdza2hSu5ck1RZ8mkuZTuNQq2TXQjOSLETc8mtGyPI4FZKfe61ftDyOe9D3IN/wAS3EELbSpz71ylxd7ydkJP0rsdR0c3dxvL8e9Ft4dtQ/zSKPxrF42N9jyI4KXc42FrhiD9ncD6Vv6MZg6nyyK6JdJ0+PjzR+dSxwabCD+9+mDS+vvsa/UvMmTVzZRI5IXb612eh/EW1SxCvKNwHQGvP7q40woVdtw96qw32kQH5VX8RQ8xqL4SfqEerPUW+IjSPtgs5j/tZ4q/ZeMbgkPLIsY9COa8pPinT4F4aJBVSTx1pq53XEH/AH0Kj67Xk9zX6rSij3G6+I8dhYS3LxsViUktXwJ8cPGV1448fXmqXDMRGxijyeig17J8RviJYjwpdw28ymSRCqhT3r5llkaWR3bq7bia+gyuU6kXOZ5+JhGErRD7wAPamEetBJFKeRXqnMNpKU0lABUse44VfmJ4AFRVYtZPJuUkPO0g0a9AR778IPgZaa3p8eo+ILzCONwjjYq2K9F1P4S6Tp1vs0e5ngZRhTJKWrK+EnjexuNKgt2nAdUAwD7V315qTXaDyi2OmTXg1qs5N8zPoaFGMEuRfM8vuPDPxD0ljJa3K3sA6JGnNRW/jbWdHl2a/pFzbKv3ncYFelfary2U7Z3+m6pEFnqURj1SzhuVPUsuTXI5p7o1lFp3TMnwx8QvDuohRDdRhu4LV2trqVndIDFcI2fQ15t4k+EXhTWCZbK6vNNnPIFuQi5rAg+GfjnQXLaTr0E0KngXE5JxV8sLaSOdzqX1R7W7jPy81PbsTjI4ryvSPEXiLSHEOuQpLjgtCCRXoPh/xBp+oKAjbHxyG4rOyNE0bMtvbTKUlhVgfUVzepeCbO5kM1qTA+cgg4rsIUDDPBBqUptFDhcpTaOS0uw8SWUgiW9jaAdiuTiuhjjmYDzHBbvVoA56im4O49KnlaBu5LBGuzy2Hyt1zXz38X9Z8b+FfFjR6Xp8t1p87FkZEyAK+hQCFFQ+Vayzbb63jmj6DeM4qoyUXdq5lNyto7Hlfgu38VzPonid22JG5a4tyvzEV9OWPiXQ309LptSt4wsYMu5vu8c5rznURZ6Rb+c8iQ2qgk5OBivjP4/+Lpbnx3cL4f1m6S0MYVkhlIjJ79K3wlOVSfKjhxM9Ltm1+2X4y0nxR8TI28PXiyW9tCYpXibgvn2rw4Lubux9aU/M5dmLMxyxPUmnZAztr3qVNU4KKPNnUcncU8dOlOth82TUZyRUtsBnvmrZm9iWQ4pG/wBXmiYjoKa33cUiCKPJJqGT7xqzAuSaqt/rD9apGkNye2O2Jmp0DYBY0wtsh2jvRECwxzQwkiwr7sYHNTxws/zSLgVHEFUD1qdWLDGTUmdiXeQu2MYFSAKq5Y5NRb1RecU2MtK+FGaBHRaX80ByO3Fes/CbUgqiGQgLmvJ9NG2EBhg113gy7a2uxjOK48ZS9rSaO3AYj2FdTPoy5sbbVNNKnb04rhtS0mWxc4UlQal0bxJNEuznaK1n1WDUIisgANfKShKDsz7iFRTXNE5cXip+7krP1aASLujwQava7Y8mSP8ASse2uGBaGStIIxqyuY08flzBs4Na9rIs0QVj0HFUdQjIlLbaS0kKSL+tb7o5GXpLWbJZOlTWUwjJRhhulaFhKrY3AYqnrFt+986EECo0BSLUB2kbcgeprQhm56jjvWJZTkjY9aCtnkVnJDuajOHh+YZrHuLZUuBMnBq3EzYxnih0JpJ2JbLFpOHj2luaU4CmqsSbJKtqdyHpVxYrnbfDPXjZCbTpjmCdSuD6mtaXQC10cDMe7K157p8mx1ZThlOa9a8H6pFf2Co5BlTAr08HW+wzycwo3fOi5e/6PpUUR/hFcHr8u5WFdt4nmAhKZ6VwGqtuziuGr/Edj16X8FHT+A5GvNPbHIjO2uoihKJJI3HyN/KuP+EEmyK7RunmGu2vGV9OuVT73ltj8q9jDu9JM+bxUUqsrHz5rkitrclwnQuaovH/AMTElfuutWZWEiyBsbg7fzqk8vlzJu7Hg+9ec9TGJ0GiQ+XaSe0lWLtwcjpim2m5LAHj52DVUv5D5hx3qbDvqRq+4FjSu4+xlfeqzvgBfSnSP/opUUWNExbaVmsJI+pDcfSqhnKnC5xU2jMPtDK2CpU1FMg8wr0ppAOS4i6sRmrazblG1lYei1nhI8ZI5q3ZhGcbRgCixLsaNv8AuYGlbAPYGqrS5YnPWkvphkKGyBUNr88wXtRYLmrG/lWYHc1W8zPfml1CYLIEXpiqsbkyCiwrmlnEA5qMyUjt+7xVNpdr9aLAmXY3+as/U5szpGPUVMknzGs2eTdqK+3NEUVcvalPtjSAdTVu0IgtgWPNZCsbnU/9lOtP1K85EcZyRTsK5aluGmlwOavwkRRhu9ZNiBGnmPnNSvcbzhTxSsS3Y0GuM8U9ZOlZ6txViI8ZNUkDNGOTpVqGQ5rIE25gFrQgYBck1tBGM2asD8gVft5OlY0EgJBFaMDdK6YI4ajNi3bJqe6b/RSM1StWOc1JePthPvW6WhjzGQs/l3A54zXRaXcbmU56Vxt7Jtl49a3NGn+VcHmsqfxWNamyZ196dtsGHRua6T4UfN9sbsHFcpcyCTSwO4Ndb8Ij/ol/x/y0GK7Ka95Dw/8AER3HH4ULhj70zPamXFwtvA0zdFFdKR6VxdRXzLGePIP7s/yryCZSkzRtwVNeo6FfDUIp3zxuKj6V594wtTY6xJx8shytNpnJWaklJFEMuOajfkVFG2/2+tO3EHFRY5myNyQab5hp0nrUDkZqHAFIllk+Ss6Ybm61blPyVQd8PXNVTSNYashlXbVKU81dvD8uRWVMx3DmvDnXnGoenGlFxJC25CtZk3yP+NXIycmqN6wV692k7xTZ5dRWk0WGm/dVRkk3NQZg0eKgJ710JnO0LKvFVJVY1eyGFPjtw2ODVN2FCDbM2O2LnJFWRZkj7takNr7VbS346VjKrY7aeHuc1PY4HSs66tjjpXY3VvxWVdW49KhVjV4ZHK+QQ3SrdqnNW54QpPFRIu01lVqXRrRo2Zbh4FX7c8c1nRtzV2E/LXk1nqe5hlZFsscGqVzIRmpi/wApqhdyYBriZ6kChey1g6hKSx5rTvn4J71hXbcmtILU06FSaTJpqMc1G7dRQGIrpsYSZZRstV+1b5h9RWZC3zVoW7YZfrWb3JOX1X4sQxtthkc/hWdD8Vpml2qC2fWvMdYXFxnFV7Jttwh969WGU4fkvY8aWLqKdj1m5+JF+3McKnPvVCTx9rUhIEYQezVzC44OKO9c6wdBfZOr2kn1NyXxTrE3JmZc+hqBta1R+t/KPxrJ3UBz3NWqFNbRQuZmlLeX8g/eXkjfU1XO4j5iWP1qFJBUgYE9afKo7ITMrX3CoqZ79KxDWhrkm+5IFUMd69ahHlgjzKrvJjT0oFBpK1MxTSUUUAFOHfNNpe9AF/T7++sCXsbySAjuprtvDXxR8TaWEFxM13GP+ejdq8+hOTtq7NsFsF6Z7+lYVKcJaSRpCtUp/Cz6B8PfGDTNT2xXlncrJ38mFnH6V6P4e1zSr9VaGcRlv4ZvkP5Gs34D2Whab8ONPlsEgN3cRbp5mUHJ/Gta/wDDPhfxIzrdQfZtQHS4VyAD64FeJVhDmfLoe5TdXkTk7nRIsezKlW9wc1QvJl3bduTXn2saJ8R/BzmfS75/EenjpGihdi/WotD+KWi3FwLPWs6ZfZ2tG4J5+tZOk/s6hGrG9paHoQsVuo9sigLWfd+EZWBksLmSCT1Wt7Qbizu4VltZ0mU9CCK3YVyeOay5bm/PY86sLjxxoM+ZVN7bA9XfnFdjovjG2vSIbmN4p+42nFbqwA/wgjvmqs+lWkj7jEufanqiJSjLoW/OSaPfG3FNtWdpMdabDCkK7Qvy+lW7VVDBlFUncSdifY6gZ6UyYBuG6VcRlZCrde1QOnJDfgaUkSzyj9p9NfHw2abR97wxKftLKfmUZ4wO9fFceSxJyW6nPrX6UmGC8tXtbyITQygrIhHBr4s/aB+Fmo+B/EEuoWkLS6PcuWSVRwrHkr+Fejl1aMb031PNxtFv30eWDABpBQCrDINAGPpXrnmAOoNWLUAZNQVYg+VaGSxJscYppOaWXk0nvSELbfeYVU/5bNn1q3b/AH2qm52u31qky4Dj80g9KsR7ugqCIDHI5qxHgDrSYTJ4wQOeadv7IOaRFLYA4FToqp0GWpGY2KEsczHAq1DOiMFhjAHrUQUvy7fhT4stMEUfL60Ab9oW8sZ5zXT+Fxu1CKMdWIrm7QYjUAVveG5fI1WGT0YVlPYFoz1j+x7iFVfZwRUDwzRPlcitP/hIk+zxq0eflp1pd294fugZrw8Rh1LVH0GAzB0/dkzNjvFY+VL+tZmq2IjnE0fQ1q69p5hXzo+fpWbY3H2pDFIfmHFeeouLsz2JzU1dE9pYR3sQGBuovPD0kERmRc1f0eGSCbPUV1sTJJbhXTNaxVzmlNo85spAjbZVKkGtVolmgrU1nRYZ2MkAAascmSycJNnb0qZKw1K5mXFu0MhYCnwTnIBra8uK4jzxWTdwGGQ8cVDKTLMUgqUTAVmxsc88VNk1NhFsyfNU8HzDis8NyK0LUjigQtvJiYx9812HgG6ddUMEZPPJriV+W9OD1712Pgxkt9VjmxnKnNbQlytSMqkOZcp1HiK73SmOuauBuLfStLX5M3LMOhrOHJ9eKi95M6mrQSNL4crLvufL4G416HpNs+yQzcr5Tfyrh/hiV826TGT5hr0G6n+zaRPIvACkZ/CvbwrtSTPmsVrXZ82a6BaazcxYwhc7T+NY+pS5j3dMdK7rXtIOp2ReP/XozHPrzXm2pGaFpLeZSJBkYrzaU1UHXw7oy8jvLWUHSbU558sGs+6kZjuFTRt5ejWYPUwjPtWfPIVQDPSrscqeojykvSNJ8hXNVfMJNKze9FjS5PZv5cqtU+oHMxZelUUbGDU00mU3dzTsJsTPIFXrdlhgLN1rMQneCTVmST5NooFcSSUM2ehq9pXEokaskHdIBuwK1YG8uAn1osK5HeThpWNMtXLPzVaeRWc1JZnJGKdguaM0gCgZrPmlG6n3cmCQT0qkW3ZNKwGjFJ+7J9qyRJnUGOeimrqPttz9KyIH/wCJic9MGnFDTNFJvsts838cnSo7FTI3nyVWk3XE+OkaVLPcKFWOMfWqtYLl2S5LHYvSpIjxxVK3Utg1YeVYhjNRYRcVwn3qPtJb5VrO84uas22M81cYibNWywo3NVkTZbatZbXGBtWrNm3GWPNbxRzzZs2rYxWlDLwKw4JeQAa0beQcLu5reCOKq9Tfs5OM0upS/uKrWDZFM1iTbDXQloc9znr+f98Oe9a+i3HI5rltUlw2e4NaOh3HCmuWL947qi/dnpOmP51u0ZPY4rtPhW3lm4h/2ua880O4+ZT0B4rv/hudupXPoW4ruhumc+Hfvo7voxrC8YXhhsfJU/NJxW2Tya4rxtcf6ekfpg12UleSO6vPlptieENTFnc/ZZTgN/Orfj6z+2WP2mL78fSuQuJSkokB+ZTnNdjpF2uo6UBJ8xK8itq8bPmRx0KnNFwZ5+su3OeopQ+TU2rWv2PUpI/4c8GqLvtNYW6kvTQtuy7aYEDDNVw5NSJLtFFhXGzcAisu5ODmr8su4mqd2MiuepEuMipLJuXFUpFyxq2eOtRTsu04FcTwsW7nSsQ7WK5GwVlanxk1olix6VQ1JciuhKyML3d2ZsM3JBqcH5apqrCSrAY4xVRFIsWqlmrWtY/aqNhGTit2zi6DHNZVah14ekPggq0LfAqxBEBVjy+K4pzPVp0jJuLfIrJvIAK6W4TjpWPeqOaz9ob+xRzN7Fjms5xW3qGMGsecAGolMFRSYyLg1ehPy1SXqKtIcLXLUZ20Y2JJGwtZt4/FWp37Vm3jcVznfEzb2TrWLeP1rSvWzmsW8Y5Na00VIrs3enBulQk9qchyRXQc7LkXWrkJ5X61Uh+7VmLqv1rJ7jWx4HrKsSGrOiP7xfXNaFxJ5n3ulQJCvXBzX00HaNj56cHKVzYik/djntS+aPWs9GbG3mnKXPrXO6aOpSLxmWo2mWq2127U5YZCelLkiguycT8U6O45NQi2kqT7NIqMx6UrRBtmNfP5k7NUKt606b/WN9ajrvSsjzm7seVBGRTDSgkUpwRTENopcUlABRRS0ASWy7p1A9auXvykKeO2Kr6epM4xUt980/zHpUP4gOw+HfjzUPC6tDIZJrIkAop5H0r23wn4msdYhFzp12GkIy0e7LL9a+Y/MEcAQgHdRpmpX2l3QmsbmSFs87GxmuKvg41tVozsw+NnT92WqPtfw/qtxG22RyynselN8WeHfCHia3MeqaWFkPV4FCN+deA+CfjFPC8dvrUA8sYAkjGSfrXruk+JbHWwk2n3Ctu/hJ5FeTUpVaD95HpRqU6/wszLXwMnhm/W98L312IlyTFPMXzVyP4meINGn8rUtEuZogeHRMCu6sFX7Ou5FOB361dS0s7hNs9tHIp7MM1Dm5O71NoxhFWSK/hjxxp2uwK6t5Eh6ox5rpo5FYblOc1y9z4S0qUFrVBaydvLGKl0231LTv3UkhljHRicmpuS0r6HSR3DNKI2Tj6VqRQjZlODWPYzBnDMta0b5+7kVaExzqyjdigbZlweCKdvJX/GmKQTwMGkyRnKuc8etQarp+na1pk2l6tai4tJlKvuGSAe49DVs8kkgZNN4HHc1A/I+Pfjn8D9R8JXEus+H43vdJYliiAs0Q968WQhsMTxX6VssVxC9pcxrJBINrowyCO9fJv7THwcbw3eP4p8OQM+mTkvPCo/1JPoB2r1sHjW/wB3U36M83FYS3vwPCI1zU6njFQxnPSnjj3r02eWxsh+akJ4psjZag9KARJbffyaqzcyn61ah61UP+sb600XElTqMVaiVcc1Xj4xU8a560MiRYVj/DU6jGGHWq6cdKmG4CkSPJLMAvWrlqY4G2sQTVNDtXceDUcO6S4BGTzSBnVWvzpla19Gbbdxs3Yis3T42+zDjnFaOlp/pka56kZrOT0Eejw3tlJCgfggetA1e0tMGNsn61Jb+H4ZLeORnxkVbt/DlhkbnB+tcUbGt2rWKtv4l+1OYZIyVNV7iFo7n7RApAPaus07QdLUghVJ+ldDDodlKoAUVzV8NzaxPRwuNlDSepy2hXfmRgOh3V09upaMfLj1ra0zw3Yr8ygZFWp9PSIHYBiuT2Mo7no+3jPY56SFgMrVK6sba6QxzKAx710MyJGMNVOe3ikQlCN1S0ikzj7uzksJP3YLJUbxw3sZ5Acdq6S5hZUKsu4VhXti0LGa349RWMomsZXOeu7d4Jfm6UiNke1a06LcR4fh6yZYzFIUPSosaDs4Aq5Zucis8nNXLI8iiwFyKHfcEDrXR6CrRON3UGsywjG8P3xW9Zx9COvehsi2pe1blUftWaZ1RS1atzGZ7RlXqBXL30hjUx85zimlcpzsjtfhAvmXN3Mw+Tca6/x3eC18Jz7OHZlxWT8ObEWujBujSfNVf4q3CqLGzR/voS49xXqt+ywrfl+Z4iXtcXbz/I5S2fAA5561meINGsNUCtLHtdT1Xir0B9zmmXr/ALt+2BnNeFC6loe7UjH2b5jmNTmWJVtwPliG0VjTSNtJ7VY1OTdcMwOR3zWbJIdpxXrJaHya3HRtkEk4oEnNVfMpVcMOM1Vii0G5609pMqKqkkDNOEmOtFgLKvkilZ8qaqrJ3FP3cD3p2FcswjJBq5cSbIscms+JsNtpbiX5Opp2JGvIp/hNWbJsLkVnB88GrNvIFRjntiiw7jrqfLNmo4Zd0Z46VUkkG47utLbzcFOKLBcttKfLIrJjlK6kO+eKmlm5IzVCJv8AiYE/7JNNIEzXu51iJijPPemWiMx3HnNU7dGlkMjfrV5pRFHtShoLlqW4WJNq9aq+Y0r/ADVXO92DNUu4KMmkohcthwq1LHMxX5azzKPWpI59o4q4xIbNODJbcavRyntWTHccDFTLdbSK2SMJs3bRtxHBzWmn7sq2DWDYy7v4sfStiORjCOTW8FocFXRnQ6e3yBqh17Kwh+2Kq6fKygKzfSrOvk/2VuPat0tDC+pxGrSfvDzU2i3OxgDWPq058w896fpl386jj3ri2kena9M9P0W4+VTnvXqngOQearr1brXjGh3CFVOeter/AA6lMk6xqwyO1d0FscVCVqlj0tvu5715t4ruhNrzgHhVr0O7k8u3aQnAArxe6vTNqs0hOfnI/Wu/D/EdWMl7iRZvJwtaHg/VPJumhZvlY8VjXLK61SjkeCcSITwa6qkeZWPOp1HCVzu/GFmJrYXEY5Xk4riXbjB6132nXEd/pYBOcjBrh9YhNvfMhGBnIrjXY66ndESSADFBbk1AmSx9KUkgU7GVx+D1qCZu1WEJ2VSumxmspRKjIrzGoWX5aePmpJBtWsnEq5XYBRVG+GRVuRuapXjcGoaKTM1sBzSwAs9MwTIav6fbljntS6FLVmjYRkAGtuyjPWqFnH0FbFsvArhqyPZw0C1ClT7eKbFwKm/hzXFOR6kIFO7AC1hX3eti+kHNYV84way5joUTFvuhrImxmtW6O7OKy5MbsUXJcRinkVNnioDwRin54rKZrTQlw1Zd4/Wr9wayrpuTWJ1xMy8c81j3RO41p3jdayJ2y1dFJDkQZO6nx5zTD7dakhz0NasxZciPAq1Fwy/Wq0AG0VZTO5fqKxe40tDw5LFj/DVhNPbH3a7628MysfuZ/CtGDwpKRnySa7Z5ijzVQPOItOOR16elWI9LJH3Cfwr06DwkeP3ePwrRt/CeAcqB+Fc0sxLVE8pj0ljjEZ/KrUeiyHGI69bg8KLgcj8qvweFY+6g/hWEswkzRUkeQQ6BIWGY8cUur6G9totxcFMbR1r2238LRf8APHNZHxV0WCx8BXk2zadoqaeLnKpFeYqkEoNnyvJ99j7mmU5/vN9TQozX2R4I2ilIxSUALmkoooAKUUlOUZYelAE9s3lgnvTdwecFj1NMZiTzTB1z3pWAs3xUOFXtUC/NRKctk9aE6ccULYC1aY+4xwK19J1fUtEuBNp906AckA9axofvA4yatSncQ3cCsaiT0aFFuMro9e8E/Gu4iKw61CPLXAMucmvevDHiPT9Y0+K9s5swv0J45r4eh3EOwPGRxXvHwp1uK+8JJao+ye2JZhntXl43DRpx5oI9PDYmUpcsmfQ9tcgtk4K/Wp7i7iACqxHtiuK0K4vPsiTRuZAOq1vwXC6ioDRmN1rz1qd0ZHVaNGsvzbQPetOUKDheKxNKM0UQ+fK1rxAtyxzWiFKWoSKccNUZDAZ3VJMu1d1UbiYk7elRJiTJC7bqmAZlzUdqFkXrzVkrsT0qbGmgxc4z3p9za22o2U2nX8Ymtp1IdGHH1piEZ9PWpYyecHihD0Pin4+/Ce/8Ca3JqFhC82i3DExyKPu+vHavKkPy/eOOwr9JdY0+w1fTJtN1S3W5tZl2shH8q+Ovj78HbzwXfvq2jRtPo8pydo/1fc16+ExnNaE9+55OLwdvfgeOP19+9L/DQdrDcvSgcivTPMFQ4DH2quv3yamf5Yz71FH600XFFhBxUqioVapUapZmyxGBipAeKhGcUbmb5aQh0jFjt61qWKR2cIkflmqjCqwjc/zGku7lm2t27CgR2+kyedZ7lFWtNYLfJ3+YVm+EG8zTpGz1FaujLu1CNQN3zCspAemxyXElpEqA421f0+xuJCPMYgUscy29lF+75xUUuuSICFjIrjiavY6Syt47ZQzyCrcms2lsmC4zXCfbNUv22Qo4BrU03wrf3JD3Epx6GtBXNpvF0kbHyHJFbGheI2vPklB571R0/wAJ2sHMhGa17awsrcALgEVnUppxNqFWUZavQ05YY7iP5etZF/aXFucopIrYtFUfdPFSNcqrFZFBWvMnGx70XdXRzSXQYeXKuDUc1qsikrzXQXOnW91GXhxu9KypLaWzb5gcCs2irnN6hp5jO9RzWNeW5b7wxXbyvDMuGwKxNSs+pXkVjJGkZHJtFsap4ODUt0m1+lQFsdKks2tPn5ANdBZXAAri4p9hGDWrZXvTmkx2udfFdYPHfrWJrdvu1CEJz5jAVJbXIYAetXYGi+128kgyFfJNVDdGVROzPTfCtuqW1pG7bEVBuNed/EO9juvF1zDC5kitn2oTXpunPEdKluY/mVIC+B7CvEbi6+2atcXS8LK2celelmM+WlGK/qx52Ww5qspPoXImw33iTUOrTbbR26ZGKEJH0rM8TXBXTuOOa8iir1EenjZctCXoczLLuL5qk0namNcZyKg35zjrXrpHyqZKDSBsGoSx3AUjN83BzVWKuWTI2KVXzz2qsX9elKrYHXiiwrloNzntTlbL4qqJPyp6uN3WnYVy2rYOd1Mldd33jmo1KkHjNQu/92hILk275uWp5k2xEKaph+c7qZJNn+LFFguLJJz1ot5F39apSyHPHNRLMyvkVVgLtzLhiwNZ0kzrdIY+SSAfpSyzBmPPBqTQwrXDs/JXOBTsGxuBlVAOhxURmUdaqyys7E9KiZmOBUCLTz5PFRGYk9agORSdSMdaYWZOrsTnPFTxNz14qOC3kf5Qpq/b6ezcEYo9pFblxoVJbIbFIQetTM54Iya0bPSVfG6uh03RLc43Jmj20S3ganVHOaXM/mYw35V1VqwaADDZ+lb+n6HZqFxAK3rbRrXaP3YreFVLoc1XLpT6nFW7beuevpWhrpMmiZHPFdU+h2uC3l81geJ4VstMmkB+VQeK0+sIweVTWtzyTVG5ORj0qrZzFZBhu9J9uF5IwYYGTioriIRShlbispb3NYXSszudBuHwrBuQa9X+GWpeXr0G7oQcivEdBmb5NrdxXpPhK+a21CCbGDuArupO6PJqfu6yPePF9yLfRLibp8leK20oaSRs8lia9G+JWpD/AIR1FjbImTHFeXW7GMZ7V30Vpc3xc7tI0/N5+Y0123NxVUP5lSJJxnHTpXWcJ0XhTUDA32dm+lWvFVqZk89F5HJrl7KQxXMcueh5rsjcpdacRwcriuaas7nVTleNmcfG+xd1I0gLbqSWPZO8bdM8VVuG2UrEMu+cu01n3UmWqNZDk80nylck96hoaY9GULzVe7nGKlfGys65yx4qHEdxjyZNVrluKeVxVe64ArFxNYsij/1lbmmp8orFtlDTCuksoiqisqjsjooRvIu2yjNaUA+WqdsnStCFeK8urI9/Dw0JkPy02aQhetKRtFVbx9qVxzkelTiUbybOaxLyTk1fu361jXbcms0zdoqzvwaoP94mpZ361Uduau5k0PPWkJpmc0hrObLpoinbisu6brWjOeKy7rvWSOpGTeHrWXKRWjetwaypTXVAGhpPPFTRVXHr2qeLmrexm0XYOcVaXO4c9xVa3GKsD7y/UVh1GloegwaTEv8AyzX8quRabGFPyCvO5Pilp6Z/ep+BrNuvjBYR5xI5+grljg60tos4HXgup6vHYqrfwge9W0t4FHzSRj614NdfGWE58vzj/wABrJu/i/euMQxk/Wt45XiH9kzeLprqfSDGxjHzTw5pPtunqP8AWIfoa+X2+JHiK5Y+XbxhT0JJzSP4x8QyDlgn0Y1f9lVVu0L63A+ol1zTYwcsPzrh/jjrtlN8PryGBhvKjgn3rwK/8Ta4wJa+kQ+z1m6heavdaSZbq8nlibsx4row+VTU4yclozKpiouLSRz7cnNIpxQelJX0x5hICD1prLSUoagBMUlKaSgApRSUp60ABoHWkooAVuTS/wANIOtHagCWMsGxmtHH7gr3IzWdGeauZ8y2Jzgjis5bkkVuB5BLV1fwy1oaVq4jZsRXREZrlVK+Xs9OtNWRljjeLh1b5QOuazqU1Ui4vqaQlyyUkfYXgm6DKuxgQTwPUV6CunxXKCSIbJPavDvhRrP2mxtHnjkhZVVTuGMmvc9EvEaMAMPrXgRiotxfQ9jSSTQ+Ga8sTsuIxJGO6jpUl/4v0LSrRrnUdRt4FUZIdsGtZNkqlGUEGuV8deBdL1ywkiltY2Zgeoq2mti4wTerHWHjTTvEAMuj3kU9sOCUbPNakM8cqbifrXzLZW+ofC/xh5LB/wCzbiTBX+FST1r3rRtRiureK6t3DxOMjB4NZVFZ6PQ05LI6aBmVuG4rVt5RKmG5NYUModcrV21kKHFJMSNFkwaFO00iSbhS7cnNFikSdQcde1V9Rs7PUbCXT9RgE8EqlXVhnAPpU68fXtQeAc9+tBVj44+PfwXv/C1/LrOgwyXOlyEuyIMmP/61eLq4f2I7V+llxBDdWr21xGssDjDI44Ir5z+Nf7P6XXn654MVVk+89r91R9BXp4XHfZqfeeXicFf3qf3Hy7Kfl5qOOrWrWN9ptw1rqFrLbyoSCHQjP51VQ16q2POs1uSr0p6NxUa1LGjN2xQzNoljY4INPWQR+5qFllPyqKkitZW+8R+dImwGVnPJqS3t5Lpgqq1WbezjX77ZrYsGjhKsIxn6UmxHS6JYHTvD53j5mBxVvw0pbUYseopr3f2rSUIGAvatHwLbG51RABwKwm9GxJanpJuIfs6Iy5IFRL5MrbRGD+FLc2hSQqRVrT4Y4wCw5rkiatGro0McIDeWM/St6CaRhlRgdKxrRwWAUcVsRfKlagK/2iRupxUkdqc7mY/nUT3YT0zSwyzXDAAcUxGlauEYIDmrk1vvjzUNnabcO55rSTay4HWuPEUr6np4Ou17rOdmNzZuWQkj0qaDVILhfLuUwTxzWndWu5CcVz17ZHcTjH0rz3dHrR5ZofqmlKy+dbMCPQVz10zxsY5K2bW8lgfy3JK+9V9bijkXzlx+FRLXYOVrc5m8g3klRWVLEysa3vMRQQ2Ko3O1skVmUjM2kLSxzlDU0iHbVSWNqRaZs2N4cjmty2nEij1NcbC7RnNbmnz5C89KWzKauj0fQPFElj4fv7X5TI8Tp8w/hIrzrTgREPmyDzmtCWRmhO3jI5IqjFhRgjAHYVVapKaSfQyoUo05Sa6louAOcisHxbcBbIL71rSydeK5vxjIfsydMZqcL/ERnmf+7M5d5F3daasnNVXkG73p6P7V7Nj5ktM/O70pztnGOtQq2V6U9fWiwmx5IJ2mjP5UwfM2ac2VGOtNIVx6tUm45HSoEPbFOYqozk0rAWFkwp96glbAOOtIZPlDYNQXEy4JHWqSFcezKEyzc1Ulm5xUDy7s5zUTS/yp2HckaTAPJqBpVDDOaikkLelV5JjwMCiw0TvcKpOelaWhjZbyTswALcZrm7ibbGw6nFeh+CdFW80lLicEJgcGoqzVON2bUaM6r5UZHmMz/KjN9Ksw2N3MRtjZQe5FdvBptnAMLCv4inukan5QAPauCWMu9EenTyxL4mcnb6G5/wBaxq9Fp0MIxtB+ta8h9KpTtzUe1lLc64YWnDZDAkan5VxU0JCmqjyEmnwPk80zTlSN+xxkV0en4wK5TT25HNdFYyYAqovUxnE6qwI4rbtm6Vz2mPkKa3rVuldkGcsolxh8tee/GO6+y+H3VOGkIxXof3hivD/2gtVcapaabEf4CSB7Vqld2Ma0uWDOEs9sQ+YgetU9Uvt0uxG49az5ppjwXI/GqqvyQxzWziedThrc17K9uIX/AHcp9ua6HSPG2o6dcRLJiVdwyAOa4+3Yn5YxuJ6Ada9K+HHgaS+nj1DUlKwryFPU04c19GZYhUrXmj1S716bWvDunM0Txjn7wqqGBjC96s68Y7W0soYkVUQkACs+Nv4q92ivdR4k3dlhDt4qZOFqBDuG6nB+a2IJ1ra0m8HleWxrDZlVKbBctG2RjFTJXRUZWZe1ZgtwXFZkzB+tF5eeYe2ag8wGsrFt3F+70qneSspG04qy0qrms26nUv8AjUyBMtRSOy1FMxxSwTpt4xUU8y7SeKzGQySce9VZzu6055VPNV7mUMvFRJFxZa0xgbgCurtlyBXI6G2bj8a7WwXcorhxDsj08HG5bt0q9GvFQxKBVlBxXlVGfQUY2GsKzdRfAxWnJ0NYmpt85Ga5Js9CmjLvGxmse6bJNaF43Wsi5bk1ETVoqTMKqyHJqeUjHvVRzzV3MWiRGxSs2etQhm7U5jgc1nJmkEQz96zLs4Bq/K1Zt4etStzoRj3rday5DkmtK9I571lufmPWuqIMVRxU0NVg1TwNVMg0oCMVKD8y/UVUibipPMw6/UVjbULaHz6FY9EdvwqaCxvJ2xFbyH8DX2vpXwa8PWYJSzUY/vc0+/8Ah7o9rIhWGIDPZa+leIfRHyN0fGkHhzVJGCm1lH0U10eleBdZkVTFprSk9CeK+0tD8G6SIEKW0PTqVFbsHhzToxxFEfooFZSqTkPnSPjaw+GfimYD/iX7c+9bVt8FvEV1jzZHgB9BmvruHSbGMcRCrcVrbp0hAqORh7VnytpP7PcnmBry/kmHXaUqj8ZPh9F4d8CyyQQhViHX8a+vljRedoPpxXjn7VVuW+Gt8wA4UdPrVRi+ZO4KbZ8NUu2kpVOK7wENJUjLkZFR0AFFFFABRRRQAUUUUAFOA+XNNpe1AEkOAT9KsW7qYXVj3zVOt7wX4X1PxRqS2djGxXPzvjgVFRxiuaT0Gk27Iz9OsbzVLyO0sYGlmc4AAr6C+GfwXt7S2i1LxEoeQ/MI2HSu6+Gfw50jwlZRzSQpLeEfMxHeu0uZRICo6jpXh4rHup7sNEenRwqjrPc4DxTbWVtBGtjCIfKIxtHYVa8Ja1cRyIHYsG7VN4rty0R2LuHfFcrp1xLY3QJUlSfyrgizduzPcNJvTJGpzWzHcrINrVwXh3UllhRlPPpXSQ3DMQehrrjLQpanO/Frwzaaxo8xeNS2w7WxyDXifwg8aPpXiC48I6tMf3TlLZm9B2r6H8SXkMGjXM1wwAWMnnvXwp4z1LzvGl5qFqSmyfchB5OK2oUFVco/1cWIrunGL/qx9vWNzuQEN17VsQShgo/i7mvFvg/44j8RaJGsjj7ZEMSrnp6V6rptzuUMK45RcJOMty7qSTWx0sL4FWI5d3ymsiKf3q3E2fmBoRSND2FPHPWqkTYPNWFYU2iyTgn8KTlWBX5W/nSDk8cilA3HczYx2qGhHFfEX4ZeF/HEDrqFjFDekfJcgfMp9cV8sfE74G+J/CE0lzZwtqOnKCfNHUfhX258uc7TupJNrR7XjV1J5VxkVvRxNSj8L07GFXDwqb7n5osskbGOSN43z91lxS4m3D5s19v/ABS+DnhrxhZTTW9qlpqQBKSLwD7YFfH3ivwrqXhzVp9JvFZZ4WxkjrXr4fFwrabM8jEYaVHXdGKi3GcFjzViGK4PBJIqoZ5oX2zKQRVu21BQRuOBXVZnI0yVEmVulbekR7yDKeKq28kF0v7txmtK0CxxbZBhqlknSosa6Z+7Ndb8KbXdctLjOK4aylzYlT0r1b4YWnk6U0+Otctd2gy6avI6S8XfITioI1FLPdhSc1Ck+4nHeuaDNZ7mpaTLEKsi6lkO1AazLfecccVs2S5xhea2RmT2dk0hDS1uW0ccagIOlV7VcAbqux7aYEysSMt0ppu1jYBarzysx2JU1rZbvmehpMqLaehp25WaP3qpfWecnFWrfEfFXPLEy159WlY9jDV7o4nULQrnisyeOTyyBnpXcX1huB4rHm0/HauSUGehGaaPO720mDk81WSOTHOa9Hk0dZUJ2Vz97pyxSkbaycGg5kcztPcUwxbsmtqS0BBwKrTW+3HFQO5htGy1YtZdpAq1cQg5HeqEqmJqTLTN21myNtF2Nh3CsqzucEZrWV1mjx3p7g9GVJJflBNYHisGTT1Yc/NWzdKyEg9KytQTzrWRF52jNOguWomZ42PtcPKKOElJ3+mKdG5Y8cU66Rd5BOGzUaKN4HSvcsfI8xdhJZT2qxF7jmoIozx2q1D935hzmoaIchSuWG3j1oYMuRUgjDDrgZpShD4NFhKZEp65FN2hicVIVPpSSr5ak9yKVh85TmnP+rHaoGcDIxSS/ISzdzULy7QeOK0RVyK5bA4qq8nvUk7qVyaz55P7pyKpIaHyyYNQtLkmomk9ahd8k4osUie2ja61CC3TnzHAr3HTIRZ6Xb268FUAP1ryX4a2f27xCZjykIDD6165K/X0rzMwn7yh2Pdyyn7jn3FkYkdaglbOKSR8DrUEjniuCJ6lhs0hFUpZMmp5WzVObGa3iiWRlzUsLkVX3c1Kh4rVIzZs2T8iuh0+TdtrlrN8AV0GmtnFNGUzsdLbgV0No3yiuZ0huFro7RuBXTBnNJGrEVVC7NgKMmvmL4lX39oeNL9ycrDIVQ+1fRniK9XT/C9/ducbYG2/XFfJ5/tDVrya6it3InfcWrqoRvqeZjalkkUrll2n5ue1VbWKa6nEMCMzscAAV1mmeC7u6cfbJPLHcEV3fh3RdJ0iP/R4QZu7HmulQuea8XGmtNWZ/gHwStoY7zVFDSHlUPavV9MZFIj2gIBxiubt5SSMc57jtW1YttQgH5q1ikloefKpKcryK2tymS72Fj8p4qkJTnbT9Qkb7Yx/OqOWLFhXqUl7qOeT1NNZisdSQv8ALnNZBnbGKFumVetW2JGpJNzjNMedVSs3z93eo55uMZqbjJ3uPmPNKk7AE5rNDHdUglwuKzbGi08zHPNUbhmZqQzjdioppMDNSyk0SxsyjrUcsrYPNU5L0DjNRG5yp71LKLTzcY3UyRvk61Qec5p5myuB1qWikze8PH96DXcWDYGa4jw6DsVq7bTx8q15WKlqe7gI+6makPzYq0FwKrW4q4OleVNnvU42IJT8rGucv2y7V0V2cRtXMXrfM1cs2dtNGVeN1rIuSSa0bs8ms6bmiBctim+cmq5GTVqVaYI60MiKNeaZO22rKqQcYqlenaeazkaRRVmes28cYNWpG61m3jHBoijUzbpvSqEjHPNT3TYzVF2ya6YgyQGpYSFNVA3FTxHNUyDQjfAzSCTMi/UVErfLik3YkX6iotqPofYJ6Hk1ieIY/kB963MVma6m6A+1e60fE8xZ8Ptm0Ue1ai9axfDLZgx6Vtr1oBMcKetRg1ItAx6nmvMv2kbY3Hwz1PC5+UV6b2rk/i1Zfb/BGo223OY6cdyon5xSDEjL6E0hqe/TZf3Ef92Vh+tQla7DUFYikPNFJQAUUUUAFFFFABThyKbS9sUAHGKWgV3Pwy+HupeLNQRmiaKzBG9yMZHtUVakaUeaTKhBzdkjN8CeDtS8U6lHDbwsLfcN8mOMV9YeAfBum+E9Kjit0j83ALNjnNWfCfhzTfDWnJa2UKLtHzNjkmtGV8n7x5r57FYuVd9kexQw0aS8x89wzOdx47VWMrA9ahmmHeqz3A7HiuM3sSX0fmxkCsG405GPzL37VqvdFRxzSQnzH3EVSREkV9MsryznUwnMRrqYr5oow0zbEA5Y1Xt5IooDLISqAc+1eF/HX4kSqW0fSJ9vZ3Q811UaUqj5YmUpxpK7NX48/FG2Fk+h6VOJZGG13Q5A9RXzk27cWY5J6nvSs7PKZJHLu3JJ9aCfzr3aNFUY2R5datKrK7NzwL4kufDGtR3kTMYc/vUHcV9Z+CvElrq2nQXlrKHWQDOD0NfFxx971r0H4N+MZNC1VNPuJCLWZtq56Kx71zY7C+0j7SK1N8LXcHyy2PsWGbK8VctblshSa5HQNUW4jU7wykcHPWt4SKcMprxT1EdJE25RzVlCKw7G66AnitWKQHBqirl1Dn2p3eoYzmpl6daLDTFHWnFAeaRV5Ofwp44pWAjdcfNXiH7T/gtNR0MeIbOIC5thmTaOWz617k+SuKyvFGnpqHh27tZFDB0OQfpThJwlzLoRUgpxcX1PgE28dwpSRBnpnHOaxr/TvJJK5611WswGz1e5tyMbJm/Dmqd7EJI8HvX0cJXSZ8y7xlY5m2MsLhlYjHpXU6bdfbkWNiA/rXOyr5MxU/MKv6ao3rJDJjB55qnqKWp2+nwv5CQtgsWwMV7/AOFLBbbwxApGGZQf0rxPwfZvqGtWccYLAMC1fRMUSpYx2+MFFxXm4uWyNsOrts5a9h2SkkcZpITCuKuajGQxz0zVHywTxWdPYqotTQikTIxWtYuMZ6VhQRMCK17LOMGt0ZGqkvvmp1lkYAAVBbxrjNadnGpxxVCH2UBJDNWjnauKEVVUU1+aVhjWbmtfRF82A1guxHFdD4W4jG7pQ4qRcKjgyzJbZzxWfPaDcRtrp4likkx60l1pmTuHSuadB9D06WJTWpzkFj3A4qjrugx3EO6MAP7V1JhEYz0qpMw3ZFZSpq1maqo76Hkt9aSWszRyKRzVOWNWXFem69o8Wo2zOi4kFed6laTWVwYpFIrhqU3FnVCopGRPDyeKzbuDgnFb7qrLxVK5h+U1i1Y2TOYkYxvj3q9ZXRXANQ3sOGJqpG+1xmpLOjdluIyuKyZYTFMF42k81Pbz/L8pp92Fki96pC2OS13TPs87S+XmNznIFZn2cbchevSu1tP9IlNrcgMpGBntWdqWiyWVwfvGL+Fq9bD1eeNmfL5hhnQm5Je6zChjbjcR71bjiZV3FlI9O9SRRck7Qcdas28SKwLDPPQ1tY81tlcRbl2+W3r0p/2f7nXd3zV4xu8wZTtUDoKt28IkX5lAZafKTcx5Ld/YMe1UryMquw5z611kum7vmDZIHWsm9tGyQwGPUUuVj5jkbtWC57d81nucA8k1tapBtdghJHfNYUxwCMYNaRWhrF3K8zNzu6VQuGx92rF255+lZ08h3Y7Yp2NRryZqKWXC1HI/NQgNPcR26fedhiqsUj1z4Q6a0OjvfOuGkJFdTOdjkGl0C3Gn6FbW4XHyBj9cUl6Qw3d6+crVOeo5H1mGp8lOMSBmzUMjE96Y0mDioWk4NJI3Y6RsVXds0kj571A7e9axRDHNjPWnRvzVfdzT1PpWqRDNayNb2nSYwK56zbaBW1p7ZYUXMZI7TRmyg9a6awOVBrk9Ibaq11ulIXKCtos55o5/4zaktj4RWDPzTPtx6g15N4V4Ig2KM89OldX8btQW712HT1bKRIGx7iuO0i4EV7nOM8V6lBWifLZlU5qz8jpvOwTk9KlikJK+5qi2OhPJqeBv3oHpWx5hvWRxyTWrBN6elc9BNt6tV+G4+QY5qojC8kYzt71E26Nd1R3Ep84GnySb0wa9WjrFGE5WK3n5k5ok68GnC3DEkVWbcr9a0cSFMnU4qKeTaanDx7fmqnOVdjio5S+bQTzec0ySfORVeYlD7UyJXuH2xqSahqwJ3JDJz1FTlWmj+RSa2NG8LzXRV5MgV22leGbWJFDICfpWMproddLDye55OdIvZX+WJvyq7beG9QYcxn8q9ottGtVIAjX8q0I9PgUY8tay52daw0OrPA73QbyEZaNvyqh9mePG4HOa9+1HR7edGGwZrhdc8MlZS0acZ9KrmViJYfXQw9AgKxrXYWPypise2sZLdAu2tizU8V4mKl7x9Bgqdoo07c8VZSqsIqyvSvLkz14RK+oNiI1y92T81dFqr4jrm7vvXPI66a0Mm6xuqpIn86uXK/OPrQIsjpVwHIoNDyaRIfatEw+1BhrUxZmSR7RWLqRw5rp54vlPFczq4xIazlubQRkTNjNZl6xIzWjOODWVfZUVUTQy7hsuc1TfANW5xVRlJPNdESJCL07VYhquQCeKtW68U2SidcbaaPvr9RUnbpTcfOv1FSiuh9iL054qjqy7rZjntV5T8u7IYe1VtQG63bjgivcZ8OUPDL4LLXQr90VzHh9tt4y+9dOOo9KlDjsKo5qVM5xjn0rA8QeJLHRoWkuZljC9STWT4c+I/h7Wrn7NaahDNJnBCnmncs7kcn3FZ/iOAXOlXETc7o2z+VXo2V1DKQQRUV8oe1dfVTQOO5+a3jqwOm+K9QtWXGJmYD6k1h16T+0ZppsPiXe4QhHUEH3rzc12LY1Eope1JTAKcKQdaU9aAExS4qaztbm8nEFrC8sh6Koya7vwz8IvF+s4Z7GSxjP8Uy1nUrU6a952LjTlLZHnxxVvS9MvtSult7G2kmkboAtfQ3hP9n6xt9smv3q3P+zGSteq6H4e0Hw/bra6XYxKVH3mUE/nXn1c0gtIK5108DN/FoeB/Dv4I6ldzRXviJTbQDnyjzmvftI0+x0exSzsIVjjQY4FWZrhumNoHaqk9wmTzmvJr4idZ3kz0aVCNNe6izJJxyapzz4J5qrLcAg4zVKSZuetYG1i3JNkHmqzN0FQeY1SRkmmhDkUMevetSygGcngCqECYas/xv4ktfD+hSzySqJNuAM85rWK1sjJtJXZy3xv8frolkdMsZB9plBBx2r5ru7iW5uHnmcu7nJJq74l1e41rV5r+dyxduAe1Zpr6LC4dUYeZ41er7SXkJmjJpKK6TEXNKrMrBlYgjoRTaKAPevgl44+1Qrpd5L/AKREMJk9VFe52F6ssI2tg+tfDul30+n3kd1buVdCDx39q+lfhb4zh1vTo2aQedGAJFzyDXi43DckuaOx6mFrcy5XueyWk67RnrWra3GMZPFcrZ3AfbtNbls+Vrz0dqOghnViCKuROprnIbgxtz0rTs7rc3tVJiNheT7VJwaqJLkjmrCH0qguOO70qG7GLWUkfwNn8qnTJzmqmqsE0y5c54Q/ypPYpbnwn4/VR4u1LHTeePxrGf54RjjC1peNJVm8S6hIvP7xv51ls3+jjHXFe/R/ho+ZrfxJepn3MOF87sOG96oyq9pP5kXC+lbIUNaPGe5zWdKwDLG38dakJnvn7KtvDrmrSzTAFokBAPY17V4lg+y3rBeBmvAf2R55bPxncQDOx0H86+i/GUe66Lda83Fx1bNaD1ORutr5DVQMYVyatXedxAqmSwzmsIGtQmhk5rStnXFZtuFOK04IQQK6EYmnZEsw5rbtxtUVk6fGFxWiHIq0SWmlxxQrE1Xj+Y81OOKYwbJPFbmnSCCLngVjA4NXpHIgz7U0JmrbaiQ+VPeuhtdRjmhCsuDXCac7bvxroLdvkBzirsTCo0zQvfmJ9KzXXD89Kvo3mR1QuiVNcNZNM9ihJSRJEV61keKtEj1C1MsSgSgdRVpJvm47VYW4wufXqKlJTXKy5c0HzI8lns5IXeNlIK1RlXKnjNel+JtHjuYjcW4G7+ICuGuoCrn5cEda4atFwdmddKqpK/U5m+te9YV3EVauxni3A1iX9r1wK5mjojIxYJtrHnpWlBcBowtZNxG0bEgVHFcsjhelCL3NLUI2hZbiM4rpPD81trFibK4wGxwfQ1z8Momi2tzUEE02j3y3EGcZ5FbRk07owrU1Ui4yLGs6RPp180M8XlbeQf7wqgVy2SK9ih0WPx14Oe+0zEl5Zpv2jksfSvKpbZ4p3WaNkkjcq4PqO1evTfPBSPj8TRdGo49CK2/1gIGB6VpxIrDLLzVEmPBZVIOeRVi3kTP3WGfetEjA07FdpCHp6U3UdOVgWhXGetPtnG8FT0rTs5N48tscmqsSecaxp8kbPkEjv71yGowFW+71617P4j01hHuQAhuelcHrOmq6nC8r1qbWLjKzPOr1CrGsidmya6jVrMqGkxx6Vzd1EVBPrVI6YyuihI3Wtb4fWX9o+MrSPblUb5qxZztBrvPgPZNLqN/qDD/VAFazry5KUmdeFhz1oxPVr6QArGOigL+VUZpM96ddyAyFs96pyOOTmvnLH1cdiC5+9xxVZ24qSeTmqM0mM1rBDJHkWoWfnrxVd5MA1E03HWt0iGWi+DUkUg3VniT5utTwt81aEXNm3Ykjmt/SuStc3ZNXS6N1FZt6kSR2GkDcBjjFdlp7Lb2r3EhwqLk1yWjr90CrnxA1NdJ8DXbbtskkZVPrW1LV2OOtLli32PGfEup/2l4jvLppMhZWVfpmqUTBplkU9DzWZZzb0LsDuc7j9atRTqsgVelezFWVj42q3KTZ1ySbv3i9ccVNHL3Xlu9ZdlKPKRt2R6etW4p1Zju4FUcpqxSJIgPRh1q7aTZbaOBWGjkncp4z1q/Zykv6U0K5oXrEOrURtvXOaq6jIcKw7VCkjCPr1r1cM/dRjU1NJJcZw1IsasSTVeyKtw1TM2HIWusw2GXUfGFNUtrK5J6VefORup4iWXCgdamUSotvQz1tpL1wsecZrtfDPh5IQrPHzT/DmlRxoHZea6y3RVAwK4qsuh6VClZXY+0t1hUYWtCAcZxUKDgVciX5RXM2d8USxkA1OCD0qvipI6z5jZIkZM1UmtVlzuUVc7Uqrk0nIpROY1PT1TlVqhHDtbpXW6jbhkrBli2ufSvKxa1PXwexHGvFSjpSKMUO2M15cj1IGTrD44rDnORWnqsm6UisiZuDWLOqOxTkXdLVyGLK9KrxDdNWtBF8o4rSBMyr5PtSNBx0rSWL2oaHjpWhkYV1DhT2rkNcXEp571397DhDxXC64uZ2471nI3pnP3A64rLvRkc81t3C8Gsq9Xiqgy2YU45NVtvXmr1wuDVdkzXRFkshjXHFXLVagCDNXbVRRJkkm3jpUewB147irhXApmz51+orNMfQ9r+A3jibxj4cW5uRiXJBH416Nef6oiuK+EfguHwjo620a7Tk128/KEV77PiDA0w7NTb611PWM+uK5KE7dW/GurRuBUgj5r/autvETwwjTknaEsd4iByRXl/wJ8NeJJfF0N15V1bwowLbwRu5r7a1HTbLUV8u4jVvqKh0/wAP6dYtmCJR+FUpNRsWmaOkq62EYfrgVZuebdvXFNDBVCL90U9vnRqVrAj45/bB0vydXttQCjMjbWI+lfPpx2r6v/a7tPM0WOQjmNic18odq6qbvE2AUCgdaKsA4rtPhr4B1HxhqCoqmO2B+Zzxx7Vg+FdJk1nWoLONSQzDd9K+wfAmi2nh/QYbeOMI+0ZIHJrz8di/Yrljuzqw1D2rvLYZ4J8BeG/CtmkUVpFPcADMkqgnP1rqjcYG2P5V9B0rPmuV5PXFQtcelfPym5O8j1400lZF6a42jk1TkuRg4PPrVS4mZhVKafYOtTc1UbF2S749az55hg81XluA1QmT5aQyQStnrxTXcetU55dveokuAx5NUkJs0BIuMVLExyOwqgrgnipHuVhjZnICgVdjN6lvUtSg06ye5mkACjua+avid4suPEGryIsjfZ4yQBng10Xxe8ZtdTHTbGU7B98g15Y3SvbwGGsvaS+R5mLr39yImaKSivTOAKKKKACiiigBR+lbXg/XrrQdWjuoHITPzrng1i0vsaUoqSaZUZOLTR9d+BvE9tqlhHcQuCSBxnvXoem3CyIGBGa+Nvhf4nm0bVI7aWUi3lbAyeFr6e8I61HNEj7gQw/Svn8TQdGfL06Hr0K3tI+Z3EpVh3pYbhoT/s1HHJHIgYHinMFxlulcx0Gpa3wK81pW10rY5rlclT8vQ1Ztbso4WqUh2OuSVSO9c/4+1SPS/Cl5dSNgBDjNWbe85AyK8Y/ac8Yx2+hnRreQF5hggGrjFykkiJyUIuT6Hzfdzm51C6uf+esrY/Omuy5VTVSORt4Xsp3fjVhZUYnd1xX0EVZJHzMpXbYkp2o+OmazNTG2KJv4uxq/Jloyv945qjq5ARU7r0qkC3Pbf2TGDa/PPIAW2AA19Fa/KJJGPU14R+zLpb2OmHUJRtLk4zXtFzN5xJrz8U9WXR+I57UBhzxWeVye9amoKTIeKolNvJrmgbzQW6ndWvZg8AmspWwflq/YM7OM1vExZtW7YNXk+YVVtUUDJq4jL/DWiEx4+WpFYfjSAbhTQjbvlpiHqxeXavNaFwfLgO70pdIsSH8yQVW8R3ARQi96pImWwtkwByDW1by/J1rl7GY4HNblm25RVoyTN2wbcwWl1O3I6Zqrpz/v1+tdDewB4c+1Z1afMjuwtXlZyJjw/cc1MVOMgVNdx7X6UqYKgVxRVnY9STurlIzmF9rcoetYfifSl/4+oBmM9cVvahbkozY+lVNMuI3V9PuujcJn1qpwU1ysxjJxd0efXMIDHANZV7BlcgV22vaY9rOylflPQ+1c3dw7SeK82pTs7HfCd1dHG6jb4J4rnrxGWTcK7q/t1YZxXNajbjcRjisLWOmMjPs7orjnvWsJFuIyGAJPSufmXyXyOlWLS5YEN09q0TKaPRPgp4yHgbxTJDfEtp99hGPZPeuw+NPhOBGi8U6Ltl066AJEfOGPJNeOusd1EQyhlxxmu9+E/jR7KY+DfEEnn6Xe/u4JZDnynbj8MV6OExKS9nI8nMcF7aLlHc464iG5ZF4GOQfWoxlsZBUiuu8a+G30XWZbdSs1sGPlSg53L61zFzE0TkZ3Ke5rvPlmmnZiW94YnKgEn1PStq1vclQ2AcdRXNzblbcRhe+KWK6KsCDwKEI9Cspbe8iEMxG3GM+9c34i0V7eYsigx+vrVaz1QRAN1Un8q6qy1O1vYBbzbGUj7xPIqtAPKdZ0uIy/d4bt2rhtb01kmZQvy9uK9z8RaAyA3EAEkQ545rgdZ08ux/dkH6VOzKjNxZ5Ff2uzcdvNeq/Bm0Fp4UnuyMNMP5GuS1zS3VmwvU16V4ZtjY+ALJNu1juzXNjn+6sezlb5qtyvcTlWIPc1TeY9O1MupMnr3qq02OK8XlPqFsSTSgc96pXEwY0txJmqUrVrGImPeTd1qFpOaieTHFQu9bJEMsiTnOatQSVlFvmxVu0bmqsSdDp8m4iuu0VSStcdpI3OK7rQoSduKwluTLY7PQYi5Ra4D9ofXAs1posTj9226QD0Ir0vRQsFs0z8BFJJP0r5k8ea0db8YXl8zZXPlj8DXdg6fNK54uZ1OWny9xkM3Tb6VLHIQSR1rKt5grdeO1X1YY4/i5r1bHzk9Dp/D86XEIj3YKetX5i0Xpn+lcxodx9mulO0Heec11uoL9qtlnhUYA5xRY5J2TJIptqp057VeW52yKu3HvWDZzDeN5IPTBrUikL5jI+bsaLkdTWvGU2wOeKqh84znFQzzZtvJ3fMKZbOX+UmvRwjurGVRWNONwCCDU8UgV+ayt5jfAbNTmYYHPNdpkaUrhnAHStfRbTe4brXO2rGSUCu10JAkQrKrUsjooUru50NgqpGBitGEdxWdaHitCA1wykerCBbiHFW42qpG3FWY+cVhKR0xiSmnrTccU9T0rGUjeKHAmp4eagHJqzbrxWfOWoizxhozmufvI/3hrp3HyH6Vz+oj5zXLidUd+E0Zn44qtcPtBqy5wDWdevhT9K8qZ61NGLfSHzSazJm5NWbpssTVGVqwZ1pEmnfNc4roYI/l9qwtEXfKWrpoF+WtIGU9xqx04x8VOB2oYcVZmZOpLiJvpXnmsfNct9a9G1fiBvpXnWoH/SX+tZzZvSRkTp1rKvVHNbcw61k3w6047lmFcrz0qowHSr1zwapSHmuiLENUACrlmKpKcmrtq3SiWwrFw8jFMH3169acDxQP9Yv1FQtwex9XKc0r9DTVNKx4r6E+HOXvN0erBh0zXUxktErZ6iud1ddt4je9dBandaqfapQkSjIp4JqNakWgoevSrMQ3Jiqy9angpjR4L+1ha7vCcsijoDmvjPtX3h+0XY/bPBd4m3J8s4r4SnTypniP8LEVvRehshlFHeg9MVqM9W/Z/05ZdWa8cZA6ce9fRMt0oAAbGBXh3wH/d2LNj1r1Ga7/Ovl8fNyryPcwkbU0a73ec/Ng+tMW4J71jLdZ60NeIvy7q5DrNSa62j1rPmnLHPY1Rkv05Wqcl0QfvcU0guaUkvNV5rkqduaypLz5vvYpv2hZOjc1VhXLslwW7ZoRwO2DVJn21ILhSnrVRTM2Xhcoq7g3HeuD+JPi0WVk1rby/vXyODUnjbxRBpVsyqwMjD5VB614zqd9PqF0887liTx7V6eCwnO+eWxxYnEci5VuQTSNNK0smWZjkk1GaWkr2zyhKKKKACiiigAooooAWikooAcvYjjFexfCDxp9zT76bEq8IT3HYV46OlSQTSW8ySxMUdTkEVjXoKtHlZrSqunK6Pt3Q9UWWIfNn8a2xeJtCsc181/DT4ibljs76URyLhcsetezWOuRy2waMggjrXgVaUqcrSPYpVI1FdHWSXa7sD8KR5/LIYmuYl1ZlTdkVjaz4j8mInzxxz1rB6G512veKLfTbGSVpgGCnvXyt4+8QSa7r091K5KBvkGa2PiJ4rkvC8Mcx59DXnDy7iQTnHevXwOHf8AEkePj8Rf93EuRyZy3U+npUw+6Mdaoxtxx1qdZN2ODxXpHlllmx8xPCiotMsJNY1SKGLLAt8xx0p9tb3WqX8Gl6dC811cOFVVGSMmvqrQvgMvgT4aXGuasRLqrRq/HG38KTYpXSuReC4I9O0a2t4wBhRnHc11VjdI0vltwa4/wxKZLISYJ5IHtWrHIyagvXpXFiYiw072ZsanHhsjkVjXG4ngVuTnfF+FYF2zwuQRmuOB3zHRryOa07E8ismCQyEYFatqhGCa6ImDNq35xzV2LArMtm6Vowc1oiS2jVPC2GBxnmoY8jqRUseA4K9aYjcSTFs2wc1zHiRWWVN2etddoVubgFTg4pnjTRlOnecFO8elaozqLQ4m0kAIzXR6ZJuUCsCwsL2RwsdnK/0FdXpGhaq5H+iyJ9RVKLMY3LVmrecPrXWxAtCgx97j6Vnaf4dvVdWkYD8K6RLErbbdw3qKrkZ0000zktWtyhbI71lxHD88V1+q2vmw8dQOa5K8jaKXniuCvDldz1aE1JWZcMayR4/KuZ12xkVxJESCpyCO1dHZSBlHOamubdZojkUl7yB+7IwLdk1nTTDKALqIf99AVyOrWTRudy4I7V0d9FNYXi3FuCMNz7irWs2ceo2QvoF5x+8UdjWVSHOvMuEuR+TPM7y3PzHbWDf2wKn5cGu2v7bJPGPaue1KAqx4rzpwO+EjhL+3wSCuayzuV/pXYajbgg8Vzd7AY2JxWaN0ySzuMEZq66pcpg8N2I6isNXKsO1XrS5PSrQzdi8S6nbJDb3ztc28K7EB/hWtSN7LUbUTW2CO9c8dk0PzYJqmq3FhN59uxU+nb8q6qOJcNHqjy8ZlsK6vHSX4G3Pb/vWCckisyWF4nK5y2eW9BWnp2r2t+nlTjyrjpk8Cm6tYqpDZLEjjB/WvTjONRXifL1aM6MuWaszJ8103bW+X+dRx300Me5SUJ6c9aZPFNG+wjtwexqg5Vm2srB16c8UzI6/QPGi26+TMfMib5Tmta9h07VIGubN06cr6V5FqOYWKq2FPp2NVoNXvNPxNaXDAqc4JyDVIrludjq+lxyuqrMB8wxkda6DX0+w6Da2n8Sg5rirHxBp/iiaC3vC1rfB1+bdtU8+ldf8AECQxmO3DZ2KOfXiuPGr3bHsZPFqozjriU5qs7fLupsrFj1qJmwu2vNUT6pbDZ5D61VlkOCKfO1U5Xzk1okS2Od8LzUTSZ71Ez7qjZq0SIbJw/wA3rV+zy2O1Zced1a2mqWYCiWwI6jQY8svFekeHrdvkJHauL8M2udrYya9N8P2zKi7q592Z1WZnxU1tdA8C3LJJtnlUBB3r5miZn3MeS5LE/WvRv2i9f+3eILfRon+S2yJAK81Rti8dK9zCUuWHqfL5hV5qrXYtDLDjgrUtvcMp+c1BC5HKkY75qSWLeAyuBXQ7nBozWs7hHlUsdu3pXS6BqLWge3m/eRt0PpXnpkaGYZyy98dq29PvBLZFYyd8XzMT6UXOatR6o7i+t1dRNDyMZwPWl06fd8j8OKxNF1wRhYpJFORnmt9Ps92N0TAP6inozkleO5Fdv87MDRYyF5MKaff2bNEzMrZUdqpaOpw/PNdeE+Mzm9DWEi+Z8xxU7KGIKtmqSwkng8nmrluuHUV6cloYw1ZuaRCPMUkV2mnIAg4rltLVSVrs9OUCMfSvOrSPYw0LIu2oPFX481BbqMCr0KDOa5Gz0IRJYVqymcimRrU6Vm2bpDxmnrTQakWspFpAvWrtuOKqAfNV6AfJUWLiOl+4a5/UT+8Nbdy2FNYF637w1y4h6HoYZalCc/Kax9SkAStS5bg1h6o2RXmzPUpmRdNWfK1XLk81RmrBo6ka/h9eproo8AVh6IoWMVsK1UnZGU1qWQeaSQ8U1OcU514NNE2MTxBJttWrz66OZWOe9dz4nOLZhXAXDYc1MjoprQgmPBrHvz1rTnbise/bk047jsZVyw5yaz5WJJAq3c9TVGTdmumJLQLwetXbU84qinWrtrnaKbEaC/d60qn51+tRr1H0pwOHX6is1uJvQ+qQ1KCSaKK+hPhjH10fvFatfTm3Wa/SiipW4FpelPWiigY8VYg60UUxnCfGuPd4SvOmfLNfn7qn/ITuf+ujfzooraj1No7Faloorco9w+ER8jRgV6nrXcPMW+aiivk8V/Gke9hv4cSCS6Ydqr+eTzRRWKR0EElxgk4qpPdsvOKKKtAzNnvHZ/QVNbSsBnJoorW2hk9yx9obo1ZHiTWX0yweVFJbHFFFaUknJIio2os8e1TULjUrtp7lixJ4GeB9KqdDRRX0iSSsjwm23diUHoKKKYhKKKKACiiigAooooAKKKKAF7UveiimAqOyMHRirdiK6bQvHWuaTGI45vNUf89CTRRUTpxmrSRUZyi7xZvN8VdZliCNBEPpWDq3jLU77IYhAfSiisIYWin8JtOvUa3MF7mSZi0jEmmIe1FFdCSOZolRipNSmUxRkjnvzRRQzJ7n2V+xD8JdNGnDx5qzQ3d1J81tHjIRSO+e9e/fGeH7T4D1JScAIKKKzZcvgfofMPhD/j0KjjEjCtm6+W8jNFFc+I2OLDbI2Jdywoc9qzrhRK+DRRXnR3PWexas7WNQDitARDAxRRXStjnZNDEwxyKt/aI4It0is2PSiitIksyb7xhY2mc2tyxH+7/jVax8di7l8u3tGTnq+KKKtLUycmd34W1bUn+dfJG7613lkXu1H2oI6+lFFdMUJM2bW3toVBjt41PsKvwyNnjAoorVLQ0SsyY5IySc0buaKKDQqXUY2n3rl9ftVwSMCiiuWulym1F+8jAgdopdorahO9BmiiuClud1XYivrSOVDkDpWXZN9juvIPzRSdVoorWRinozE8V6cttcnYRtbnFchqVuuwmiiuGulc7KDfKjmr5OSOKwL+FWB6UUVxM7YmBfRbDxio4pGXGKKKZoXradhWimJI/m5oooAoXduqjcvyt6irGn6rMEW2uB5gzw3fFFFbUZNTVjhxtKFSlLmV7Fu/hWWIurMMdK5rUWkimBBHzUUV662Pj7GbLIJYiGUFs8msa8xv8AugADpRRWiCIeBdPW78dWwLYUKWI+ld341vHn1FuoAAAoorgxr1SPpMoSs2czKSDUTmiiuNHtleZu1UnY7sUUVaJZE3Wo260UVZJPAfnrodFhDSLnvRRUT2Gj07wtaqI06V20k32HRbq7AJMcTEAeoFFFZ0lqctZnx9ruqTatr95qU5bfK/T0xToZchRiiivoI6JHydTV3ZoxorgdqG3RrgGiitGcz3ImbzPlI61a0xvKvVgX7kvytRRUNFvYs30bQXGEIwDx61oaZq0sX7kZxnqOtFFZNk8qcNTr9L1RmIV1Lg9d1WlhjW58yMbQ3aiivRwXxHlV1Ys7QT6HPatSwt0Y5aiivSqbE0FqbmmwhZR6V2OlrmOiivLqnuUNjVgWrsSgYoormkdsSwD6U9etFFYs1ROgqTFFFQUPT7wq4nC0UUmXAp37kKawrhiWJoorgrnp4fYz7tsKawb5iSRRRXHI76Zk3PeqM3WiisGdMTe0viIfStaBeAaKKIikXY1xg0TNxRRWqIZy/if5omrgbrhzRRUTN6exnztism95Y0UURG9zJnXDVVkQZooroiSxFFXbZefaiimyGWgPlphHzL9RRRULcT2P/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png;base64,%20iVBORw0KGgoAAAANSUhEUgAAARkAAABTCAYAAACrpHOpAAAAAXNSR0IArs4c6QAAAARnQU1BAACxjwv8YQUAAAAJcEhZcwAADsMAAA7DAcdvqGQAAEaDSURBVHhe7V0HYBTF+p+Z3btLJfSa3F0KoAhYEEWlqM9nxa5Y8OmzYkMFVPT5bE/921BEfYqKvaE+GyiCohKKFAFpIiXtLqHXQMrlbnfm//vmNjGhhCSABL0fbG53dnbazveb75uZneFnDf7KEpwZbB9CKWYzzso451uYYmsVkwWcsWWM84URGV6Y3Mcq+GTAANvxvs9x1uDxo03TPUjaEcdlzzBMD7PC5fd/9eI5jzpOu8TZt40fLYz6hV03KPzjIa7YJsVVABe/Ma7mKslnJqwr/+2TTwaEHY8xxHBQQTi/+xQcpAWCSeaMe4VhHGOangGGK+4BLsxPTWYuLJ8eP73/4K/u63/ruEOcR2IAK+NfHDeMDobhPt50xV1rmvEvc8F/DrWNn93/9gkPnHHL150czzHEcNBgv5CMBtQZpSSTtsVsK8zsSAVTOAfRJEKIepkuz6NciLn9bxv/Uf9bxh3nPPUXB8pM2iizCMqsQh8ga5cw3UeYhuthw5DzoEm9dt7gCZnOAzHE0Oix/0hmd9DEExUizkWiacYNEKbrR5g4b5w/eEKq4+tPAfCsPqSE/UiHrZhlSRbBEY7QYbMKOsK1HBUWKy8PsbKyMvhnSZZyX1caiczqfdXHNyAKWKExxNC4sV/6ZOoLtNZMGG7SeAKgoJu/fv7sCc6tBuGP6pMBf4AzSWMDkeAPHdoREChU0xDMNDnzuAwW7zGZx22wOA/O40xc49wNN9xzuwQOI+ofh2HAcIrShw4NfzgRlSYrWzJbCWaBsHxtE5897fi0e1F+sf6aGBotGgXJVEIYJgTJDktlDfv6+XNfdJzrjf1JMqfe+IUmGa4s5gIxJMabLDnBxZqnxLEWdDSNYy1xNGsSx1KS3PqIkooJgjFBIvtc+XgLx40gmoroZQwxNC40KpIhcK6TIkE2w796of8I7VhP7E+SeemjxaPbt0kZ1CrFZK1bxFeRCWkgtYE0kBDMn1AowkrLw6ysPMLKcF4egjlEv7gOhS1tIkVgQtEBbUWhIEiLIY2G2ElBQ+JCCOUyBSeSS0pKYMtz1r3878H9BlM0FFcMMTQmNJhkSOuI1vsdQeZDtNNX2xENAMSITASbKfva8c+f/bbjXGfUh2S0mQMzhAkPC0fK7/9+9Hm1kgzyNho/g6JXUYQqLLaluJxt2lrONmwqwVHK1uN3/aYytnFzGdu6LcS2lYbY9tKwJhPqh7FwhC2YPjgqzSyUWo0i06e7KkPYUpUlT6amx+OB2Ra5Nyd76BOOcwwxNBo0jGSUspTiyzhX5RCBGkwDNxfupeC0lWG6E0kIbBL2ehIOFwYJ2SYets8a91L/2Y5znVAbyVR2wtKvgYwnJ7pZ2xYJ7NCsNiwlmd1/+WmdayWZ6XMLRm/dZg1akbeOFa4uZqvXb9eEUry9gpWUVlRqIERGmgCob0X/4lmO+KrOdalF7+81QMrAFsu2+uVPHbZYu8UQQyNBvUlGaxlSboSm0gemxbIHH3ywhp2wdOlhnLVi8cXM0xbq/JFcsoshWP2h+cTXx3whCMMFMohMD5mu07975rRSx3mPiJKMByQT1loCjeoQqZimgHnjYd62Sayzv5k+Mjoks5bN4hmsEHr0fqS1VpLJ7DtitCXNQUSc9AR18OqDyIPCiP7fCVy4nLPdoVL7w9EAcMNN2syYlT/ecb3j1BAYXbp0MZYuXXpQdCRntMvwctO+SHIVyA8GP3WcdwXh8/ncgUCA8lXnAu7Ro4dr84YNp6GCr8kNBuelp6e3ge16MjOM7/Py8taTH6/Xm4E3e4GtxIqCwoJx+sF9DKT9EKHUYaFI5Js1a9aUOc4HDRpGMkpuMGze+4v/nrXCca4Vp982oaeLqeeE6TpeWvWrv9CGGMji9nGj+j/vOO0Rp9705Wgh3IM4i+j+El/7JqxrZnN2GI6M1BTtVh1bt5WzonXlbGX+2vsvOO2wWkkmq++zo5GPQUpajsueAfqIoNAmoPBQQXahuyjlBkuhAqssLsw2Uaf6da9E34tajcp4wvLsIQWOc53QqV27lpbbPZwpfhYYMg6x5wgpn84pLPyO7rdr1y4hwe0+nFdU5OSsXbtBP1Q7RKcOHbpGlArlr15dpzpSX0DwmpqK/4iy7YISHZ0bCNzu3KoC/MSBAG6SjF/BlWoB3XILNO33Kmz7paKionLH226RkZGRImw5F6cTcwIFg7P8/lPRkEyybfuUvGDwe9xvDbV1KpoXHxqz5/MLA8OjT+5bZPkzhqPS3CvDoW65q1cXOs4HDf4QkiGcMvzjlLjy+LcNw31ufTQaIWjEycq1LdZ7wkv91zrOtWLo09NHd85oOahbZhPWCdoKjfpUgjSaNTBxluasZwuWrmGLflvHcoOb2aatEVZWXnp/0czhtZNMP5CMUQ+SIU6Rcpuyjayc6bfXJqC8U79XWkheehpY6X7ku3O9iQZlpezwZSuzh411nPaMfszMyPd9inQeD4H9P5T4OrzhqyFMJ0hp94cw/ZCemtoN5utcIdU1OUXB950nd4usrCyPikSmIUUrcgMFVzjO+xRZael/V0JNAimekVtQMMlxrgJpIVs3bnoTp5cgXy/j9xccvQQX10lbvp5XGKB5RrWCSIbb9s8w2yfmBQK3gbTaGpKfZiNeaEVrM/3+c/GuPrVtdnJBUcFU57F9jsy0tMOUEt3L7fCXB6Mm84dNxpv85IDiClf4BhDGL9FO47oB/kmbyTQMdrHjtEeMGHYcu+GCzuy4w9ux5jCP1qzbziZNXckeef5HdtHNH7L+177Lbrh3HHv+zdls2pwAW7ehlPp/mNtd93TVC+AZt4Ec1A61InvQxpwpQ9+XLnGqUtZSZ6St7iBCE+aRzlWdkB5MzyBBxfF0fiAwMj+Q/wF3mZfDJA4ivPPIjxAimX6VEAk9GCO7T2tjRCZkLqSlpWWmpqbGk5tGSUkTaFUmtAc3/DSBS1VGDmnfvgWEtyNpIo5TbeAIu31mZmZW9+7dEx23KDgjjY+jgmzH704FtXnjRjLTB8L6vI4IAsebOAYhFw8LQ1yd6fNVzTKHieju5O2UTnmpkY8dAGJZF5ec8CH90jWaAJ0G01CUhqrKg/CSKM1ESrjUZeXAIOLCr4nKbGS0adMa54LKiNLQr18/s5PXm94l+lwVcgsLf4trkvhpdYKhsu/o7ZhBaSaNzXFulPjDSIbw3TMXrpdMPgR109YCUUdQJ6ptyytZj1f21LGhQSM6vyxdz54dM4NddtvH7CyQyqB/jWOvfjiPzV+yhm0vCTOXKfT8FbfbcCa/1T09+xt5k+8IwnR52rmsO6hzXcn2zlWdwMNc6dxL6XecWE5OzgaXFTkhKRS6FxrD2TAzvoEPlL16eqvP9w0qtSfTm3mUilgzXIzPdHPxk0cYsyFVvTqDFKQ7DhqG6K44P0uGI79CEA6ncDO8/gcjLtdSZsuZBuNLM73pt+oIdwEyRTK9/g9cwliCeOaVFm9blO5Nv4juwX0w6tF/tUcuvsr0+h7T59UgJLsaWuuyZq1bfOA4adicvyJt9W/SLukaDHl0RWnZTzarmGUyPovyAbfe2vMOADH1CpWULfd38HdPT/MNgWZHUyzwwyZnef33kZ+MNN8/4Wcxi1hzDcWWI89jKgk1y+vtzG35E8rpynle/1csLv4bkEUSyujbUGnps4UFgc9tLn4N4RVk+P0P4hFdKZHfaytKSudSnxBdI/5jZdiaKVn4J0qzqdis6qTZ2PCHkgyhpGnSBM7UHCH23EqTzND0+1BFmDVvFnf4/dd0O965VSvOvPoddsmtH7ORr89ks34pYtu2V+gZtZpU8EsdtY0dUtiLoc1sc0aO6giULFN17ywC8lbl5eKhd2AO3ZTh9WWn+3zXdExN7bBs9epNi9atKy2zK37C/eEgeksy/jJK7i6Xy0W0PwbnFco0enIljwdP0UjjU0YotI1zNQwpyUXws9Bg/9Ptdv+K5vZG+L8H2s1QNP1HggxfYlyNQFN8cjQlNQFhxH3WF7VgoM1ZL/zORJjvZ3q9R3G3OZYrNpL8SabuY9Icox9yoLUnzrMQ3/x58+bVsM3z8/PX5RUWPAnt4FfSHLhhvorMhFXE6CncruMoH6ggZDIL5LNGJzHKIAFtkZ9xK4W7jPfBzi/BWeL3Lmabr0PQT+eCv4J8/U8a4hikfxBe36WGZE/S87ZhmEhTB5D2U8hLIpdslLu4GMXK24Pqr4WZ+gOO44ViXyN/91Ne6TkghQuR5rYsEhoyBF5FOkq4bR3NTOMENABQqvij/appU40JfzjJZD98kgUV9vPaTAH6tofmktAU/GO6tWFD/9Gdvfbg313/ufm4sxwvtWLLlnLdBhxMpLIjBHMTWdRvqIm0McVXO1d1hbS4usWW9vUIIFkw/rptmMvSvb4n2rRpk7gaZMOUPR3ajm1ItTgnEPglEolABuQDVgW7PC8vL5hTWEhE9QOE1VsSH+/KDQSycb5FSbUqL5j3PTQj6EvsJgjfpznB4Pu5ubmFecHg/+GZfAiP1k6qAy09mXzngbwegInzDcyT31AYdyJ7mxQ3/kmaFtI6n/yigGbmFuXm0HklKioqklAQCSCFTY7TLrFq1SpD2uxBu0JdnrcG+cjJATGqKUhrOjSpZM/WrTuWP6mKIBtD0OgSSnshuZlKTclZlVOEG4OR76VI879AZivwOxZa04uciwGkhRi2beG+B+mamxsMnJxbWPDOJgFKUcwFovoOZTtyZSCwQCrjafhRME+76ljB2vT5CqFHjx6GFPzfSMIVOatWFSEdK/H8FNz153u92qxtbPjDSYYAmZ9rR0JWdROFOmSJWGjIuaM3hV13fhc26u4+7D83HcNO7eWlYXM2eUbumXUxmVBxo3rmQQypLLSYoqlW5+oKsDdnst7zZCDEofxgcExesOBoJo2uiHysKcTwJE/8I44XEq2qIiX/3DQXCY+6ExrKLJgrc3H/OpQ8rSFECaYRfRzRlgSaUXuYTi2Qld5o7b/FMRnPTcQtP/K380exStBX5jzC+a9RBx3nWogdzEjVzXHa7StOtEEbnIUhnDX7cXYASKVCuMUCI44NgxZH+fgZabwGmkadOleJBvBDXU+c+khwmolEEflVaU/QZGbDRxMQkd8SgtZZQvDsC9z6XePESwOJ5DtX1OtVjL9wIxP1d0A2OGlmiHeRsOXdSO9sSrPk6ircLnfKvtHhgJCMUq4ClOwGegP0VTKRS5NENzvtOC/7v1t7sZF39mEX/z2LtWoax35eWMQeHPkDO+Oqt6lfpZ3fU5bhBPOnRWqvZ+Iho4OiMlq3euPMX1rDpateExfbt2/fIistK9NRtWVuYe6veYWBQSD9CaCJc9u06Z5oGEaNYS4yp5gtv0cauwshHpNS3ARNZzyEBYK2MyAU1Ba74GcmBOUV5GgMBOJ1mAgDcPNhx1sV6EMK/HBD1ewsB3FRu7RHc5BMPXDiRgh3VBOoBurY9fl8x2W1zWpFHbPKsn/Q+VDiMWgoN8HLBOSjTn1/O4OEXNVIM8KFqgIb1oJx5ADlQR3FNYCMVZWxRIE6pzVevuVyWdQRjgB/RBq7IN2POGmeSEwX9dX4cEBIhseXbwSxbKeqlAmt5caLurIX7ukLs+gI1r1TS1a4ppi99O5sduFNH7LLb/8fe/OT+axw9VaYPayJ22QHH8ko+pwyVKe+kqzeo7rEefh7gosz6jMXh9HwtVLjVky77fcWsQ6Ic7nOUcJaXJiW0ctxIpBAFFOAQmzA36gWgz+60sOxFypOlsXk8Jz8/PH5Rfk/I4vUelfXLlDvo2PwKW3b0mjMVvgJ06Q5MiNyCwo+UkJut4UoIT/VAZtCz/MR3NYdxgTqUEY5+qAGLNAOTppqwQRw0lFEKM61RpxwXWgy/hMzrS4uKXpC3cqCOTgkpzB/fF5h3lw0fBXI5e5t+V1AIiDSinCaDzrtiTirRnskUxR/cYRFck0pK8PdU9p3iXjYqW5m9Eaa05H/YTnB/K8ozSDrMOJtUJh/BA4IyYx7+pfSvx2bWvEQTKGRw3qz80/OYInxBvt2ag678b5x7Jzr3mdPvDyNLV5GdVPpr5dpBEhAR0crV2N4r9EjKpZxkok7Op408q6sE0cO3+noO/KBjic++xLOpzJDzRGG64L6zJEhjUfakdXclE85TnWGsFzfwdTZiIZUd1xCQA5J93pvhQhfiHb5i6phU1Riy+Tdcb+prYz1yJZtKH5RVoesVJg+lyKfl4FVIrZtU52ijsiQEDwzy+vtQio+BP4DHAPh9+pD/X4f4roPfiYJpXZagCsYDBKRTMD9B5GWszI6dOgYESZ9l5UCg1qPFiH+SqHatXBFKqAxqTUuxt/J6OC7oKPPdyjSMpBGpWASTcwpKsiW3N4MIrRQsy538nEZ1MFLoHaFkQ9OtY8CryYkO8apJbuShEGir4EADjE5fzwzNTUr3Zt+MTzQsPmHRUVFm22ohORxJwZTUHhA3c6VBvmDQzQe0gTxE46LM6TJ1yA+6qG5pGPHjh0oT3h2AO5Tmg+IPO8JByhRD8u7rjpS9TikOVu1bhsb9eZMTSyD7vuSfTNlBSsrD2tioa+MaxA0jUhxTvMuDiKQOHCPMNz3ce56SgjXEzsdputhbnhuEsLsg+wm1keDIYKB0JRBGb915fdD8xznOkN3WEp5geJiLcL52FR8JsjgAST7v+7yhIfIT0hK0o7GCanuNJh4Pr8wfybq+RMQxhuVaS2CdN2OXL4BLWMz5IjUdlhu6nOoQ90lF+O9Xm87d1LC43CmUaBRYckW4JlbpZLDoNXsau0gqQxxM9IzF2n5kBvmz3j2eAjxwEAgQJPqSPpoNGsNtINdTiHPW7MmCKY7B9JYyEz+rq3YbMk4jViNE+7QldpPMDgDcTwluRpE2hwK8jaU/1uQ6c3QGgz62h15Wi8V18PdQEjHabIQXaBuliGPa0zb1i8MefkC+R6C1F+GujoXBuyrIIAPhcv1L7rvkjIC/2uRrqrZxtE42FqU91bHiZmmaZE/xaX+lAb5LoFGtA6KjJGfnz8N6Xwasd8qw5HFKN+b8SzKnm2Ni9OjT40Of9iM3x2RPTt/4YQpud0n/riMbS4ujy7YZNbOecLwMDsSGp4zdWitLXZDpv7Ttz+WFbo/L3vYvp3xu98A8RMuSHNkAyrYTTlT7qjt2526wEhNTW3rcrkS0SJugDaxxXHXoMlioVCobVw4XLIUrTKcOEyYdhWGkWxZVjCzqChS4PMlgQRIIMnc4tB62rht21hZVLSm0i0Nz3i4p2mER1bDb5Vg7QYiIyMjFS13XHJy8qpFixZVfb9GkwLXpaYmQ0OgTtLa1D4jMzOzvapQKQkutWFJfj59c4Qi+x2HgAShdjWhfCC8CNJdmQ+F+JuUl5dHSKPrx/qZuam5TRDetuzsbIs6e1EmiXiG8kH50yBtDz9tEyH4S6MT9yrjM0C4TZKSkkqrfR9G5ZQSBqpNtqN3kRIXF1dKZhjux6EM4vFOdIcwjqqyhzuSGrDhJ7Fa2TcqHDCSyewzYoEljcNNA7piHYeYNcnYFffkTBmi5x3sDn9+kkF5KVkBJXoCs8S/c6bfvtS5EUMMjQ4HyFyCeAhDeGAS1XcOC5f8QKsQBxhEMHqJjXs7qK0DYgQTQ2PHASGZ7n8fkcCZckNYHJe6QXeGKnun0Yi/FlBmnMVzzh9dzZq+ldVv1J9q8fUY/nw4ICRTGuLNFeM0K9NxqQtASzKibFPUZamBvwB4Aky8gYzb32adPKqL4xhDDI0ODSIZmkC3ne3VutVpnDMQTT1IBg+AmEpcUgUdl4MLHEW9y4PMxfqZjFGg9GQY5qb7UCblWxmnPEFf98YQQ6MDanndYdF2HFKxQ9ObsyvPbPjmj5wbh3Dhiq+PucS1IKqtdrmxXxZB2s9QStrFMPe27HBsxY0S0IVFa8FEV8+rH+FAuwPRuHoKO+42xymGGBoV6kQyRCy0EZmvXTK766oj2Yhhx4NkDnXu1h9c8NOd07oDLT5XfH7OnNsr5ywcHNAaGCuxleojlOxkC3Fo5RFRFg7eTdnqWFpsCoTxLjJZ4nzyU3fQN0uKXZl+8nN6KYAYYmhMqJVkSNGg74qaJrvZted3YSOGnsD69WjH1m8qZROm/eb4qh869RsBFUieglbccakrSFgVfVR30IHm1ydH4tetyL5zY/4Pd6yrPALZd68NZA8pyJ02dD6tZrdyypArubTPgPcgTRWoK6gsuTCyXLaewh5DDI0Ku63JtNyCwN0zTvCyZ4f11h8s0t5Bo9+fy86/4QN21TD6kLT+kMy4FWZBM2p964rox3/WesT/g+N0cAEWkOWu+uitVoCIpispHwbR4Ko+phNnUvA+zkUMMTQa7FTxackF2g+oS0Zz9sgtvdgdA4/QOyJ+8e1v7KKbxrLHX8pmazeWsJZN6r90Rce+z5yPZv2GemsxNHWesYn50+88GPtj6g1uyklQT9bX75s3lJCUVR8UxvDnBy3lmZHmvz3d638/05d+X3S5icaHGiRDphGt5H/TRYexx2/rxbp3bMHmLVnNrhz2KRvyyAS2smAT83hczm6J9Rtdyuo3oj8zzFc5N1z16fDVfRrKKuPCji63+BdAe3vbOpTQ1vppMgTeiu2wRc2eQGvNZvp8T2V4/T/RynjRw/9Dptf3Vmaa/xx4aZTfw1RH9zZtEmmx84zU1K7OlP5GB1oAjBYEp3TuozQaMC3GGAZ/DvJ4OZT9iyORyG7XJz6Q0BWSNiOjvYlOOjqVjRh2Ajv3pAy2tbicPTDye3bFHZ+w6T8HmMs09Lq4USjIvlknpuh8ygvts0589imYSB9DZFrWx0wi6BX4JXt35Q/D5jhOf3pktz4MBazqtyq9Jm7l6fxdQq0LNe2IvB66DhxuGOI4IURfwzBwiJOEYVzFDf5lptf/Iq38H/XdOFEaF3eMMF2L0IgtQGbOdJwbFRI9nmOVYcyldAql+jvODUam13u4ULy/fuu2vYRkBKf6w83GBkF7L7dtEc/uvvpIds81R7FWzeLZ2PGL2QU3jmVvfvILi0Qk8+ywij8yZkpLZXT827MZnU8a2bn6cUi/57pmnfhMv459Rg4CuXxgW9ZCIdx3QQjiVb0JBmaSHcnlhl21QttfBg36zI3zSELNJQP2jB54NVxSHxD+FElb3Wrb1nDbtpeTGxf8xi0bNw50PDdKSCks0vlw7HFLiAMFmL60H7Fe6gEXe/8RI+cpTHD6cJIGRJ7KDeQ/EwgEGiXJ8JHv/mJd0f8Qg/pdlq5cr9dxmTqngNZOrO2raGo3kSHdfO4AbuJZN36il8qGrwaUaXR0Ba25dfHKH4ftajmA3aJRfSBJ/SpKbnMpd+el2bfWad8odvHHRsf1RT9Dizuyrv1Xek0Zaa+Qropj8ibfQ1/r1gmkpWzZsGkctJfTbVsuSKoo700LiNM6MJKJbCF4S7y/abmBQF/nEXbxxRcb8+fMoesTQYbxoKJfw8oaT2um0H3aDC7R5ToTCWpimeY8UylaHe583OLStsflFxX9TP4qQQtSWZw2ljM6QmgioLtfQpHIhMqvklNTU5u7GTsVmlYil3KiXjnONC9BPZuMmkUmwvmci7scgXsV15PKw+GJCaaZDrdjIOClyuWaAnX9LFTGrkyIRcI0x4bD4QRTiQFIVScQbY7N1dgdvz7Xe06ZJuWlFeIvRBhf6TWNo+AZXu9JeMMZyF8+0rSS2/YVeBmtcG9m0xYtPqe1dPTuB0KcyxkfgrQYUsnXUK8nMsNDO1Hu8l1lpGYgnfIMUGgb6AJB5PjLgoKCAN1L79ChOzeMK4UwhlGepWIvc67GxyUmft8Yd//kqEBWecg2xoydy17DQXs6e9x1aA921ympaWcX3FMfEMEgYUrag3OmDqMV4euFg59kLgbJHDcbJNOjPiSjlLXSNhN75k0e1CCSAQEs4m5Xn5ycHD0XKcPrG2sI4xK8iDVCyd4rg0G9Xk2G1/+s4GwIhI4u9du2pT0fKb0QrWlBVocOqcp0zcL9DtCIFkGw2hlCtCJ/IIjtFlMD4E9PR/D5fEcain+G+P3RCZfwg0YJr/9rT1nZpUs3bCjx+/2Hm4xPQThNlS2fUZydjbA7wd+l8DjQMMyzEY9+VqdJymI7LLozj7zU4OJJaGghJeUimILHwL9OL65fwc9hcOutr8ldqglNW7U4r3KHg4w0/1Woii8hzARKWTSfcgMI6fL8YP5kXBowJ6nszkS+grgfQnggLIRFwi/tx/KCwX9npad/Lrg4r3oacX+zsq2+tGuCdqwG2jECZTHKFCKJrpF+KrfVSOAleYWF0zP9Gc8agg/ZIbxlZeGK3nrh90YGMWdhEfvHkP+xp1+drheLqhPBEJDxXR57TTAUP23roYY0hGD+FPikC5VkRb37fUE1VmjfrY7GFVtGaUAFbik51xP9oOFcDO3mDjq3bDnRkvY7ELwygxtHGYzrvYdAKMQScKZpEBB2xpaTXwhFBESR7OJ8eOVICJ552DQNPwkRbt+F8N4jAYVmclYoIUH3XeAZMufACwiWsxuhwWhBdlaRmYVwl+gzANrYb9BuJoeNcAm0Hm0GIi1xCMMvbflZlCQofD4IpmAXxPc/PBPd1lfwk4s3bdLb7oDYOoNgnoa/BIS/EOl/Cc8WGdBSoDU8SWu8wJtUXFlEAgjQi+sKmJqfwr8maS7EZbSZHThzrmXbRCZaOJCOZUjDD8py7bTWL3UOC8ZHII9JlpR5SNsHIL+tIK/2XBgjqdygGSxxwtOAn2XQZqYlVyQ3Oi2GIP457HM2d/EqvRKdbgUOIPQiTEpuwku7YuWUIXXe+/rPh4edjt/6sQzaT+hjkX23945gUWHRG7vRHtmIg4sBuIbUs1nCbZ6XFwhcBdc3KamoPSd2gWkTcbm0mgdv9D7nmiXbz8wLFtAulXpyFYSuF6uoSI0KjLQgMLmS8Wdyg8ERKsIfwUN6+B5B6vWcOe3AQr/0B+YRZPoTaDFXM7fxE8y4/4PXW8k/QTD5WG6g4CIy3RSvtNkBzm7LDRZcCCJ5TPvFAc56Aum/GGSiSZPICExGZMFg4p0JeWiFurhJCn4J0n8LPNylE6JUNyFlTzqjS4oZ+VwPfxchPReBvN6gKJDOdhXc0yE3kP8YSmIw3o/eoQMxP4o0XkzbsNDzNSDMS0EwzcCPFTZTA5HmgYjkQU2WjB0OGuubE8h/g8KrzDPS/1BeIP+G5ZuW70RajQGChq1pb6IDCergdfZxzhYWOzl3ypCPnFt/VaDBFntaNW4noMq5oBrss7kSIAPdmRatytBitPahDifpAQnmbN+eYNKWrFzxAhICCKQ3pFQLs9yMPkeCrPjc5Zs26cqPFlhv4I8APUqIjrTqG4jlwjxYWEcH8kfRvA9u6OVVHVmuRhIEhIdovj3ymKMvAzm8Rfs3kTMEsnoFrkxuFZC2Cmhi0WU7ldL9GnCzcBHVBkBqjhDrSJ2fY6LXcr27omITpY38QTcqgQnpQoucpu8TdLr4aqRDkwaIarUOTvdFVYYX3T5Fn2s+3jWgAB5N4QHL4+LidPqkYNl4ntYKd0mu9DbETngadMs5bZSo75pR+xBgdOejQCXtHGVFBql447QV0+9Y5Hj4SwMVce0u5KUWaCHxmGYkQV/uE3BNWFpepKR+Cg9Ud2rdIZ/8osS4bQWh0rJ8VHG9rQlafjckIU7wEp0YguDVtv8QYl00mXicMT1XJDU1NS7D6797vs8/m1v2Csbt7yFkrSA4dLsqHILWAjif/sknn0QNpXoAadPEhwC1cFLwKF3ttivgdltKA8y2jpbbs4zZMgexfwaBSSQOMGH2OV6jAJ8mJibq8PBHpxv+a6R/T6AlTpE8/TU98rkeJpKejCYiogwhFjv5b0luBxN2y6j7HlRAsDaJWKDUAzCHI7OVitwQVqznyqlDX82ZePterR/x5wLPoUpVV6DFhODwBDvM99lkNC5UC/qFrJUoaW4Lh8O0srvWGhBbKURoIzSDTbgIgHh+xbHU4LzMkgnV61WVIEv5+9At8qYF0G24XjEM8SSuaUvWEO5AC1D27nKOe1Ubp+0XOOlC0VdqR2HkMZpPxtdQHqmvREm+0bm/z7Bt2zYUX3TfJpRvVVlpggSJ0Tny/wfK7L6BgNAbpE3stwOEQr8A3g/sVhmZwuyKh7iMHJ/Dinuv/HHIa4HsIfU2DWoDTA3kKRpvfQ7Ywnu0G0GU9Q+bN2DfLcmWQv2WdY4LloUwPYm2i3VwQthbGND0u6K2k8Ct8yRXrIoSAy8l8sP/93ODBYdyt+vwvGBBN5g8XXEcRsO7hquiavIezKUq800w1Qwvh4CqIDbSyBIMjUtJY4DDU56kxI6GdJ0CL6spgl0CyoVztn9QaXooWUL5RNoWpwb9XSmfqem+ynxm5gTzaeH2fSrwRUVF5YjemYTJk4h0oqdhD/JN2+7S1cG1CgEgpLTHQ6P4el8eyg6Pk3b4I1tWjJZWxQO2Hb4SjdMJyhJdc6YMOXnFlKEPr5h6188s++G6jzHXA1LJBTJS9u2u0ra7w46UTkb9XeYEsVugQalf2FbFNzD/J5XYol5amnTHz2Eq8raS4Ym7DHdXhxX63rSjNbEhQP6l3gAeyMjIOBKi34dc8X/RsmWrN4VCoQh4poiEDwSkl/2kfpVMv/8UHG9m+nzPeb3eZmHTrDJn4L+dc4oL1YN+ICyWxaw8mBxetNIu6uSE23c0xyNiRpIQY8NNvn0x0Q1AY6KH65HXVms7r42nfAZXBjPSvf6XKK80rI7bDYpLVtstcidwtQoFhB+VCXNJm07w7+eVE++4qrHv98GA/dsqxHAgQO+0zkRTOU9GCH46hL0QOsojkqsm+L0Jml0mEQLE9qycwoJvyX9Gmu95mDeDbSm3oZ2/FU65EMgXhGEchefnRpTsA+JIEbacw4Xw0vCrrdjtaJIrIDnPw601kjc/x1dwbHp++omGYLozWNpyjCnYM5biNyDeIZQLKdUD0JIeoYlp3JBTEW4z25L35BUW1NitAgLfF0Y4dY4i4+oFQ6nnaE5Phs93D1T1x4nEuMvsmpubmwO3C+D2KcK2QIBn5wYCE0GOx6HYftKBSfuq3MLCd0Akl8C4H0v9T9CyHlOG8ZGQarghxECp2BZphfvmFRUtQXhfGsI4B+UxPy4x4TgiSr/Xe6cpjKeR95Bts14FqwoWIo6TENSkKKmql7g0RuYW5RKR1SCqrPT0gciEHsanvChbvMuFfBrP9VNSrmcu82jq8M7wev8mhDHZ8Ucd4WOdIBodDjr7LoY9op6azDzSNiDXMDKFSBOGeBUCMgLCpAkGwT1USTAEpcRrELzVEKwmsBzfwTEDxHGUTRucSfs5mtrutqKbjJEAgCyawiB/mxt8bJRgIFVKvcaymRUvI/PhZ7GO2xDX2Yz/htNbITQ2EkRenY5nmDC41hqU2HkkhYc5bca/ne4jXYPR8n9OI2EIg0Zk9HO4r59D+nGpg6OCitZ/3KvyB8klJ09p6dcgp2yUCcrFuA8EQ5MKQTB6YtxbRDDwRp8J6LKjAMLhsI4DzxjkhrwLZUb7UCJKBeBL7xsFQr+ZCevr7m3a7PRBo7sk/kuQyTSK1+DGYEE7ioJg6J7k7PnKETWCE+/v+WikiJHMXxzz5umWdCFa4p9IqEAWdHyH6//ClD6Z5qFEfUaRX5S/2ObsApikX0PgVuFYg+emQ52/LCcYfN/xpqGJQrFv0KKPheCsg0awAsedaHVp6j+jTeKUYV+DeH4g4oLf3yRTt4NU3kAa5oEYVpE/W9glypYzLMuizxH0EHR15K/OX4Hn7oH/JTRhDkL3W06HDra0VMC25UzEP80Ih3VfhxJqA7nhdCrIKDo7VqlinXfKh81XkxPNNK6Q9kBb2q8j3HykDUQmlyCtw22u9I6QAG6pRRHLmov0zUtJydFaCXJdgDhm4V62lC7dhxKk2dKCDYfbYuQVaeRLy5KTd+ouWLphaQm0lYG2Zb9mK4l41TqkbaGS9q1ev79Kg0McW1BGsyndMK3qNpM8hhgOMnCaO0J9MDiv0WFO3yJlen2BjukZKtPr10t0kL/U1NTdLUVgUFjRIdyGo1+/fiZ9N4XTGunZW9AyDTRzdx99jW465bDHBp7yQvHitFF/Bb8naPUuhhj2JaIfPIqZwjC8aJFfzSsMDHJuxfAXBD//jm/a2ZGKGNn8CWBbBoeNUvb1y/1rfEn8R6NjamoHaZizDMNIlbZ8NSeQHyOZvzBoL+y19dkLO4bGC8WYhzP7g/HPn3uj43RA0Kldp5a2u2K0UioDFevDlcHg086tGP6C4P0Hf20LwWMdwH8CCMPNbDv0wfhR/Rv1IlMx/LVAH3ABev2O2PEnOJiSUGhiiKHxIKbBxBBDDPsVMZKJIYYY9isOGMnQZNDKI4YYYvjzokEkE45IRrsc7OmQO3QPKDAK7UxJ+2oTaDEbmhRK13TQ/eogv7sKd1cH+W0oKF5K647xV4KcLVvqOOjYMV87gu7SFjOV/mkv8R2foDApnNqO3aUnhhgOJtAQtlWfIWyq95ee3pG1bhavhac2TPwpyFYGtjLD4FpoiFR6HNqK9erelqW1TWJxblNvKLdmYymb++t6NmvROk0YAv4N+D2rt5/52yfvMR7yW7BmO/t6WoEWbiKuuoLII95jsqQEN+K2WFmo5kxvIomEOIO1b53EUhLhh9K7oYxtKg7pfDnf2FSBwqPN79q3StQ7b1pI+7qNZWzd5jLtl8qAQHtYJcbXPpHTRljby+q+fAqNLkk79P7458+5wnGqE7KaN2/C3G5PxOOJBAIBWoR8r9gt0+cbinpyGuMsmBQK3UG7Hzi3DgiyfL4jleL/Bm0nMiUfpcW4nVu1okurVkmhuAT6rOJQzvmk3GDBiOidmujm9TariERqyFBcq1blixYtqne+aWa0yflTTDI/4hyHOF9wbjUY9KEo3ujJqHl5ucHALXCq96Jfe4MGkcyL9/RlPgj/nvDUW/PZjz+vgtBxvcTnLZd2Yyf31CsE7BLzl21gz7yzgG3ZVsHiPAZ7aNAxrHsnvW7SHrF45Sb20Og5WiPSH6ftAUR6tB1vVloTdssl3VlHbwqbMnc1e3HsIp1HCoIIq+9R7dmA07KYt12yJjPC1u0V7NtZhezjSStZqAKk6LhbCK+jryn75zmHssOymjM3iIRQUh5hPy1Yy94e/xueDesBoJ5d27Ch/zgCz0bLtAZwTSS0rGAL+88rP+vN9+pCnA0hmX6MmUVe79uMi7MR76wKaZ1L65o4txsE2uXANMxLbGmvspjqCuLap+sFpaen9xFKpaPg1jdt2fL7yt0FdoeOXu9ZShhfGEKYlrQvzS0oqNPyriTwbi6mCsPoisbjo7xA/qXOrSpEy883HS+I1iNGdumDSE6fYxLBzOLSfnxXOxLsDoizncnFHNMwUlF+byCt1zq39gg8m+ES4gScVnDT/DEnJ2cDuWf6/ONN0+xvW3agg9+blZ2dvV+WWNkd9qpPhgQ1t7CYLcnZzH7N/f1Y6vwSWZBwkDZwRm9fFcEEoHWM/mQJe/z1eey1z5biukS7H3VIK3Zl/854T2hzEHZO4Vb2W94WTSALV2xk6zY56/kA66EZkBvdIz85SAelBy846qEWkL+2LRPYrZd2Z0/cfjw7LBOEABIkjaUSZBKe2LMDG3bVkSy9QxOdJoqTCKNpsocN+HsWu+6CLpBN+sI3SkhERPdddzQ78pCWzIT7xq0hrYkkQWM59bg0NhjxEfHQl7xEvE2gGSVDg6LfykNfJ7lZfJy5R01nX6CkRw+8It4CAkitRstIJLJXdYKAAC1t6illGYaxI4XuLbih1FBDGCBG/viWLVv2uPaM5HyzLeWCiGUv4zar12xo5INAtLH7fHDeGloq7bXUjs5RBdviOpOWhQDzjwPJ6QXR6wI0kGQn2xQdzUioD6AB9UO5vIP3+Ta3rEMdZ6qfy/Fe6ePURSCYff0+9oi9qlAhmDYj31vIhj0zg9098qeq4y7nl8iHTAcyE2hf7Up88m0Oe/fr5ez7OUVs7MQV7Ik35rLZi9dq0iBSSow3dev95pfL2F3PzWD3vjCT3fnsDPbd7Kqv3PHsKu1G98jPG1/8ps0qen5PINLrltWCndPPrwV7RxAJJCe4cD9dkwFpKM9/sIjd9Fg2G/r0dLYcGgbh1F5e1iW9mTaR6JnzTspgrZtHvwF8a9wyduOjU9gdT03ThEs4tltblpGq1yFiv+VvYfc+P5PdM+r3Y9gz09k3M37/yHhJziZtntUlT3sDSSKE3z+89jUMJPRVJOZyufYoirmBwMz8YKBnXrDg0OrLVux7qO9lJHwI2pcjUB9elLQlDBcZioFs/gAIJcKanMAmINUqkwj5vjMvGOgMU4n2Nv9DTSXCXm+fQS1uEgSS+ieqgzJL/SsEUjBou9tKXPC3TK0BrAxsYZu2VrC8VdvYfS/OZi4QkmFG+zl+F6zoCfmnf5WgMzKLKk2j3+/sGWTekJbx489FbN3mck0mCchHJUjTaZ7i0f0qBErftF9Wa4Gn829nFrLO/mY6nKMPa81+Wb5RE2MptJwFON+EsCf9FGSloQjiKWfLkU/SliipyYm0VCZn20rDmlQrQcTXyduUHd+9rb4mzeyjSTk79fnsb8TFxdn01XGSO244yry5rfhEk8tkvM6r8Bo5zIDP8wKB1+C1qrLSgkz4gVrPkXg1A+++hYoulVuFDK//LuQkgzM5NycYfANOihaGAsP1Q2VZbwn2BK1FQ/sZuZQYCNomgWiKwgoKyd4lckhNTe3gEeadEKMjNcnAQrDLQs9kpvomeJqUTQ6VJjwIvx7EPdYWwoZJNRRhv4rfAsmNm1BJ4pTNX6HlKuhh+pAzwo3rka5jcM+NcPOh9bxXUFAwle7XC/SepCrOX716BV12SU19sEIY5yBcL1KqdxggUP7Qsl+OgjwbSksSmD0Xj76VEwjMcrzsEvRFdrzp+QfUgr8jpmZI6waQ1ziv3/sxaSdZab7ByHd/ailQNm7OxRCU+QlxSQnPhUpLL2eK98SNwrzCwFMITgsj0uKHVng90t4D6UFrpqa7IpFXlzkbxGWmpmZxYd6I8FzCtN+3lXkSnjwN/rbBKhyTH8z/ivwREFZbQ/HrEXtvFIYbfhaj3EfjXS/dK00m3mOwe64+ir30r77sheF9qo6X7u3LHrihpxZcauGp/H+AQFcSTUZqEzbsH0ew54f3ZaPg/8FBx0ALSGctm8VpraE68GjVsSNqu1cbqL+DyOCxMfPY5FmFmhCrg8IjrYg0FAJ14LZsGs/C4eg17RdeiQ6tk6L+oXm98cVSrZ2MeOcXVgIzScLt2K5tWJ8j22u/RFJEQFQeRB6UDjpIWyLN6YYLu7CmTTya5N79ajkrLglX9ff8UYBmoJKTkxOQwBtAhrdAEN6Ayv+6MIzTuBCnomV+OdPrrfo2yp/mhyDxrwQ3BgohaLW2B1DBT60sU7jRCS3iNNAwjRuVEHq7Wn2TsdPhdhPiug5mlV6gChX1GQjSGFyfg2f7wuS4Qgn2VbrXe5FhyFaGKe5AGmhBLQTCWxtu1/XCFKeVlydRi3AbM8Rg3LnbkOwLUxgDEHk7bprpKMc7ENYtpiE7UjzU92EJMdEwxEPCELTH0ikwNa6HcfdNVlr62eSnAah6WeG4uFKkI6xdnEXA6cxU/L+I53XEex7K6hSU6yD4+w75q20TfiPe7R4tDD4aebgQaT0ZYVyCavP+qkDgvh5kkRjiBtz7my4Xzk2UH/m7Mbw2HIckXGCaxs1oNK5DWFrmQQqHmIxPNgzzXwjrtGgZGP8Xdrk+o74o8gPNIRWNym3cELcpaX5icPEE0n0Syv9cASLP8GZQ/w+F1dTZBfQ/iPdUlPWJCHOw5GJSemp6t70iGWqRW0AA27RIqHG0hBC2aYl6SgKCt0yCRCNHj78xT5saJJAE6gchbeH4w9vq/pFRd/dhfzs2rUq49ydI0N0uscs9p2h0az00nKV5UTOneUocux+keeul3fB7NDv/5N9NbMpbJRGgkPU15S4ems1V5xzKHr7p2CpSmjAtwApWb9P+qoM6oPv2aM+OOITMesZmLlrL5v1GKy3u1etpMMyyMtAc7UkNKNWUFm6ypD0CFTjaIczFefhr0PovyPo9KIEEW9nboaE/Cb8vwB/tFKm9OkBw9NkDfpTed9cJWtnU90auzcrLI7R7IgThcrpnW/YLlhXpB5PjZ1RcFIUx1LRFiW3bT0sl9U4OeH69FQmPRtpoFTtaIk6bC7h3JsJpSw0cTIgIngFv4wrXleqXixvXQMC6wa4I4bgBVe5ChLEGApQAjeCf5Mc0o/tHNQQyEjkLOdR7MyHaOfQLje9cEM7VCmYUymkMMn8jfnNABknQ3/9FncjI605xgtSPBQH8g85Rxs/bFuuDPE+nEkbY1xdnZTWFgfRfuH0XLRe01bb1CYr3vx02dyhT0FIo7ygf6iDXZe9i4j/Ub4Sy2Y7n/kPvGPmXIIe+JhNERohL0HPaPxKVgGJ8AF700qB4NpFzewDdQwtyLmTgOIQFL/ZNKGsqyw3UeS1MdfNe1WLqHP38hzz22qe/stc/X1p1UP/I2G9WanPJybQGmRx3jpzBhj07nb388RJtUqwIbNUjQgQS5lsu6cY6wmxoCNGQBkAaCB3432CQWUZ9QtSvstwZGPG2TdJ9Lv16dGDby8I6LgIRROU5ga4P8TVljw8+jl1+Rkc9SkZm1Btf/sbexEE+q4sfCQL1C1HYBDKbxmfnayKuKad/PCh6HD/CPBqM4x68yGmaPJRqDfXdEy4pycJFD6IJ+Hw7F37g7zb4mVbdtK0LihMTaZguTSmp939GezuloKhoKtT4pyEwky2plrlk0hbEcTdCXqDTwVnQjI+/Oz8Y/Mpt21WtBVLD8U4eh+AdbQn1JQpS735ZA4qts63I5/D7hCcp4e28QN5nyMdcJ9OtNYFGtbA6ISqL/ASYKN/g+An5fxvPe6RtT2emeEt74rw/3KgD7Jewbd+WV1BA+3E/Q88i2iMDfn9mOBzeeeQH6iTI5RNaB9ml1BN5hXnTQex6N04gAQLdNDcY/C8I9W0qF/wPI0GjUFbPZLNs2sSuupzbZCYhryfqK5hq+YHAg8Lloh0y55ETPJO2iVu/27w4G0PrLXOXORSOlbtJ6J0xkCHUA/LPQpZSk1AHPkP5v0TvDQnfvFckQwIxaWaQfThpJfvo25yqYyyuv55eoEmIYvZAY0htk8QyOjRhzZLj2LL8LeyLH/PYs+8t0J231OlJI04EMrGIZED29UazFA80qXjWtmW87iOpcw3ZBciECUDruBuk+J9Xf2YfI1+ffZ/Lnn57PnsVpFoJPeKlyztaHj27tIb2coweEqd6N2PBGt0R/vGkHH29Yx+LZSl2zGGt9QgWYZEeLduK+A+MFlMNSKhO6xp9RX0wnEe344AzWlyY5SINQuPWQiJtWhpTAxU4X4t6PZCwfbsJ6SoQjDubwfHn032+YYayZqDS/j0/WHDNstXLnOUyK/d+4gJtZ40C1Y0aQ0UPFvwLgjeP+nmQvp0KMzeYPwb3LwhL66ny8vLOWT5fLwQUNRMaCFrDGFrq6TiOQzqSEK+tBB+Tl5e3nlbDgzLVVfvjqszFXFm+9r4jUErx5A+aV5ywRatdaTLUcY0yGNCj1zE3VhhGMjSbo9A8UV+PBp7XZSC5rByO5GpHdbkaTMYOwStDXqE/KTGN3Gg3BiibepdNhNaWTCbOUaGrwHPpbwQA4TjbskSLHhy2TJ9BuzG5+F+Gz3dZfHLiCHpvecHgfXtVk0lePDA3aFJdnJt+fz/Ine6DfVlzmFSP396LvXhvP/b00ONZFkhET7DDf5pnQoJFk/YqQZW2PiDvNIdlyMAj2Mv/OpG9ct9Jerh8x/6duoJaZiKZ42DG0UGaFvW30AjT+CkFrLMv2ulLWIK0E3GQ5kETDAdf1p2lJHv0pL7n3l/AHnp5jjMaRTOA7Z00NIqHTMRKTNcdzGh8osEfYNB7qDGQWiNVeE/NnVObczNqWwJcsnrPsylJTDRBCMtQ9tSyS6jgHUxujLCEsSTD632mqp+gVjjJU3xl9GT3IE0l05d+n0cYy4RUC8EQM/F87/rWvepAsueh9b4CJsMQaKhLQTQGyuKJrLQ02t6EAm4GP/jhJxgmW+Ryi18MLp7V/vDCuSGjIw27APVJzZ89Zz7SuoQLYx7n4rYGp1XyFERnUj0H8VXt44TSiwqhYvEulysJlbAqAtzT54iTTmvUg9JI6HPYVZ9SHgwhjoLJ+UGopGwxyObGi0k0HX8NApHJ7QMPZyOGnsCevOP4Gsezd/Zml5yaBTKBbrWhlM3/bYPuY2jTPIE9MKgnu/7Cw/TckdNO8LLbL+/Oeh8V3Z5ne2lET0JryN7/NHPXgzSZiGdv+zNICyPhv+fqHuzRW3qxO0Bg/Y5uz2646DB2Zh+f9kOmHg0zE8ERaZ5xgq9qCJtIpmtWC/av647W/Tn3XNOD/fv6nmzAqR2riKZybg1pPQSa5Ldw+cad+mwaO6j2wVipqnjQG2pUwlqwk5Sg1X4MgnhqdKFyWY6K28wwzKEuJsZQhXW81QrIRm2TzXSc4ZKye9FQPArtwwsn2jXhPUjQzhvg1xEkYHg+ANPtfbTgz0EWadFwyQ3R1uLG8YGA30mT9hdE3j4CEf0Pv5/g+BjH56gQRVAUdspjlt9PHe7vIa3dkfgiEMOHMEN+1nE2BDqGymerEUa1asdDNYcHcbHbyNasWVMmXOZA5OFqW8o5lG+UrR9pfnm+zzd8r2ozteZkAnXJaMYOTa95ZKWlsPg4l+5zIMKlfhrq0CTQJwlEQMOuPFKPMp3dLx2EZeoRmdc++1UPE+9kLiCMyhm3hB2HzKkIqhNTXcufgqw0YXRrglP81Wl+d/xynRbC6SBD6sS94qzOmsw2bAmxV/73q04zxU2jQzSsXQkakfp7rzR2Us8O7MSjo0fvI9vBbEysMgXxQvR8nWRnrk5e0Tbd4Vw9n40cuuVDag1hWdU1DbDmbvNQVXm5Y/bsCKjY34Ns+ksr0gv1dZpusTk7d77XSxuq7RW45HqIXnF1GaVESvUF4jomN1DwD9z9qcGCG0XVw9yMFOCnmBwEk20Zy1YIehuFLxmfDyK6NC9QcDGZQTguyS0ouIBmBkOD2GkGJmToWt2/o2Qejxj9coMFl8PQeaWhKUV5boNUws5EWqKTMDWgZOl3CNopkx65HR7rHAWZW8jHW8jT8Qi7P9JaFL3Db28QyUyZt4pNmB5g46cW7Pb4aloBm71krSYLEhoajn3i9XnafKBRlkUrN7KVwa16UtpPC9fqTtahI6az72YV6vkyO4JIhfpyvka8FPfSvC2/Ew1+SAudOn+Nvv/NjKCeiVxp0uwORC7boDlNmIFnfgqyuUvXa3Kh8CjsVRtK2P0vzmKvgyDpHpl0i1ZsYh9NWsnuGTUDad+stSaKhR77+dd1Ov5dlQcdlO7seaurSITKZvO2kE4vHfTt1cEC6guRXO9brfc2AjsfQe79+sHkV7wTqeLVQCwRdVCc1Db9ghWT6dGS0+FVZKT5/pnp9S3K9PonZGRkePNXrVoEAXuVSAZxGPjVs3spMP1QAwCdUyXz5AQE0pbSiICo0KXP54tDEvfVFr9MWHqDf505pJ0mYdkwyfTuj4jTT0RH55lpaeeke30/Z3j9Mzt5venU50Hu1QFCiU6eYmwtT+Dr6URx2Um71ESdykVFRC48ooFQRIB6GJrMRy6i83nQxK7Jy8srlsrYk+ao8wez6AW8t4U4RmdlZZkgm2/QgIzXPqBT1PvbJQKNoNCL3xNM2qCqmsZBz9CoDf2SSUDCRiMzdJC5Qf0TtZkK9Cy1/gTYftp/dVDHK2lOBB1WHWwu8h62oqNblJ4dNShKG5k3RFgUHoVPHy7S+Y7aVPX4d4cd46Cw6CNKwq7irw8a8u1S5Q6SKPfTkZZfhNs8ziwrSwq7XAsNLjpIab+ZGwxeQ34zff7/oUW9EG6LzLi43rrTNWLNgBR1xTvdgqw/C0FNQwt5PQSLhkQCyjQOpwqb4fNPBan3gb9ylPoLkJJk1OZr4c1NrV5cYmJmRVnZeVCxP6KXYkv7JSWNt7mQQxHnJag1W0Fqx+bn56/I8qV/BF4bgHezFSX3uIurj0OMhQzFV+I9JSE86nS8S2cQoDkoiOdzhG0qW51XoaxvPYY5F25dKG6u1MN4wZkQmbvhJpDGGdxl/g2PelQ4Ml0YBg11j4UGcVk0xN+hv13y+VcgjenStj6nzmRyp3kosCCno560oKFfGpkBeV7PBdekiXryCpdsNjP4nZCTLqjXiz1lpceHDSNeuj00bO/Dc2/guWvx3PsI/3KUSRgU8H8o43X4fQTl2RKm01ZbsF4FBQXLs7zpA0EU71EdxL8xKP938gsLp4EEvjCEcS7ysAx5oM5nG+/jW4Pzv0spi0G1FCa9t5sRD21dPQza3bPpael9OJeT4eRGI349dZZT35iLcdqJojOe/RQa4EWZfj/N/bnZspE+zu4WFlsghRqF5w6HJrq4QTWavr+hjt09HTsKIV6g7iuhuSkkUCSPJLykDVBfyp76Iog4KsPekWAIFHZV3HUgGAI1wr+HufMzlD5Kr74Hv5Runf49xL+7Y8c4KM+7u/dHgQSL3g39pcEDK0HSNeqgwDviv6vvWqGAP9wwSktdUJG32Uy9QbcgwM2QflR8QXNMNpM/JbjbsiydKegxn+hfzuNRIe9GXDfg9a/X4cE1FArFNy0o+BzENY78GYZ5s2Gy2RC2S+gaCXmNCEafMrkIj1B6m5qm8aQtxBmuChcNM5nR8GruU0SCg3ThFnQCoYzoB6BKb0QH91RhmK/hKZodrHehxPNxpaWlBoSIntFlE1XXdgN6hm5HNRYNMxIpxYNhckcxajNkW3nphyAAElq8a2OQ4TLeQD0lgikD2f2HNpQLu90mwol2BFdWB26MQbNejufcqC8Pofxexv1oH09UQdBD9FLx5Qif4kX45nWGaepN6JAyHR5OqFyi+VDyYfjdDLJIQZhPIsxbqZhAbFMQsH6nNH6I5wj0gE6NUyaV4UXfrW0/a9lWLhwhxfw5vIUpeG+HgwBDtuSPGp2OvfwB+D8gtVun/SBCY08uRB9yYi1eMfvDzxynPWLNmjW8adOURLQ4q5HBqQV+/4zU1RtVxDTjUfGXo0X8fmtxsZ6G3zSlSTJa4XUoh6nbLGtGSUlJ5PDi4rnFycmrQRg0lJ0L/49DFfgM1vxmaAjTLSmnbNu2zWrRquVCGZEbwTYmKupK1NZH8QyIR9GQ9YxmFRXZ80pKKlqbbb+2XdYa6IQ0EWwtGGUmwnwszR94IRCIzpxt3bbtAits0dey5Witl0MWPiuxSgpdLpPMKSKgyVu2bl1OfgnNk5MhuLCTlFoI4fh289at6zKysmZVlJWugaDpdEOIn4Tq9QHSVAxCmeGJi5sJgiTiSkA55OP5HxDmQifIKtCXZs1QgMjTCoTzI8pqPrlndOpUXl5eFgf3HLjPgvuisrKycHJKk6/ABsWkyqCRXY1EfQ/RHZofDE6i51q1akWaRBzex0qkhcJbvKV4S0GzlJT5KAukhbQY+R5o7xGkOYQXPocbRvaWLfC1bctqvKOVYEQDaQ7i+W+Q5tnNU1IS8dxa5CV7S3ExDVkr/BY2T2kyGdogZF+V4Zd24XyjwooMBwnrj/Oap6DcQM8o/wXw8x2eKUpMTOTQvCgduXjwh83Fxb9s3rZtS+umTcdZipUiUxXIVyEagm+ZMu7ML8z/pkHmUgyNEw1dTyaGGPYnDogGE0MMMfx1wM++/RsloGbHcPCDNBkrUjp2/KizduqgjCGGAwV+9uCvJsDejLHMnwGKuZlQE8ePOvtJxyWGGGKIIYYYYoghhhhiaDC4WtJl5/UnYzh4sWGp5Cex2r7diSGGPxRcLu4wnyb/ONcxHNxwKyW/MLqtvte5jiGGAw4ul6YqvovZqzEchPBwJsvtD41DV+nV5WKIoTGA24s7WCKmyfw5AJJRIfm+6LYqNhkvhkYCxv4fmqexDkDPAkgAAAAASUVORK5CYII="/>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1" descr="image004"/>
          <p:cNvPicPr>
            <a:picLocks noChangeAspect="1" noChangeArrowheads="1"/>
          </p:cNvPicPr>
          <p:nvPr/>
        </p:nvPicPr>
        <p:blipFill rotWithShape="1">
          <a:blip r:embed="rId4">
            <a:extLst>
              <a:ext uri="{28A0092B-C50C-407E-A947-70E740481C1C}">
                <a14:useLocalDpi xmlns:a14="http://schemas.microsoft.com/office/drawing/2010/main" val="0"/>
              </a:ext>
            </a:extLst>
          </a:blip>
          <a:srcRect l="-8357" r="55081"/>
          <a:stretch/>
        </p:blipFill>
        <p:spPr bwMode="auto">
          <a:xfrm>
            <a:off x="3124942" y="2938758"/>
            <a:ext cx="1449145" cy="98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71F25F39-D41B-DA5C-C25B-BF37DF853C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525" y="5998899"/>
            <a:ext cx="1943671" cy="704848"/>
          </a:xfrm>
          <a:prstGeom prst="rect">
            <a:avLst/>
          </a:prstGeom>
        </p:spPr>
      </p:pic>
    </p:spTree>
    <p:extLst>
      <p:ext uri="{BB962C8B-B14F-4D97-AF65-F5344CB8AC3E}">
        <p14:creationId xmlns:p14="http://schemas.microsoft.com/office/powerpoint/2010/main" val="923342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622A3-93D4-C3D0-2F20-4E39DE70119E}"/>
              </a:ext>
            </a:extLst>
          </p:cNvPr>
          <p:cNvSpPr>
            <a:spLocks noGrp="1"/>
          </p:cNvSpPr>
          <p:nvPr>
            <p:ph type="body" sz="quarter" idx="16"/>
          </p:nvPr>
        </p:nvSpPr>
        <p:spPr/>
        <p:txBody>
          <a:bodyPr/>
          <a:lstStyle/>
          <a:p>
            <a:endParaRPr lang="en-US" dirty="0"/>
          </a:p>
        </p:txBody>
      </p:sp>
      <p:sp>
        <p:nvSpPr>
          <p:cNvPr id="3" name="Title 2">
            <a:extLst>
              <a:ext uri="{FF2B5EF4-FFF2-40B4-BE49-F238E27FC236}">
                <a16:creationId xmlns:a16="http://schemas.microsoft.com/office/drawing/2014/main" id="{34DE97AA-614E-A7F9-9377-47665CFE827B}"/>
              </a:ext>
            </a:extLst>
          </p:cNvPr>
          <p:cNvSpPr>
            <a:spLocks noGrp="1"/>
          </p:cNvSpPr>
          <p:nvPr>
            <p:ph type="title"/>
          </p:nvPr>
        </p:nvSpPr>
        <p:spPr/>
        <p:txBody>
          <a:bodyPr>
            <a:normAutofit/>
          </a:bodyPr>
          <a:lstStyle/>
          <a:p>
            <a:r>
              <a:rPr lang="en-US" dirty="0"/>
              <a:t>Return Visits &amp; Appeals</a:t>
            </a:r>
          </a:p>
        </p:txBody>
      </p:sp>
      <p:sp>
        <p:nvSpPr>
          <p:cNvPr id="4" name="Content Placeholder 3">
            <a:extLst>
              <a:ext uri="{FF2B5EF4-FFF2-40B4-BE49-F238E27FC236}">
                <a16:creationId xmlns:a16="http://schemas.microsoft.com/office/drawing/2014/main" id="{58B966A6-385C-4AEF-5CF1-F383C40EE56E}"/>
              </a:ext>
            </a:extLst>
          </p:cNvPr>
          <p:cNvSpPr>
            <a:spLocks noGrp="1"/>
          </p:cNvSpPr>
          <p:nvPr>
            <p:ph sz="half" idx="13"/>
          </p:nvPr>
        </p:nvSpPr>
        <p:spPr/>
        <p:txBody>
          <a:bodyPr/>
          <a:lstStyle/>
          <a:p>
            <a:r>
              <a:rPr lang="en-US" dirty="0"/>
              <a:t>Return visits for IH monitoring, interviews, more evidence collection may occur. No longer a surprise visit.</a:t>
            </a:r>
          </a:p>
          <a:p>
            <a:r>
              <a:rPr lang="en-US" dirty="0"/>
              <a:t>Closing conference</a:t>
            </a:r>
          </a:p>
          <a:p>
            <a:r>
              <a:rPr lang="en-US" dirty="0"/>
              <a:t>Appeal</a:t>
            </a:r>
          </a:p>
          <a:p>
            <a:r>
              <a:rPr lang="en-US" dirty="0"/>
              <a:t>Abatement of hazards</a:t>
            </a:r>
          </a:p>
          <a:p>
            <a:r>
              <a:rPr lang="en-US" dirty="0"/>
              <a:t>Informal Conference</a:t>
            </a:r>
          </a:p>
          <a:p>
            <a:r>
              <a:rPr lang="en-US" dirty="0"/>
              <a:t>Formal Appeals</a:t>
            </a:r>
          </a:p>
          <a:p>
            <a:r>
              <a:rPr lang="en-US" dirty="0"/>
              <a:t>Reconsideration of appeal by OSHAB</a:t>
            </a:r>
          </a:p>
          <a:p>
            <a:r>
              <a:rPr lang="en-US" dirty="0"/>
              <a:t>Superior Court…</a:t>
            </a:r>
          </a:p>
        </p:txBody>
      </p:sp>
    </p:spTree>
    <p:extLst>
      <p:ext uri="{BB962C8B-B14F-4D97-AF65-F5344CB8AC3E}">
        <p14:creationId xmlns:p14="http://schemas.microsoft.com/office/powerpoint/2010/main" val="3126185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05E163-3346-7821-A53A-3D53BE40D39F}"/>
              </a:ext>
            </a:extLst>
          </p:cNvPr>
          <p:cNvSpPr>
            <a:spLocks noGrp="1"/>
          </p:cNvSpPr>
          <p:nvPr>
            <p:ph type="body" sz="quarter" idx="16"/>
          </p:nvPr>
        </p:nvSpPr>
        <p:spPr/>
        <p:txBody>
          <a:bodyPr/>
          <a:lstStyle/>
          <a:p>
            <a:r>
              <a:rPr lang="en-US" dirty="0"/>
              <a:t>What do we do?	</a:t>
            </a:r>
          </a:p>
        </p:txBody>
      </p:sp>
      <p:sp>
        <p:nvSpPr>
          <p:cNvPr id="3" name="Title 2">
            <a:extLst>
              <a:ext uri="{FF2B5EF4-FFF2-40B4-BE49-F238E27FC236}">
                <a16:creationId xmlns:a16="http://schemas.microsoft.com/office/drawing/2014/main" id="{780E23B2-9792-2861-5982-B7BF5BA8F5F3}"/>
              </a:ext>
            </a:extLst>
          </p:cNvPr>
          <p:cNvSpPr>
            <a:spLocks noGrp="1"/>
          </p:cNvSpPr>
          <p:nvPr>
            <p:ph type="title"/>
          </p:nvPr>
        </p:nvSpPr>
        <p:spPr/>
        <p:txBody>
          <a:bodyPr/>
          <a:lstStyle/>
          <a:p>
            <a:r>
              <a:rPr lang="en-US" dirty="0"/>
              <a:t>Consultation Service	</a:t>
            </a:r>
          </a:p>
        </p:txBody>
      </p:sp>
      <p:sp>
        <p:nvSpPr>
          <p:cNvPr id="4" name="Content Placeholder 3">
            <a:extLst>
              <a:ext uri="{FF2B5EF4-FFF2-40B4-BE49-F238E27FC236}">
                <a16:creationId xmlns:a16="http://schemas.microsoft.com/office/drawing/2014/main" id="{F78D1424-9F27-673C-5237-4900165E2115}"/>
              </a:ext>
            </a:extLst>
          </p:cNvPr>
          <p:cNvSpPr>
            <a:spLocks noGrp="1"/>
          </p:cNvSpPr>
          <p:nvPr>
            <p:ph sz="half" idx="13"/>
          </p:nvPr>
        </p:nvSpPr>
        <p:spPr>
          <a:xfrm>
            <a:off x="520698" y="1855434"/>
            <a:ext cx="9664702" cy="4262792"/>
          </a:xfrm>
        </p:spPr>
        <p:txBody>
          <a:bodyPr/>
          <a:lstStyle/>
          <a:p>
            <a:endParaRPr lang="en-US" dirty="0"/>
          </a:p>
          <a:p>
            <a:r>
              <a:rPr lang="en-US" dirty="0"/>
              <a:t>On-site evaluations of small, high-hazard employers</a:t>
            </a:r>
          </a:p>
          <a:p>
            <a:pPr lvl="1"/>
            <a:r>
              <a:rPr lang="en-US" dirty="0"/>
              <a:t>Health &amp; Safety hazards, </a:t>
            </a:r>
          </a:p>
          <a:p>
            <a:pPr lvl="1"/>
            <a:r>
              <a:rPr lang="en-US" dirty="0"/>
              <a:t>Mostly private employers, some public employers</a:t>
            </a:r>
          </a:p>
          <a:p>
            <a:pPr marL="0" indent="0">
              <a:buNone/>
            </a:pPr>
            <a:endParaRPr lang="en-US" dirty="0"/>
          </a:p>
          <a:p>
            <a:r>
              <a:rPr lang="en-US" dirty="0"/>
              <a:t>Answer questions from employers on H&amp;S matters</a:t>
            </a:r>
          </a:p>
          <a:p>
            <a:pPr lvl="1"/>
            <a:r>
              <a:rPr lang="en-US" dirty="0"/>
              <a:t>Phone &amp; email</a:t>
            </a:r>
          </a:p>
          <a:p>
            <a:endParaRPr lang="en-US" dirty="0"/>
          </a:p>
          <a:p>
            <a:r>
              <a:rPr lang="en-US" dirty="0"/>
              <a:t>Outreach &amp; education to employer groups</a:t>
            </a:r>
          </a:p>
          <a:p>
            <a:endParaRPr lang="en-US" dirty="0"/>
          </a:p>
        </p:txBody>
      </p:sp>
      <p:pic>
        <p:nvPicPr>
          <p:cNvPr id="5" name="Picture 4">
            <a:extLst>
              <a:ext uri="{FF2B5EF4-FFF2-40B4-BE49-F238E27FC236}">
                <a16:creationId xmlns:a16="http://schemas.microsoft.com/office/drawing/2014/main" id="{832B982A-6799-6B57-C7E6-3E813522F8FE}"/>
              </a:ext>
            </a:extLst>
          </p:cNvPr>
          <p:cNvPicPr>
            <a:picLocks noChangeAspect="1"/>
          </p:cNvPicPr>
          <p:nvPr/>
        </p:nvPicPr>
        <p:blipFill rotWithShape="1">
          <a:blip r:embed="rId2"/>
          <a:srcRect t="14662" r="11773" b="36761"/>
          <a:stretch/>
        </p:blipFill>
        <p:spPr>
          <a:xfrm>
            <a:off x="0" y="6135330"/>
            <a:ext cx="1796902" cy="622386"/>
          </a:xfrm>
          <a:prstGeom prst="rect">
            <a:avLst/>
          </a:prstGeom>
        </p:spPr>
      </p:pic>
    </p:spTree>
    <p:extLst>
      <p:ext uri="{BB962C8B-B14F-4D97-AF65-F5344CB8AC3E}">
        <p14:creationId xmlns:p14="http://schemas.microsoft.com/office/powerpoint/2010/main" val="2110188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4796C3-296D-FF3A-5D9B-CF7979B38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18" y="496749"/>
            <a:ext cx="5178829" cy="6302772"/>
          </a:xfrm>
          <a:prstGeom prst="rect">
            <a:avLst/>
          </a:prstGeom>
        </p:spPr>
      </p:pic>
      <p:pic>
        <p:nvPicPr>
          <p:cNvPr id="3" name="Picture 2">
            <a:extLst>
              <a:ext uri="{FF2B5EF4-FFF2-40B4-BE49-F238E27FC236}">
                <a16:creationId xmlns:a16="http://schemas.microsoft.com/office/drawing/2014/main" id="{5FB77C51-DB0E-9C3C-CDCB-19B0A2680B7F}"/>
              </a:ext>
            </a:extLst>
          </p:cNvPr>
          <p:cNvPicPr>
            <a:picLocks noChangeAspect="1"/>
          </p:cNvPicPr>
          <p:nvPr/>
        </p:nvPicPr>
        <p:blipFill>
          <a:blip r:embed="rId3"/>
          <a:stretch>
            <a:fillRect/>
          </a:stretch>
        </p:blipFill>
        <p:spPr>
          <a:xfrm>
            <a:off x="5773765" y="1218453"/>
            <a:ext cx="4432832" cy="4063429"/>
          </a:xfrm>
          <a:prstGeom prst="rect">
            <a:avLst/>
          </a:prstGeom>
        </p:spPr>
      </p:pic>
      <p:pic>
        <p:nvPicPr>
          <p:cNvPr id="4" name="Picture 3">
            <a:extLst>
              <a:ext uri="{FF2B5EF4-FFF2-40B4-BE49-F238E27FC236}">
                <a16:creationId xmlns:a16="http://schemas.microsoft.com/office/drawing/2014/main" id="{FC872F95-7574-5957-99E3-34A5F399529E}"/>
              </a:ext>
            </a:extLst>
          </p:cNvPr>
          <p:cNvPicPr>
            <a:picLocks noChangeAspect="1"/>
          </p:cNvPicPr>
          <p:nvPr/>
        </p:nvPicPr>
        <p:blipFill>
          <a:blip r:embed="rId4"/>
          <a:stretch>
            <a:fillRect/>
          </a:stretch>
        </p:blipFill>
        <p:spPr>
          <a:xfrm>
            <a:off x="5773765" y="5281882"/>
            <a:ext cx="4432832" cy="1576118"/>
          </a:xfrm>
          <a:prstGeom prst="rect">
            <a:avLst/>
          </a:prstGeom>
        </p:spPr>
      </p:pic>
      <p:pic>
        <p:nvPicPr>
          <p:cNvPr id="5" name="Picture 4">
            <a:extLst>
              <a:ext uri="{FF2B5EF4-FFF2-40B4-BE49-F238E27FC236}">
                <a16:creationId xmlns:a16="http://schemas.microsoft.com/office/drawing/2014/main" id="{69AD5C7A-5F9A-0535-14E2-63CE3D169AEC}"/>
              </a:ext>
            </a:extLst>
          </p:cNvPr>
          <p:cNvPicPr>
            <a:picLocks noChangeAspect="1"/>
          </p:cNvPicPr>
          <p:nvPr/>
        </p:nvPicPr>
        <p:blipFill>
          <a:blip r:embed="rId5"/>
          <a:stretch>
            <a:fillRect/>
          </a:stretch>
        </p:blipFill>
        <p:spPr>
          <a:xfrm>
            <a:off x="5773765" y="634468"/>
            <a:ext cx="1387323" cy="701340"/>
          </a:xfrm>
          <a:prstGeom prst="rect">
            <a:avLst/>
          </a:prstGeom>
        </p:spPr>
      </p:pic>
      <p:pic>
        <p:nvPicPr>
          <p:cNvPr id="6" name="Picture 5">
            <a:extLst>
              <a:ext uri="{FF2B5EF4-FFF2-40B4-BE49-F238E27FC236}">
                <a16:creationId xmlns:a16="http://schemas.microsoft.com/office/drawing/2014/main" id="{7709BABC-ECE5-2BFD-05ED-4EA13D99E365}"/>
              </a:ext>
            </a:extLst>
          </p:cNvPr>
          <p:cNvPicPr>
            <a:picLocks noChangeAspect="1"/>
          </p:cNvPicPr>
          <p:nvPr/>
        </p:nvPicPr>
        <p:blipFill>
          <a:blip r:embed="rId6"/>
          <a:stretch>
            <a:fillRect/>
          </a:stretch>
        </p:blipFill>
        <p:spPr>
          <a:xfrm>
            <a:off x="7144430" y="634468"/>
            <a:ext cx="1539412" cy="710909"/>
          </a:xfrm>
          <a:prstGeom prst="rect">
            <a:avLst/>
          </a:prstGeom>
        </p:spPr>
      </p:pic>
      <p:pic>
        <p:nvPicPr>
          <p:cNvPr id="7" name="Picture 6">
            <a:extLst>
              <a:ext uri="{FF2B5EF4-FFF2-40B4-BE49-F238E27FC236}">
                <a16:creationId xmlns:a16="http://schemas.microsoft.com/office/drawing/2014/main" id="{D927298C-BB51-20B2-FC5F-976D66703B8D}"/>
              </a:ext>
            </a:extLst>
          </p:cNvPr>
          <p:cNvPicPr>
            <a:picLocks noChangeAspect="1"/>
          </p:cNvPicPr>
          <p:nvPr/>
        </p:nvPicPr>
        <p:blipFill>
          <a:blip r:embed="rId7"/>
          <a:stretch>
            <a:fillRect/>
          </a:stretch>
        </p:blipFill>
        <p:spPr>
          <a:xfrm>
            <a:off x="10538074" y="5928189"/>
            <a:ext cx="1350559" cy="670978"/>
          </a:xfrm>
          <a:prstGeom prst="rect">
            <a:avLst/>
          </a:prstGeom>
        </p:spPr>
      </p:pic>
      <p:pic>
        <p:nvPicPr>
          <p:cNvPr id="8" name="Picture 7">
            <a:extLst>
              <a:ext uri="{FF2B5EF4-FFF2-40B4-BE49-F238E27FC236}">
                <a16:creationId xmlns:a16="http://schemas.microsoft.com/office/drawing/2014/main" id="{09AB205A-0459-D3EB-16D0-59FD4D74E620}"/>
              </a:ext>
            </a:extLst>
          </p:cNvPr>
          <p:cNvPicPr>
            <a:picLocks noChangeAspect="1"/>
          </p:cNvPicPr>
          <p:nvPr/>
        </p:nvPicPr>
        <p:blipFill rotWithShape="1">
          <a:blip r:embed="rId8"/>
          <a:srcRect t="14662" r="11773" b="36761"/>
          <a:stretch/>
        </p:blipFill>
        <p:spPr>
          <a:xfrm>
            <a:off x="0" y="6135330"/>
            <a:ext cx="1796902" cy="622386"/>
          </a:xfrm>
          <a:prstGeom prst="rect">
            <a:avLst/>
          </a:prstGeom>
        </p:spPr>
      </p:pic>
    </p:spTree>
    <p:extLst>
      <p:ext uri="{BB962C8B-B14F-4D97-AF65-F5344CB8AC3E}">
        <p14:creationId xmlns:p14="http://schemas.microsoft.com/office/powerpoint/2010/main" val="3682554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38B68D-8E06-445F-995D-28EE1BE1E36D}"/>
              </a:ext>
            </a:extLst>
          </p:cNvPr>
          <p:cNvSpPr>
            <a:spLocks noGrp="1"/>
          </p:cNvSpPr>
          <p:nvPr>
            <p:ph type="title"/>
          </p:nvPr>
        </p:nvSpPr>
        <p:spPr/>
        <p:txBody>
          <a:bodyPr>
            <a:normAutofit fontScale="90000"/>
          </a:bodyPr>
          <a:lstStyle/>
          <a:p>
            <a:r>
              <a:rPr lang="en-US" dirty="0"/>
              <a:t>What is an Cal/OSHA Consultation On-site?</a:t>
            </a:r>
          </a:p>
        </p:txBody>
      </p:sp>
      <p:sp>
        <p:nvSpPr>
          <p:cNvPr id="4" name="Content Placeholder 3">
            <a:extLst>
              <a:ext uri="{FF2B5EF4-FFF2-40B4-BE49-F238E27FC236}">
                <a16:creationId xmlns:a16="http://schemas.microsoft.com/office/drawing/2014/main" id="{948E0902-8B3C-FAA5-223A-22A4C8E943BE}"/>
              </a:ext>
            </a:extLst>
          </p:cNvPr>
          <p:cNvSpPr>
            <a:spLocks noGrp="1"/>
          </p:cNvSpPr>
          <p:nvPr>
            <p:ph sz="half" idx="13"/>
          </p:nvPr>
        </p:nvSpPr>
        <p:spPr/>
        <p:txBody>
          <a:bodyPr>
            <a:normAutofit lnSpcReduction="10000"/>
          </a:bodyPr>
          <a:lstStyle/>
          <a:p>
            <a:r>
              <a:rPr lang="en-US" dirty="0"/>
              <a:t>Program review</a:t>
            </a:r>
          </a:p>
          <a:p>
            <a:r>
              <a:rPr lang="en-US" dirty="0"/>
              <a:t>Injury and Illness review</a:t>
            </a:r>
          </a:p>
          <a:p>
            <a:r>
              <a:rPr lang="en-US" dirty="0"/>
              <a:t>On-site inspection (work must be going on)</a:t>
            </a:r>
          </a:p>
          <a:p>
            <a:r>
              <a:rPr lang="en-US" dirty="0"/>
              <a:t>Employee interviews</a:t>
            </a:r>
          </a:p>
          <a:p>
            <a:r>
              <a:rPr lang="en-US" dirty="0"/>
              <a:t>Confidential Report</a:t>
            </a:r>
          </a:p>
          <a:p>
            <a:r>
              <a:rPr lang="en-US" dirty="0"/>
              <a:t>Corrections for Serious items</a:t>
            </a:r>
          </a:p>
          <a:p>
            <a:r>
              <a:rPr lang="en-US" dirty="0">
                <a:solidFill>
                  <a:srgbClr val="FF0000"/>
                </a:solidFill>
              </a:rPr>
              <a:t>Questions:  </a:t>
            </a:r>
          </a:p>
          <a:p>
            <a:pPr lvl="1"/>
            <a:r>
              <a:rPr lang="en-US" dirty="0">
                <a:solidFill>
                  <a:srgbClr val="FF0000"/>
                </a:solidFill>
              </a:rPr>
              <a:t>What keeps employer from working with Cal/OSHA Consultation?</a:t>
            </a:r>
          </a:p>
          <a:p>
            <a:pPr lvl="1"/>
            <a:r>
              <a:rPr lang="en-US" dirty="0">
                <a:solidFill>
                  <a:srgbClr val="FF0000"/>
                </a:solidFill>
              </a:rPr>
              <a:t>Last time ER has done an internal Audit?</a:t>
            </a:r>
          </a:p>
          <a:p>
            <a:pPr lvl="1"/>
            <a:r>
              <a:rPr lang="en-US" dirty="0"/>
              <a:t>Type of workplaces in Audience?</a:t>
            </a:r>
          </a:p>
        </p:txBody>
      </p:sp>
      <p:pic>
        <p:nvPicPr>
          <p:cNvPr id="5" name="Picture 4">
            <a:extLst>
              <a:ext uri="{FF2B5EF4-FFF2-40B4-BE49-F238E27FC236}">
                <a16:creationId xmlns:a16="http://schemas.microsoft.com/office/drawing/2014/main" id="{9DCBBD92-924F-70C3-7378-ACD34A2C0566}"/>
              </a:ext>
            </a:extLst>
          </p:cNvPr>
          <p:cNvPicPr>
            <a:picLocks noChangeAspect="1"/>
          </p:cNvPicPr>
          <p:nvPr/>
        </p:nvPicPr>
        <p:blipFill rotWithShape="1">
          <a:blip r:embed="rId2"/>
          <a:srcRect t="14662" r="11773" b="36761"/>
          <a:stretch/>
        </p:blipFill>
        <p:spPr>
          <a:xfrm>
            <a:off x="0" y="6202826"/>
            <a:ext cx="1602030" cy="554889"/>
          </a:xfrm>
          <a:prstGeom prst="rect">
            <a:avLst/>
          </a:prstGeom>
        </p:spPr>
      </p:pic>
    </p:spTree>
    <p:extLst>
      <p:ext uri="{BB962C8B-B14F-4D97-AF65-F5344CB8AC3E}">
        <p14:creationId xmlns:p14="http://schemas.microsoft.com/office/powerpoint/2010/main" val="1895014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0C790-1CB8-3CAF-5AA7-CEA697FFC18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BDD9122-9032-2A5C-EE51-520760C814FD}"/>
              </a:ext>
            </a:extLst>
          </p:cNvPr>
          <p:cNvSpPr>
            <a:spLocks noGrp="1"/>
          </p:cNvSpPr>
          <p:nvPr>
            <p:ph type="body" sz="quarter" idx="16"/>
          </p:nvPr>
        </p:nvSpPr>
        <p:spPr/>
        <p:txBody>
          <a:bodyPr/>
          <a:lstStyle/>
          <a:p>
            <a:r>
              <a:rPr lang="en-US" dirty="0"/>
              <a:t>Since 2020</a:t>
            </a:r>
          </a:p>
        </p:txBody>
      </p:sp>
      <p:sp>
        <p:nvSpPr>
          <p:cNvPr id="3" name="Title 2">
            <a:extLst>
              <a:ext uri="{FF2B5EF4-FFF2-40B4-BE49-F238E27FC236}">
                <a16:creationId xmlns:a16="http://schemas.microsoft.com/office/drawing/2014/main" id="{E524C410-C6A1-5C84-F8F3-6A03D5C75847}"/>
              </a:ext>
            </a:extLst>
          </p:cNvPr>
          <p:cNvSpPr>
            <a:spLocks noGrp="1"/>
          </p:cNvSpPr>
          <p:nvPr>
            <p:ph type="title"/>
          </p:nvPr>
        </p:nvSpPr>
        <p:spPr/>
        <p:txBody>
          <a:bodyPr/>
          <a:lstStyle/>
          <a:p>
            <a:r>
              <a:rPr lang="en-US" dirty="0"/>
              <a:t>New Regulations in Title 8</a:t>
            </a:r>
          </a:p>
        </p:txBody>
      </p:sp>
      <p:sp>
        <p:nvSpPr>
          <p:cNvPr id="4" name="Content Placeholder 3">
            <a:extLst>
              <a:ext uri="{FF2B5EF4-FFF2-40B4-BE49-F238E27FC236}">
                <a16:creationId xmlns:a16="http://schemas.microsoft.com/office/drawing/2014/main" id="{6CC87C42-5EBA-D4EB-B4F6-3C636F564B36}"/>
              </a:ext>
            </a:extLst>
          </p:cNvPr>
          <p:cNvSpPr>
            <a:spLocks noGrp="1"/>
          </p:cNvSpPr>
          <p:nvPr>
            <p:ph sz="half" idx="13"/>
          </p:nvPr>
        </p:nvSpPr>
        <p:spPr>
          <a:xfrm>
            <a:off x="520698" y="2005762"/>
            <a:ext cx="9664702" cy="4406189"/>
          </a:xfrm>
        </p:spPr>
        <p:txBody>
          <a:bodyPr>
            <a:normAutofit/>
          </a:bodyPr>
          <a:lstStyle/>
          <a:p>
            <a:pPr marL="287020" marR="1188720" indent="-274320">
              <a:lnSpc>
                <a:spcPct val="100000"/>
              </a:lnSpc>
              <a:spcBef>
                <a:spcPts val="105"/>
              </a:spcBef>
              <a:buClr>
                <a:srgbClr val="133E6A"/>
              </a:buClr>
              <a:buSzPct val="94230"/>
              <a:buFont typeface="Wingdings 2"/>
              <a:buChar char=""/>
              <a:tabLst>
                <a:tab pos="287020" algn="l"/>
              </a:tabLst>
            </a:pPr>
            <a:r>
              <a:rPr lang="en-US" sz="2400" dirty="0">
                <a:solidFill>
                  <a:schemeClr val="tx1">
                    <a:lumMod val="10000"/>
                  </a:schemeClr>
                </a:solidFill>
                <a:latin typeface="Arial"/>
                <a:cs typeface="Arial"/>
              </a:rPr>
              <a:t>Injury</a:t>
            </a:r>
            <a:r>
              <a:rPr lang="en-US" sz="2400" spc="-45" dirty="0">
                <a:solidFill>
                  <a:schemeClr val="tx1">
                    <a:lumMod val="10000"/>
                  </a:schemeClr>
                </a:solidFill>
                <a:latin typeface="Arial"/>
                <a:cs typeface="Arial"/>
              </a:rPr>
              <a:t> </a:t>
            </a:r>
            <a:r>
              <a:rPr lang="en-US" sz="2400" dirty="0">
                <a:solidFill>
                  <a:schemeClr val="tx1">
                    <a:lumMod val="10000"/>
                  </a:schemeClr>
                </a:solidFill>
                <a:latin typeface="Arial"/>
                <a:cs typeface="Arial"/>
              </a:rPr>
              <a:t>and</a:t>
            </a:r>
            <a:r>
              <a:rPr lang="en-US" sz="2400" spc="-30" dirty="0">
                <a:solidFill>
                  <a:schemeClr val="tx1">
                    <a:lumMod val="10000"/>
                  </a:schemeClr>
                </a:solidFill>
                <a:latin typeface="Arial"/>
                <a:cs typeface="Arial"/>
              </a:rPr>
              <a:t> </a:t>
            </a:r>
            <a:r>
              <a:rPr lang="en-US" sz="2400" dirty="0">
                <a:solidFill>
                  <a:schemeClr val="tx1">
                    <a:lumMod val="10000"/>
                  </a:schemeClr>
                </a:solidFill>
                <a:latin typeface="Arial"/>
                <a:cs typeface="Arial"/>
              </a:rPr>
              <a:t>Illness</a:t>
            </a:r>
            <a:r>
              <a:rPr lang="en-US" sz="2400" spc="-35" dirty="0">
                <a:solidFill>
                  <a:schemeClr val="tx1">
                    <a:lumMod val="10000"/>
                  </a:schemeClr>
                </a:solidFill>
                <a:latin typeface="Arial"/>
                <a:cs typeface="Arial"/>
              </a:rPr>
              <a:t> </a:t>
            </a:r>
            <a:r>
              <a:rPr lang="en-US" sz="2400" dirty="0">
                <a:solidFill>
                  <a:schemeClr val="tx1">
                    <a:lumMod val="10000"/>
                  </a:schemeClr>
                </a:solidFill>
                <a:latin typeface="Arial"/>
                <a:cs typeface="Arial"/>
              </a:rPr>
              <a:t>Prevention</a:t>
            </a:r>
            <a:r>
              <a:rPr lang="en-US" sz="2400" spc="-50" dirty="0">
                <a:solidFill>
                  <a:schemeClr val="tx1">
                    <a:lumMod val="10000"/>
                  </a:schemeClr>
                </a:solidFill>
                <a:latin typeface="Arial"/>
                <a:cs typeface="Arial"/>
              </a:rPr>
              <a:t> </a:t>
            </a:r>
            <a:r>
              <a:rPr lang="en-US" sz="2400" dirty="0">
                <a:solidFill>
                  <a:schemeClr val="tx1">
                    <a:lumMod val="10000"/>
                  </a:schemeClr>
                </a:solidFill>
                <a:latin typeface="Arial"/>
                <a:cs typeface="Arial"/>
              </a:rPr>
              <a:t>Program</a:t>
            </a:r>
            <a:r>
              <a:rPr lang="en-US" sz="2400" spc="-55" dirty="0">
                <a:solidFill>
                  <a:schemeClr val="tx1">
                    <a:lumMod val="10000"/>
                  </a:schemeClr>
                </a:solidFill>
                <a:latin typeface="Arial"/>
                <a:cs typeface="Arial"/>
              </a:rPr>
              <a:t> </a:t>
            </a:r>
            <a:r>
              <a:rPr lang="en-US" sz="2400" dirty="0">
                <a:solidFill>
                  <a:schemeClr val="tx1">
                    <a:lumMod val="10000"/>
                  </a:schemeClr>
                </a:solidFill>
                <a:latin typeface="Arial"/>
                <a:cs typeface="Arial"/>
              </a:rPr>
              <a:t>–</a:t>
            </a:r>
            <a:r>
              <a:rPr lang="en-US" sz="2400" spc="-25" dirty="0">
                <a:solidFill>
                  <a:schemeClr val="tx1">
                    <a:lumMod val="10000"/>
                  </a:schemeClr>
                </a:solidFill>
                <a:latin typeface="Arial"/>
                <a:cs typeface="Arial"/>
              </a:rPr>
              <a:t> </a:t>
            </a:r>
            <a:r>
              <a:rPr lang="en-US" sz="2400" dirty="0">
                <a:solidFill>
                  <a:schemeClr val="tx1">
                    <a:lumMod val="10000"/>
                  </a:schemeClr>
                </a:solidFill>
                <a:latin typeface="Arial"/>
                <a:cs typeface="Arial"/>
              </a:rPr>
              <a:t>New</a:t>
            </a:r>
            <a:r>
              <a:rPr lang="en-US" sz="2400" spc="-40" dirty="0">
                <a:solidFill>
                  <a:schemeClr val="tx1">
                    <a:lumMod val="10000"/>
                  </a:schemeClr>
                </a:solidFill>
                <a:latin typeface="Arial"/>
                <a:cs typeface="Arial"/>
              </a:rPr>
              <a:t> </a:t>
            </a:r>
            <a:r>
              <a:rPr lang="en-US" sz="2400" spc="-10" dirty="0">
                <a:solidFill>
                  <a:schemeClr val="tx1">
                    <a:lumMod val="10000"/>
                  </a:schemeClr>
                </a:solidFill>
                <a:latin typeface="Arial"/>
                <a:cs typeface="Arial"/>
              </a:rPr>
              <a:t>Employee</a:t>
            </a:r>
            <a:r>
              <a:rPr lang="en-US" sz="2400" spc="-170" dirty="0">
                <a:solidFill>
                  <a:schemeClr val="tx1">
                    <a:lumMod val="10000"/>
                  </a:schemeClr>
                </a:solidFill>
                <a:latin typeface="Arial"/>
                <a:cs typeface="Arial"/>
              </a:rPr>
              <a:t> </a:t>
            </a:r>
            <a:r>
              <a:rPr lang="en-US" sz="2400" spc="-10" dirty="0">
                <a:solidFill>
                  <a:schemeClr val="tx1">
                    <a:lumMod val="10000"/>
                  </a:schemeClr>
                </a:solidFill>
                <a:latin typeface="Arial"/>
                <a:cs typeface="Arial"/>
              </a:rPr>
              <a:t>Access </a:t>
            </a:r>
            <a:r>
              <a:rPr lang="en-US" sz="2400" dirty="0">
                <a:solidFill>
                  <a:schemeClr val="tx1">
                    <a:lumMod val="10000"/>
                  </a:schemeClr>
                </a:solidFill>
                <a:latin typeface="Arial"/>
                <a:cs typeface="Arial"/>
              </a:rPr>
              <a:t>Provision,</a:t>
            </a:r>
            <a:r>
              <a:rPr lang="en-US" sz="2400" spc="-80" dirty="0">
                <a:solidFill>
                  <a:schemeClr val="tx1">
                    <a:lumMod val="10000"/>
                  </a:schemeClr>
                </a:solidFill>
                <a:latin typeface="Arial"/>
                <a:cs typeface="Arial"/>
              </a:rPr>
              <a:t> </a:t>
            </a:r>
            <a:r>
              <a:rPr lang="en-US" sz="2400" dirty="0">
                <a:solidFill>
                  <a:schemeClr val="tx1">
                    <a:lumMod val="10000"/>
                  </a:schemeClr>
                </a:solidFill>
                <a:latin typeface="Arial"/>
                <a:cs typeface="Arial"/>
              </a:rPr>
              <a:t>Section</a:t>
            </a:r>
            <a:r>
              <a:rPr lang="en-US" sz="2400" spc="-55" dirty="0">
                <a:solidFill>
                  <a:schemeClr val="tx1">
                    <a:lumMod val="10000"/>
                  </a:schemeClr>
                </a:solidFill>
                <a:latin typeface="Arial"/>
                <a:cs typeface="Arial"/>
              </a:rPr>
              <a:t> </a:t>
            </a:r>
            <a:r>
              <a:rPr lang="en-US" sz="2400" dirty="0">
                <a:solidFill>
                  <a:schemeClr val="tx1">
                    <a:lumMod val="10000"/>
                  </a:schemeClr>
                </a:solidFill>
                <a:latin typeface="Arial"/>
                <a:cs typeface="Arial"/>
              </a:rPr>
              <a:t>3203(a)(8)</a:t>
            </a:r>
            <a:r>
              <a:rPr lang="en-US" sz="2400" spc="-80" dirty="0">
                <a:solidFill>
                  <a:schemeClr val="tx1">
                    <a:lumMod val="10000"/>
                  </a:schemeClr>
                </a:solidFill>
                <a:latin typeface="Arial"/>
                <a:cs typeface="Arial"/>
              </a:rPr>
              <a:t> </a:t>
            </a:r>
            <a:r>
              <a:rPr lang="en-US" sz="2400" dirty="0">
                <a:solidFill>
                  <a:schemeClr val="tx1">
                    <a:lumMod val="10000"/>
                  </a:schemeClr>
                </a:solidFill>
                <a:latin typeface="Arial"/>
                <a:cs typeface="Arial"/>
              </a:rPr>
              <a:t>–</a:t>
            </a:r>
            <a:r>
              <a:rPr lang="en-US" sz="2400" spc="-55" dirty="0">
                <a:solidFill>
                  <a:schemeClr val="tx1">
                    <a:lumMod val="10000"/>
                  </a:schemeClr>
                </a:solidFill>
                <a:latin typeface="Arial"/>
                <a:cs typeface="Arial"/>
              </a:rPr>
              <a:t> </a:t>
            </a:r>
            <a:r>
              <a:rPr lang="en-US" sz="2400" dirty="0">
                <a:solidFill>
                  <a:schemeClr val="tx1">
                    <a:lumMod val="10000"/>
                  </a:schemeClr>
                </a:solidFill>
                <a:latin typeface="Arial"/>
                <a:cs typeface="Arial"/>
              </a:rPr>
              <a:t>Effective</a:t>
            </a:r>
            <a:r>
              <a:rPr lang="en-US" sz="2400" spc="-50" dirty="0">
                <a:solidFill>
                  <a:schemeClr val="tx1">
                    <a:lumMod val="10000"/>
                  </a:schemeClr>
                </a:solidFill>
                <a:latin typeface="Arial"/>
                <a:cs typeface="Arial"/>
              </a:rPr>
              <a:t> </a:t>
            </a:r>
            <a:r>
              <a:rPr lang="en-US" sz="2400" dirty="0">
                <a:solidFill>
                  <a:schemeClr val="tx1">
                    <a:lumMod val="10000"/>
                  </a:schemeClr>
                </a:solidFill>
                <a:latin typeface="Arial"/>
                <a:cs typeface="Arial"/>
              </a:rPr>
              <a:t>July</a:t>
            </a:r>
            <a:r>
              <a:rPr lang="en-US" sz="2400" spc="-60" dirty="0">
                <a:solidFill>
                  <a:schemeClr val="tx1">
                    <a:lumMod val="10000"/>
                  </a:schemeClr>
                </a:solidFill>
                <a:latin typeface="Arial"/>
                <a:cs typeface="Arial"/>
              </a:rPr>
              <a:t> </a:t>
            </a:r>
            <a:r>
              <a:rPr lang="en-US" sz="2400" dirty="0">
                <a:solidFill>
                  <a:schemeClr val="tx1">
                    <a:lumMod val="10000"/>
                  </a:schemeClr>
                </a:solidFill>
                <a:latin typeface="Arial"/>
                <a:cs typeface="Arial"/>
              </a:rPr>
              <a:t>1,</a:t>
            </a:r>
            <a:r>
              <a:rPr lang="en-US" sz="2400" spc="-60" dirty="0">
                <a:solidFill>
                  <a:schemeClr val="tx1">
                    <a:lumMod val="10000"/>
                  </a:schemeClr>
                </a:solidFill>
                <a:latin typeface="Arial"/>
                <a:cs typeface="Arial"/>
              </a:rPr>
              <a:t> </a:t>
            </a:r>
            <a:r>
              <a:rPr lang="en-US" sz="2400" spc="-20" dirty="0">
                <a:solidFill>
                  <a:schemeClr val="tx1">
                    <a:lumMod val="10000"/>
                  </a:schemeClr>
                </a:solidFill>
                <a:latin typeface="Arial"/>
                <a:cs typeface="Arial"/>
              </a:rPr>
              <a:t>2020</a:t>
            </a:r>
            <a:endParaRPr lang="en-US" sz="2400" dirty="0">
              <a:solidFill>
                <a:schemeClr val="tx1">
                  <a:lumMod val="10000"/>
                </a:schemeClr>
              </a:solidFill>
              <a:latin typeface="Arial"/>
              <a:cs typeface="Arial"/>
            </a:endParaRPr>
          </a:p>
          <a:p>
            <a:pPr marL="286385" marR="128905" indent="-274320">
              <a:lnSpc>
                <a:spcPct val="100000"/>
              </a:lnSpc>
              <a:spcBef>
                <a:spcPts val="625"/>
              </a:spcBef>
              <a:buClr>
                <a:srgbClr val="133E6A"/>
              </a:buClr>
              <a:buSzPct val="94230"/>
              <a:buFont typeface="Wingdings 2"/>
              <a:buChar char=""/>
              <a:tabLst>
                <a:tab pos="286385" algn="l"/>
              </a:tabLst>
            </a:pPr>
            <a:r>
              <a:rPr lang="en-US" sz="2400" dirty="0">
                <a:solidFill>
                  <a:schemeClr val="tx1">
                    <a:lumMod val="10000"/>
                  </a:schemeClr>
                </a:solidFill>
                <a:latin typeface="Arial"/>
                <a:cs typeface="Arial"/>
              </a:rPr>
              <a:t>New</a:t>
            </a:r>
            <a:r>
              <a:rPr lang="en-US" sz="2400" spc="-65" dirty="0">
                <a:solidFill>
                  <a:schemeClr val="tx1">
                    <a:lumMod val="10000"/>
                  </a:schemeClr>
                </a:solidFill>
                <a:latin typeface="Arial"/>
                <a:cs typeface="Arial"/>
              </a:rPr>
              <a:t> </a:t>
            </a:r>
            <a:r>
              <a:rPr lang="en-US" sz="2400" dirty="0">
                <a:solidFill>
                  <a:schemeClr val="tx1">
                    <a:lumMod val="10000"/>
                  </a:schemeClr>
                </a:solidFill>
                <a:latin typeface="Arial"/>
                <a:cs typeface="Arial"/>
              </a:rPr>
              <a:t>Night</a:t>
            </a:r>
            <a:r>
              <a:rPr lang="en-US" sz="2400" spc="-70" dirty="0">
                <a:solidFill>
                  <a:schemeClr val="tx1">
                    <a:lumMod val="10000"/>
                  </a:schemeClr>
                </a:solidFill>
                <a:latin typeface="Arial"/>
                <a:cs typeface="Arial"/>
              </a:rPr>
              <a:t> </a:t>
            </a:r>
            <a:r>
              <a:rPr lang="en-US" sz="2400" dirty="0">
                <a:solidFill>
                  <a:schemeClr val="tx1">
                    <a:lumMod val="10000"/>
                  </a:schemeClr>
                </a:solidFill>
                <a:latin typeface="Arial"/>
                <a:cs typeface="Arial"/>
              </a:rPr>
              <a:t>Work</a:t>
            </a:r>
            <a:r>
              <a:rPr lang="en-US" sz="2400" spc="-60" dirty="0">
                <a:solidFill>
                  <a:schemeClr val="tx1">
                    <a:lumMod val="10000"/>
                  </a:schemeClr>
                </a:solidFill>
                <a:latin typeface="Arial"/>
                <a:cs typeface="Arial"/>
              </a:rPr>
              <a:t> </a:t>
            </a:r>
            <a:r>
              <a:rPr lang="en-US" sz="2400" dirty="0">
                <a:solidFill>
                  <a:schemeClr val="tx1">
                    <a:lumMod val="10000"/>
                  </a:schemeClr>
                </a:solidFill>
                <a:latin typeface="Arial"/>
                <a:cs typeface="Arial"/>
              </a:rPr>
              <a:t>Lighting</a:t>
            </a:r>
            <a:r>
              <a:rPr lang="en-US" sz="2400" spc="-55" dirty="0">
                <a:solidFill>
                  <a:schemeClr val="tx1">
                    <a:lumMod val="10000"/>
                  </a:schemeClr>
                </a:solidFill>
                <a:latin typeface="Arial"/>
                <a:cs typeface="Arial"/>
              </a:rPr>
              <a:t> </a:t>
            </a:r>
            <a:r>
              <a:rPr lang="en-US" sz="2400" dirty="0">
                <a:solidFill>
                  <a:schemeClr val="tx1">
                    <a:lumMod val="10000"/>
                  </a:schemeClr>
                </a:solidFill>
                <a:latin typeface="Arial"/>
                <a:cs typeface="Arial"/>
              </a:rPr>
              <a:t>Requirements</a:t>
            </a:r>
            <a:r>
              <a:rPr lang="en-US" sz="2400" spc="-80" dirty="0">
                <a:solidFill>
                  <a:schemeClr val="tx1">
                    <a:lumMod val="10000"/>
                  </a:schemeClr>
                </a:solidFill>
                <a:latin typeface="Arial"/>
                <a:cs typeface="Arial"/>
              </a:rPr>
              <a:t> </a:t>
            </a:r>
            <a:r>
              <a:rPr lang="en-US" sz="2400" dirty="0">
                <a:solidFill>
                  <a:schemeClr val="tx1">
                    <a:lumMod val="10000"/>
                  </a:schemeClr>
                </a:solidFill>
                <a:latin typeface="Arial"/>
                <a:cs typeface="Arial"/>
              </a:rPr>
              <a:t>for</a:t>
            </a:r>
            <a:r>
              <a:rPr lang="en-US" sz="2400" spc="-180" dirty="0">
                <a:solidFill>
                  <a:schemeClr val="tx1">
                    <a:lumMod val="10000"/>
                  </a:schemeClr>
                </a:solidFill>
                <a:latin typeface="Arial"/>
                <a:cs typeface="Arial"/>
              </a:rPr>
              <a:t> </a:t>
            </a:r>
            <a:r>
              <a:rPr lang="en-US" sz="2400" dirty="0">
                <a:solidFill>
                  <a:schemeClr val="tx1">
                    <a:lumMod val="10000"/>
                  </a:schemeClr>
                </a:solidFill>
                <a:latin typeface="Arial"/>
                <a:cs typeface="Arial"/>
              </a:rPr>
              <a:t>Agriculture,</a:t>
            </a:r>
            <a:r>
              <a:rPr lang="en-US" sz="2400" spc="-70" dirty="0">
                <a:solidFill>
                  <a:schemeClr val="tx1">
                    <a:lumMod val="10000"/>
                  </a:schemeClr>
                </a:solidFill>
                <a:latin typeface="Arial"/>
                <a:cs typeface="Arial"/>
              </a:rPr>
              <a:t> </a:t>
            </a:r>
            <a:r>
              <a:rPr lang="en-US" sz="2400" dirty="0">
                <a:solidFill>
                  <a:schemeClr val="tx1">
                    <a:lumMod val="10000"/>
                  </a:schemeClr>
                </a:solidFill>
                <a:latin typeface="Arial"/>
                <a:cs typeface="Arial"/>
              </a:rPr>
              <a:t>Section</a:t>
            </a:r>
            <a:r>
              <a:rPr lang="en-US" sz="2400" spc="-50" dirty="0">
                <a:solidFill>
                  <a:schemeClr val="tx1">
                    <a:lumMod val="10000"/>
                  </a:schemeClr>
                </a:solidFill>
                <a:latin typeface="Arial"/>
                <a:cs typeface="Arial"/>
              </a:rPr>
              <a:t> </a:t>
            </a:r>
            <a:r>
              <a:rPr lang="en-US" sz="2400" dirty="0">
                <a:solidFill>
                  <a:schemeClr val="tx1">
                    <a:lumMod val="10000"/>
                  </a:schemeClr>
                </a:solidFill>
                <a:latin typeface="Arial"/>
                <a:cs typeface="Arial"/>
              </a:rPr>
              <a:t>3449</a:t>
            </a:r>
            <a:r>
              <a:rPr lang="en-US" sz="2400" spc="-60" dirty="0">
                <a:solidFill>
                  <a:schemeClr val="tx1">
                    <a:lumMod val="10000"/>
                  </a:schemeClr>
                </a:solidFill>
                <a:latin typeface="Arial"/>
                <a:cs typeface="Arial"/>
              </a:rPr>
              <a:t> </a:t>
            </a:r>
            <a:r>
              <a:rPr lang="en-US" sz="2400" spc="-50" dirty="0">
                <a:solidFill>
                  <a:schemeClr val="tx1">
                    <a:lumMod val="10000"/>
                  </a:schemeClr>
                </a:solidFill>
                <a:latin typeface="Arial"/>
                <a:cs typeface="Arial"/>
              </a:rPr>
              <a:t>– </a:t>
            </a:r>
            <a:r>
              <a:rPr lang="en-US" sz="2400" dirty="0">
                <a:solidFill>
                  <a:schemeClr val="tx1">
                    <a:lumMod val="10000"/>
                  </a:schemeClr>
                </a:solidFill>
                <a:latin typeface="Arial"/>
                <a:cs typeface="Arial"/>
              </a:rPr>
              <a:t>Effective</a:t>
            </a:r>
            <a:r>
              <a:rPr lang="en-US" sz="2400" spc="-50" dirty="0">
                <a:solidFill>
                  <a:schemeClr val="tx1">
                    <a:lumMod val="10000"/>
                  </a:schemeClr>
                </a:solidFill>
                <a:latin typeface="Arial"/>
                <a:cs typeface="Arial"/>
              </a:rPr>
              <a:t> </a:t>
            </a:r>
            <a:r>
              <a:rPr lang="en-US" sz="2400" dirty="0">
                <a:solidFill>
                  <a:schemeClr val="tx1">
                    <a:lumMod val="10000"/>
                  </a:schemeClr>
                </a:solidFill>
                <a:latin typeface="Arial"/>
                <a:cs typeface="Arial"/>
              </a:rPr>
              <a:t>July</a:t>
            </a:r>
            <a:r>
              <a:rPr lang="en-US" sz="2400" spc="-60" dirty="0">
                <a:solidFill>
                  <a:schemeClr val="tx1">
                    <a:lumMod val="10000"/>
                  </a:schemeClr>
                </a:solidFill>
                <a:latin typeface="Arial"/>
                <a:cs typeface="Arial"/>
              </a:rPr>
              <a:t> </a:t>
            </a:r>
            <a:r>
              <a:rPr lang="en-US" sz="2400" dirty="0">
                <a:solidFill>
                  <a:schemeClr val="tx1">
                    <a:lumMod val="10000"/>
                  </a:schemeClr>
                </a:solidFill>
                <a:latin typeface="Arial"/>
                <a:cs typeface="Arial"/>
              </a:rPr>
              <a:t>1,</a:t>
            </a:r>
            <a:r>
              <a:rPr lang="en-US" sz="2400" spc="-60" dirty="0">
                <a:solidFill>
                  <a:schemeClr val="tx1">
                    <a:lumMod val="10000"/>
                  </a:schemeClr>
                </a:solidFill>
                <a:latin typeface="Arial"/>
                <a:cs typeface="Arial"/>
              </a:rPr>
              <a:t> </a:t>
            </a:r>
            <a:r>
              <a:rPr lang="en-US" sz="2400" spc="-20" dirty="0">
                <a:solidFill>
                  <a:schemeClr val="tx1">
                    <a:lumMod val="10000"/>
                  </a:schemeClr>
                </a:solidFill>
                <a:latin typeface="Arial"/>
                <a:cs typeface="Arial"/>
              </a:rPr>
              <a:t>2020</a:t>
            </a:r>
          </a:p>
          <a:p>
            <a:r>
              <a:rPr lang="en-US" dirty="0"/>
              <a:t>Sections 3420 and 3425 - Tree Work, Maintenance or Removal - Use of Portable Power Saws - Jul. 30, 2020</a:t>
            </a:r>
          </a:p>
          <a:p>
            <a:r>
              <a:rPr lang="en-US" dirty="0"/>
              <a:t>New Section 5141.1 - Protection from Wildfire Smoke - Feb. 1, 2021</a:t>
            </a:r>
          </a:p>
          <a:p>
            <a:r>
              <a:rPr lang="en-US" dirty="0"/>
              <a:t>Section 5204 - Occupational Exposures to Respirable Crystalline Silica -- Notice of Emergency Action: Dec. 1, 2023</a:t>
            </a:r>
          </a:p>
          <a:p>
            <a:pPr marL="286385" marR="128905" indent="-274320">
              <a:lnSpc>
                <a:spcPct val="100000"/>
              </a:lnSpc>
              <a:spcBef>
                <a:spcPts val="625"/>
              </a:spcBef>
              <a:buClr>
                <a:srgbClr val="133E6A"/>
              </a:buClr>
              <a:buSzPct val="94230"/>
              <a:buFont typeface="Wingdings 2"/>
              <a:buChar char=""/>
              <a:tabLst>
                <a:tab pos="286385" algn="l"/>
              </a:tabLst>
            </a:pPr>
            <a:endParaRPr lang="en-US" sz="2400" dirty="0">
              <a:solidFill>
                <a:schemeClr val="tx1">
                  <a:lumMod val="10000"/>
                </a:schemeClr>
              </a:solidFill>
              <a:latin typeface="Arial"/>
              <a:cs typeface="Arial"/>
            </a:endParaRPr>
          </a:p>
          <a:p>
            <a:endParaRPr lang="en-US" dirty="0"/>
          </a:p>
        </p:txBody>
      </p:sp>
    </p:spTree>
    <p:extLst>
      <p:ext uri="{BB962C8B-B14F-4D97-AF65-F5344CB8AC3E}">
        <p14:creationId xmlns:p14="http://schemas.microsoft.com/office/powerpoint/2010/main" val="1041925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E8D166-C11D-C69D-49B3-6AC18DCC1190}"/>
              </a:ext>
            </a:extLst>
          </p:cNvPr>
          <p:cNvSpPr>
            <a:spLocks noGrp="1"/>
          </p:cNvSpPr>
          <p:nvPr>
            <p:ph type="body" sz="quarter" idx="16"/>
          </p:nvPr>
        </p:nvSpPr>
        <p:spPr/>
        <p:txBody>
          <a:bodyPr/>
          <a:lstStyle/>
          <a:p>
            <a:r>
              <a:rPr lang="en-US" dirty="0"/>
              <a:t>Since 2020</a:t>
            </a:r>
          </a:p>
        </p:txBody>
      </p:sp>
      <p:sp>
        <p:nvSpPr>
          <p:cNvPr id="3" name="Title 2">
            <a:extLst>
              <a:ext uri="{FF2B5EF4-FFF2-40B4-BE49-F238E27FC236}">
                <a16:creationId xmlns:a16="http://schemas.microsoft.com/office/drawing/2014/main" id="{E5902ECF-B574-7766-8FD5-FEADD1EB2585}"/>
              </a:ext>
            </a:extLst>
          </p:cNvPr>
          <p:cNvSpPr>
            <a:spLocks noGrp="1"/>
          </p:cNvSpPr>
          <p:nvPr>
            <p:ph type="title"/>
          </p:nvPr>
        </p:nvSpPr>
        <p:spPr/>
        <p:txBody>
          <a:bodyPr/>
          <a:lstStyle/>
          <a:p>
            <a:r>
              <a:rPr lang="en-US" dirty="0"/>
              <a:t>New Regulations in Title 8</a:t>
            </a:r>
          </a:p>
        </p:txBody>
      </p:sp>
      <p:sp>
        <p:nvSpPr>
          <p:cNvPr id="4" name="Content Placeholder 3">
            <a:extLst>
              <a:ext uri="{FF2B5EF4-FFF2-40B4-BE49-F238E27FC236}">
                <a16:creationId xmlns:a16="http://schemas.microsoft.com/office/drawing/2014/main" id="{B661B582-1BB3-0347-6CEF-73EDEDD3BCC8}"/>
              </a:ext>
            </a:extLst>
          </p:cNvPr>
          <p:cNvSpPr>
            <a:spLocks noGrp="1"/>
          </p:cNvSpPr>
          <p:nvPr>
            <p:ph sz="half" idx="13"/>
          </p:nvPr>
        </p:nvSpPr>
        <p:spPr>
          <a:xfrm>
            <a:off x="520698" y="2005762"/>
            <a:ext cx="9664702" cy="4643210"/>
          </a:xfrm>
        </p:spPr>
        <p:txBody>
          <a:bodyPr>
            <a:normAutofit/>
          </a:bodyPr>
          <a:lstStyle/>
          <a:p>
            <a:r>
              <a:rPr lang="en-US" dirty="0"/>
              <a:t>3205, 3205.1, 3205.2, 3205.3 - COVID-19 Prevention - Non-Emergency Regulation, Feb. 3, 2023</a:t>
            </a:r>
          </a:p>
          <a:p>
            <a:r>
              <a:rPr lang="en-US" dirty="0"/>
              <a:t>Various Sections within CSO, HVESO and GISO - Consolidate Construction Safety Orders, Article 15 (Cranes and Derricks in Construction), into General Industry Safety Orders, Group 13 (Cranes and Other Hoisting Equipment), Jul. 26, 2022</a:t>
            </a:r>
          </a:p>
          <a:p>
            <a:r>
              <a:rPr lang="en-US" dirty="0"/>
              <a:t>Sections 1504, 1526, 3361, 3364, 3437, 3457 and 5192 - Single-User Toilet Facilities, Mar. 3, 2020</a:t>
            </a:r>
          </a:p>
          <a:p>
            <a:r>
              <a:rPr lang="en-US" dirty="0"/>
              <a:t>Section 3401, Section 3402, New Sections 3402.1 - 3402.3, Sections 3403 - 3410, New Section 3410.1 and Section 3411. Fire Fighters’ Personal Protective Clothing and Equipment – AB 2146 (2014)</a:t>
            </a:r>
          </a:p>
          <a:p>
            <a:endParaRPr lang="en-US" dirty="0"/>
          </a:p>
        </p:txBody>
      </p:sp>
    </p:spTree>
    <p:extLst>
      <p:ext uri="{BB962C8B-B14F-4D97-AF65-F5344CB8AC3E}">
        <p14:creationId xmlns:p14="http://schemas.microsoft.com/office/powerpoint/2010/main" val="3808037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60555B-D894-D181-C441-A8C74B9AD187}"/>
              </a:ext>
            </a:extLst>
          </p:cNvPr>
          <p:cNvSpPr>
            <a:spLocks noGrp="1"/>
          </p:cNvSpPr>
          <p:nvPr>
            <p:ph type="body" sz="quarter" idx="16"/>
          </p:nvPr>
        </p:nvSpPr>
        <p:spPr/>
        <p:txBody>
          <a:bodyPr/>
          <a:lstStyle/>
          <a:p>
            <a:r>
              <a:rPr lang="en-US" dirty="0"/>
              <a:t>Before the OSHSB</a:t>
            </a:r>
          </a:p>
        </p:txBody>
      </p:sp>
      <p:sp>
        <p:nvSpPr>
          <p:cNvPr id="3" name="Title 2">
            <a:extLst>
              <a:ext uri="{FF2B5EF4-FFF2-40B4-BE49-F238E27FC236}">
                <a16:creationId xmlns:a16="http://schemas.microsoft.com/office/drawing/2014/main" id="{3DEB01D9-DF90-3F7B-CCC0-57E9DCD97413}"/>
              </a:ext>
            </a:extLst>
          </p:cNvPr>
          <p:cNvSpPr>
            <a:spLocks noGrp="1"/>
          </p:cNvSpPr>
          <p:nvPr>
            <p:ph type="title"/>
          </p:nvPr>
        </p:nvSpPr>
        <p:spPr/>
        <p:txBody>
          <a:bodyPr/>
          <a:lstStyle/>
          <a:p>
            <a:r>
              <a:rPr lang="en-US" dirty="0"/>
              <a:t>Proposed Regulations</a:t>
            </a:r>
          </a:p>
        </p:txBody>
      </p:sp>
      <p:sp>
        <p:nvSpPr>
          <p:cNvPr id="4" name="Content Placeholder 3">
            <a:extLst>
              <a:ext uri="{FF2B5EF4-FFF2-40B4-BE49-F238E27FC236}">
                <a16:creationId xmlns:a16="http://schemas.microsoft.com/office/drawing/2014/main" id="{9D21F3E4-6755-2793-0A2A-70B85034A3EE}"/>
              </a:ext>
            </a:extLst>
          </p:cNvPr>
          <p:cNvSpPr>
            <a:spLocks noGrp="1"/>
          </p:cNvSpPr>
          <p:nvPr>
            <p:ph sz="half" idx="13"/>
          </p:nvPr>
        </p:nvSpPr>
        <p:spPr/>
        <p:txBody>
          <a:bodyPr>
            <a:normAutofit/>
          </a:bodyPr>
          <a:lstStyle/>
          <a:p>
            <a:pPr marL="355600" indent="-342900">
              <a:lnSpc>
                <a:spcPct val="100000"/>
              </a:lnSpc>
              <a:spcBef>
                <a:spcPts val="625"/>
              </a:spcBef>
              <a:buClr>
                <a:srgbClr val="133E6A"/>
              </a:buClr>
              <a:buSzPct val="94230"/>
              <a:tabLst>
                <a:tab pos="286385" algn="l"/>
              </a:tabLst>
            </a:pPr>
            <a:r>
              <a:rPr lang="en-US" sz="2400" dirty="0">
                <a:solidFill>
                  <a:schemeClr val="tx1">
                    <a:lumMod val="10000"/>
                  </a:schemeClr>
                </a:solidFill>
                <a:latin typeface="Arial"/>
                <a:cs typeface="Arial"/>
              </a:rPr>
              <a:t>Sections 1671.1, 1716.2, 1730 and 1731 - Fall</a:t>
            </a:r>
            <a:r>
              <a:rPr lang="en-US" sz="2400" spc="-65" dirty="0">
                <a:solidFill>
                  <a:schemeClr val="tx1">
                    <a:lumMod val="10000"/>
                  </a:schemeClr>
                </a:solidFill>
                <a:latin typeface="Arial"/>
                <a:cs typeface="Arial"/>
              </a:rPr>
              <a:t> </a:t>
            </a:r>
            <a:r>
              <a:rPr lang="en-US" sz="2400" dirty="0">
                <a:solidFill>
                  <a:schemeClr val="tx1">
                    <a:lumMod val="10000"/>
                  </a:schemeClr>
                </a:solidFill>
                <a:latin typeface="Arial"/>
                <a:cs typeface="Arial"/>
              </a:rPr>
              <a:t>Protection</a:t>
            </a:r>
            <a:r>
              <a:rPr lang="en-US" sz="2400" spc="-45" dirty="0">
                <a:solidFill>
                  <a:schemeClr val="tx1">
                    <a:lumMod val="10000"/>
                  </a:schemeClr>
                </a:solidFill>
                <a:latin typeface="Arial"/>
                <a:cs typeface="Arial"/>
              </a:rPr>
              <a:t> </a:t>
            </a:r>
            <a:r>
              <a:rPr lang="en-US" sz="2400" dirty="0">
                <a:solidFill>
                  <a:schemeClr val="tx1">
                    <a:lumMod val="10000"/>
                  </a:schemeClr>
                </a:solidFill>
                <a:latin typeface="Arial"/>
                <a:cs typeface="Arial"/>
              </a:rPr>
              <a:t>for</a:t>
            </a:r>
            <a:r>
              <a:rPr lang="en-US" sz="2400" spc="-50" dirty="0">
                <a:solidFill>
                  <a:schemeClr val="tx1">
                    <a:lumMod val="10000"/>
                  </a:schemeClr>
                </a:solidFill>
                <a:latin typeface="Arial"/>
                <a:cs typeface="Arial"/>
              </a:rPr>
              <a:t> </a:t>
            </a:r>
            <a:r>
              <a:rPr lang="en-US" sz="2400" dirty="0">
                <a:solidFill>
                  <a:schemeClr val="tx1">
                    <a:lumMod val="10000"/>
                  </a:schemeClr>
                </a:solidFill>
                <a:latin typeface="Arial"/>
                <a:cs typeface="Arial"/>
              </a:rPr>
              <a:t>Residential</a:t>
            </a:r>
            <a:r>
              <a:rPr lang="en-US" sz="2400" spc="-65" dirty="0">
                <a:solidFill>
                  <a:schemeClr val="tx1">
                    <a:lumMod val="10000"/>
                  </a:schemeClr>
                </a:solidFill>
                <a:latin typeface="Arial"/>
                <a:cs typeface="Arial"/>
              </a:rPr>
              <a:t> </a:t>
            </a:r>
            <a:r>
              <a:rPr lang="en-US" sz="2400" spc="-10" dirty="0">
                <a:solidFill>
                  <a:schemeClr val="tx1">
                    <a:lumMod val="10000"/>
                  </a:schemeClr>
                </a:solidFill>
                <a:latin typeface="Arial"/>
                <a:cs typeface="Arial"/>
              </a:rPr>
              <a:t>Construction (6’ rule)</a:t>
            </a:r>
            <a:endParaRPr lang="en-US" sz="2400" dirty="0">
              <a:solidFill>
                <a:schemeClr val="tx1">
                  <a:lumMod val="10000"/>
                </a:schemeClr>
              </a:solidFill>
              <a:latin typeface="Arial"/>
              <a:cs typeface="Arial"/>
            </a:endParaRPr>
          </a:p>
          <a:p>
            <a:pPr marL="355600" indent="-342900">
              <a:lnSpc>
                <a:spcPct val="100000"/>
              </a:lnSpc>
              <a:spcBef>
                <a:spcPts val="625"/>
              </a:spcBef>
              <a:buClr>
                <a:srgbClr val="133E6A"/>
              </a:buClr>
              <a:buSzPct val="94230"/>
              <a:tabLst>
                <a:tab pos="286385" algn="l"/>
              </a:tabLst>
            </a:pPr>
            <a:r>
              <a:rPr lang="en-US" spc="-10" dirty="0">
                <a:solidFill>
                  <a:schemeClr val="tx1">
                    <a:lumMod val="10000"/>
                  </a:schemeClr>
                </a:solidFill>
                <a:latin typeface="Arial"/>
                <a:cs typeface="Arial"/>
              </a:rPr>
              <a:t>New Section 3343 - Workplace Violence in General Industry (SB553)</a:t>
            </a:r>
          </a:p>
          <a:p>
            <a:r>
              <a:rPr lang="en-US" dirty="0">
                <a:solidFill>
                  <a:schemeClr val="tx1">
                    <a:lumMod val="10000"/>
                  </a:schemeClr>
                </a:solidFill>
              </a:rPr>
              <a:t>Section 1532.1, Section 5155 and Section 5198 – Lead</a:t>
            </a:r>
          </a:p>
          <a:p>
            <a:pPr lvl="1"/>
            <a:r>
              <a:rPr lang="en-US" dirty="0">
                <a:solidFill>
                  <a:schemeClr val="tx1">
                    <a:lumMod val="10000"/>
                  </a:schemeClr>
                </a:solidFill>
              </a:rPr>
              <a:t>OSHSB voted: Feb. 15, 2024</a:t>
            </a:r>
          </a:p>
          <a:p>
            <a:r>
              <a:rPr lang="en-US" dirty="0">
                <a:solidFill>
                  <a:schemeClr val="tx1">
                    <a:lumMod val="10000"/>
                  </a:schemeClr>
                </a:solidFill>
              </a:rPr>
              <a:t>New Section 3396 - Heat Illness Prevention in Indoor Places of Employment</a:t>
            </a:r>
          </a:p>
          <a:p>
            <a:r>
              <a:rPr lang="en-US" dirty="0">
                <a:solidFill>
                  <a:schemeClr val="tx1">
                    <a:lumMod val="10000"/>
                  </a:schemeClr>
                </a:solidFill>
              </a:rPr>
              <a:t>Section 5144 Appendix A - Fit Testing Procedures (Mandatory) (HORCHER)</a:t>
            </a:r>
          </a:p>
          <a:p>
            <a:pPr marL="286385" indent="-273685">
              <a:lnSpc>
                <a:spcPct val="100000"/>
              </a:lnSpc>
              <a:spcBef>
                <a:spcPts val="625"/>
              </a:spcBef>
              <a:buClr>
                <a:srgbClr val="133E6A"/>
              </a:buClr>
              <a:buSzPct val="94230"/>
              <a:buFont typeface="Wingdings 2"/>
              <a:buChar char=""/>
              <a:tabLst>
                <a:tab pos="286385" algn="l"/>
              </a:tabLst>
            </a:pPr>
            <a:endParaRPr lang="en-US" sz="2400" dirty="0">
              <a:solidFill>
                <a:schemeClr val="tx1">
                  <a:lumMod val="10000"/>
                </a:schemeClr>
              </a:solidFill>
              <a:latin typeface="Arial"/>
              <a:cs typeface="Arial"/>
            </a:endParaRPr>
          </a:p>
        </p:txBody>
      </p:sp>
    </p:spTree>
    <p:extLst>
      <p:ext uri="{BB962C8B-B14F-4D97-AF65-F5344CB8AC3E}">
        <p14:creationId xmlns:p14="http://schemas.microsoft.com/office/powerpoint/2010/main" val="2037404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1AB7DC-D404-221E-960B-2F32A17806FF}"/>
              </a:ext>
            </a:extLst>
          </p:cNvPr>
          <p:cNvSpPr>
            <a:spLocks noGrp="1"/>
          </p:cNvSpPr>
          <p:nvPr>
            <p:ph type="body" sz="quarter" idx="16"/>
          </p:nvPr>
        </p:nvSpPr>
        <p:spPr/>
        <p:txBody>
          <a:bodyPr/>
          <a:lstStyle/>
          <a:p>
            <a:r>
              <a:rPr lang="en-US" dirty="0"/>
              <a:t>California specific</a:t>
            </a:r>
          </a:p>
        </p:txBody>
      </p:sp>
      <p:sp>
        <p:nvSpPr>
          <p:cNvPr id="3" name="Title 2">
            <a:extLst>
              <a:ext uri="{FF2B5EF4-FFF2-40B4-BE49-F238E27FC236}">
                <a16:creationId xmlns:a16="http://schemas.microsoft.com/office/drawing/2014/main" id="{6E9A0D45-DE62-2144-0C4E-E582D3402FA9}"/>
              </a:ext>
            </a:extLst>
          </p:cNvPr>
          <p:cNvSpPr>
            <a:spLocks noGrp="1"/>
          </p:cNvSpPr>
          <p:nvPr>
            <p:ph type="title"/>
          </p:nvPr>
        </p:nvSpPr>
        <p:spPr/>
        <p:txBody>
          <a:bodyPr/>
          <a:lstStyle/>
          <a:p>
            <a:r>
              <a:rPr lang="en-US" dirty="0"/>
              <a:t>Special Emphasis Programs</a:t>
            </a:r>
          </a:p>
        </p:txBody>
      </p:sp>
      <p:sp>
        <p:nvSpPr>
          <p:cNvPr id="4" name="Content Placeholder 3">
            <a:extLst>
              <a:ext uri="{FF2B5EF4-FFF2-40B4-BE49-F238E27FC236}">
                <a16:creationId xmlns:a16="http://schemas.microsoft.com/office/drawing/2014/main" id="{8FE930B5-7E3F-9BD4-53DE-C631088705DE}"/>
              </a:ext>
            </a:extLst>
          </p:cNvPr>
          <p:cNvSpPr>
            <a:spLocks noGrp="1"/>
          </p:cNvSpPr>
          <p:nvPr>
            <p:ph sz="half" idx="13"/>
          </p:nvPr>
        </p:nvSpPr>
        <p:spPr/>
        <p:txBody>
          <a:bodyPr/>
          <a:lstStyle/>
          <a:p>
            <a:pPr marL="286385" marR="5080" indent="-274320">
              <a:lnSpc>
                <a:spcPct val="100000"/>
              </a:lnSpc>
              <a:spcBef>
                <a:spcPts val="105"/>
              </a:spcBef>
              <a:buClr>
                <a:srgbClr val="133E6A"/>
              </a:buClr>
              <a:buSzPct val="94230"/>
              <a:buFont typeface="Wingdings 2"/>
              <a:buChar char=""/>
              <a:tabLst>
                <a:tab pos="286385" algn="l"/>
              </a:tabLst>
            </a:pPr>
            <a:r>
              <a:rPr lang="en-US" dirty="0"/>
              <a:t> 2023</a:t>
            </a:r>
            <a:r>
              <a:rPr lang="en-US" spc="-40" dirty="0"/>
              <a:t> </a:t>
            </a:r>
            <a:r>
              <a:rPr lang="en-US" dirty="0"/>
              <a:t>Special</a:t>
            </a:r>
            <a:r>
              <a:rPr lang="en-US" spc="-60" dirty="0"/>
              <a:t> </a:t>
            </a:r>
            <a:r>
              <a:rPr lang="en-US" dirty="0"/>
              <a:t>Emphasis</a:t>
            </a:r>
            <a:r>
              <a:rPr lang="en-US" spc="-75" dirty="0"/>
              <a:t> </a:t>
            </a:r>
            <a:r>
              <a:rPr lang="en-US" dirty="0"/>
              <a:t>Program:</a:t>
            </a:r>
            <a:r>
              <a:rPr lang="en-US" spc="-60" dirty="0"/>
              <a:t> </a:t>
            </a:r>
            <a:r>
              <a:rPr lang="en-US" dirty="0"/>
              <a:t>Occupational</a:t>
            </a:r>
            <a:r>
              <a:rPr lang="en-US" spc="-65" dirty="0"/>
              <a:t> </a:t>
            </a:r>
            <a:r>
              <a:rPr lang="en-US" dirty="0"/>
              <a:t>Exposure</a:t>
            </a:r>
            <a:r>
              <a:rPr lang="en-US" spc="-65" dirty="0"/>
              <a:t> </a:t>
            </a:r>
            <a:r>
              <a:rPr lang="en-US" dirty="0"/>
              <a:t>to</a:t>
            </a:r>
            <a:r>
              <a:rPr lang="en-US" spc="-30" dirty="0"/>
              <a:t> </a:t>
            </a:r>
            <a:r>
              <a:rPr lang="en-US" spc="-10" dirty="0"/>
              <a:t>Respirable </a:t>
            </a:r>
            <a:r>
              <a:rPr lang="en-US" dirty="0"/>
              <a:t>Crystalline</a:t>
            </a:r>
            <a:r>
              <a:rPr lang="en-US" spc="-75" dirty="0"/>
              <a:t> </a:t>
            </a:r>
            <a:r>
              <a:rPr lang="en-US" dirty="0"/>
              <a:t>Silica</a:t>
            </a:r>
            <a:r>
              <a:rPr lang="en-US" spc="-60" dirty="0"/>
              <a:t> </a:t>
            </a:r>
            <a:r>
              <a:rPr lang="en-US" dirty="0"/>
              <a:t>Cut</a:t>
            </a:r>
            <a:r>
              <a:rPr lang="en-US" spc="-60" dirty="0"/>
              <a:t> </a:t>
            </a:r>
            <a:r>
              <a:rPr lang="en-US" dirty="0"/>
              <a:t>Stone</a:t>
            </a:r>
            <a:r>
              <a:rPr lang="en-US" spc="-50" dirty="0"/>
              <a:t> </a:t>
            </a:r>
            <a:r>
              <a:rPr lang="en-US" dirty="0"/>
              <a:t>and</a:t>
            </a:r>
            <a:r>
              <a:rPr lang="en-US" spc="-50" dirty="0"/>
              <a:t> </a:t>
            </a:r>
            <a:r>
              <a:rPr lang="en-US" dirty="0"/>
              <a:t>Stone</a:t>
            </a:r>
            <a:r>
              <a:rPr lang="en-US" spc="-50" dirty="0"/>
              <a:t> </a:t>
            </a:r>
            <a:r>
              <a:rPr lang="en-US" dirty="0"/>
              <a:t>Product</a:t>
            </a:r>
            <a:r>
              <a:rPr lang="en-US" spc="-70" dirty="0"/>
              <a:t> </a:t>
            </a:r>
            <a:r>
              <a:rPr lang="en-US" spc="-10" dirty="0"/>
              <a:t>Manufacturing</a:t>
            </a:r>
          </a:p>
          <a:p>
            <a:pPr>
              <a:lnSpc>
                <a:spcPct val="100000"/>
              </a:lnSpc>
              <a:spcBef>
                <a:spcPts val="1085"/>
              </a:spcBef>
              <a:buClr>
                <a:srgbClr val="133E6A"/>
              </a:buClr>
              <a:buFont typeface="Wingdings 2"/>
              <a:buChar char=""/>
            </a:pPr>
            <a:endParaRPr lang="en-US" spc="-10" dirty="0"/>
          </a:p>
          <a:p>
            <a:pPr marL="286385" indent="-273685">
              <a:lnSpc>
                <a:spcPct val="100000"/>
              </a:lnSpc>
              <a:spcBef>
                <a:spcPts val="5"/>
              </a:spcBef>
              <a:buClr>
                <a:srgbClr val="133E6A"/>
              </a:buClr>
              <a:buSzPct val="94230"/>
              <a:buFont typeface="Wingdings 2"/>
              <a:buChar char=""/>
              <a:tabLst>
                <a:tab pos="286385" algn="l"/>
              </a:tabLst>
            </a:pPr>
            <a:r>
              <a:rPr lang="en-US" dirty="0"/>
              <a:t>2024</a:t>
            </a:r>
            <a:r>
              <a:rPr lang="en-US" spc="-30" dirty="0"/>
              <a:t> </a:t>
            </a:r>
            <a:r>
              <a:rPr lang="en-US" dirty="0"/>
              <a:t>Special</a:t>
            </a:r>
            <a:r>
              <a:rPr lang="en-US" spc="-45" dirty="0"/>
              <a:t> </a:t>
            </a:r>
            <a:r>
              <a:rPr lang="en-US" dirty="0"/>
              <a:t>Emphasis</a:t>
            </a:r>
            <a:r>
              <a:rPr lang="en-US" spc="-60" dirty="0"/>
              <a:t> </a:t>
            </a:r>
            <a:r>
              <a:rPr lang="en-US" dirty="0"/>
              <a:t>Program:</a:t>
            </a:r>
            <a:r>
              <a:rPr lang="en-US" spc="-45" dirty="0"/>
              <a:t> </a:t>
            </a:r>
            <a:r>
              <a:rPr lang="en-US" dirty="0"/>
              <a:t>Heat</a:t>
            </a:r>
            <a:r>
              <a:rPr lang="en-US" spc="-35" dirty="0"/>
              <a:t> </a:t>
            </a:r>
            <a:r>
              <a:rPr lang="en-US" dirty="0"/>
              <a:t>Illness</a:t>
            </a:r>
            <a:r>
              <a:rPr lang="en-US" spc="-40" dirty="0"/>
              <a:t> </a:t>
            </a:r>
            <a:r>
              <a:rPr lang="en-US" spc="-10" dirty="0"/>
              <a:t>Prevention</a:t>
            </a:r>
          </a:p>
          <a:p>
            <a:pPr marL="0" indent="0">
              <a:buNone/>
            </a:pPr>
            <a:endParaRPr lang="en-US" dirty="0"/>
          </a:p>
        </p:txBody>
      </p:sp>
    </p:spTree>
    <p:extLst>
      <p:ext uri="{BB962C8B-B14F-4D97-AF65-F5344CB8AC3E}">
        <p14:creationId xmlns:p14="http://schemas.microsoft.com/office/powerpoint/2010/main" val="1729367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515684-4153-BBF7-057B-D18B08A77069}"/>
              </a:ext>
            </a:extLst>
          </p:cNvPr>
          <p:cNvSpPr>
            <a:spLocks noGrp="1"/>
          </p:cNvSpPr>
          <p:nvPr>
            <p:ph type="body" sz="quarter" idx="16"/>
          </p:nvPr>
        </p:nvSpPr>
        <p:spPr/>
        <p:txBody>
          <a:bodyPr/>
          <a:lstStyle/>
          <a:p>
            <a:r>
              <a:rPr lang="en-US" dirty="0"/>
              <a:t>Active of interest</a:t>
            </a:r>
          </a:p>
        </p:txBody>
      </p:sp>
      <p:sp>
        <p:nvSpPr>
          <p:cNvPr id="3" name="Title 2">
            <a:extLst>
              <a:ext uri="{FF2B5EF4-FFF2-40B4-BE49-F238E27FC236}">
                <a16:creationId xmlns:a16="http://schemas.microsoft.com/office/drawing/2014/main" id="{52612EC8-60F0-700D-65A4-B2690438D3DA}"/>
              </a:ext>
            </a:extLst>
          </p:cNvPr>
          <p:cNvSpPr>
            <a:spLocks noGrp="1"/>
          </p:cNvSpPr>
          <p:nvPr>
            <p:ph type="title"/>
          </p:nvPr>
        </p:nvSpPr>
        <p:spPr>
          <a:xfrm>
            <a:off x="518678" y="209028"/>
            <a:ext cx="6863430" cy="1147969"/>
          </a:xfrm>
        </p:spPr>
        <p:txBody>
          <a:bodyPr>
            <a:normAutofit fontScale="90000"/>
          </a:bodyPr>
          <a:lstStyle/>
          <a:p>
            <a:r>
              <a:rPr lang="en-US" sz="4400" dirty="0"/>
              <a:t>National</a:t>
            </a:r>
            <a:r>
              <a:rPr lang="en-US" sz="4400" spc="-80" dirty="0"/>
              <a:t> </a:t>
            </a:r>
            <a:r>
              <a:rPr lang="en-US" sz="4400" dirty="0"/>
              <a:t>Emphasis</a:t>
            </a:r>
            <a:r>
              <a:rPr lang="en-US" sz="4400" spc="-95" dirty="0"/>
              <a:t> </a:t>
            </a:r>
            <a:r>
              <a:rPr lang="en-US" sz="4400" dirty="0"/>
              <a:t>Programs –Federal</a:t>
            </a:r>
            <a:r>
              <a:rPr lang="en-US" sz="4400" spc="-95" dirty="0"/>
              <a:t> </a:t>
            </a:r>
            <a:r>
              <a:rPr lang="en-US" sz="4400" spc="-20" dirty="0"/>
              <a:t>OSHA</a:t>
            </a:r>
            <a:endParaRPr lang="en-US" dirty="0"/>
          </a:p>
        </p:txBody>
      </p:sp>
      <p:sp>
        <p:nvSpPr>
          <p:cNvPr id="4" name="Content Placeholder 3">
            <a:extLst>
              <a:ext uri="{FF2B5EF4-FFF2-40B4-BE49-F238E27FC236}">
                <a16:creationId xmlns:a16="http://schemas.microsoft.com/office/drawing/2014/main" id="{E83AB278-709A-93CF-46BC-310F25C694CC}"/>
              </a:ext>
            </a:extLst>
          </p:cNvPr>
          <p:cNvSpPr>
            <a:spLocks noGrp="1"/>
          </p:cNvSpPr>
          <p:nvPr>
            <p:ph sz="half" idx="13"/>
          </p:nvPr>
        </p:nvSpPr>
        <p:spPr/>
        <p:txBody>
          <a:bodyPr>
            <a:normAutofit lnSpcReduction="10000"/>
          </a:bodyPr>
          <a:lstStyle/>
          <a:p>
            <a:pPr marL="286385" indent="-273685">
              <a:lnSpc>
                <a:spcPct val="100000"/>
              </a:lnSpc>
              <a:spcBef>
                <a:spcPts val="385"/>
              </a:spcBef>
              <a:buClr>
                <a:srgbClr val="133E6A"/>
              </a:buClr>
              <a:buSzPct val="93750"/>
              <a:buFont typeface="Wingdings 2"/>
              <a:buChar char=""/>
              <a:tabLst>
                <a:tab pos="286385" algn="l"/>
              </a:tabLst>
            </a:pPr>
            <a:r>
              <a:rPr lang="en-US" sz="2400" spc="-10" dirty="0">
                <a:solidFill>
                  <a:schemeClr val="tx1">
                    <a:lumMod val="10000"/>
                  </a:schemeClr>
                </a:solidFill>
                <a:latin typeface="Arial"/>
                <a:cs typeface="Arial"/>
              </a:rPr>
              <a:t>Trenching</a:t>
            </a:r>
            <a:r>
              <a:rPr lang="en-US" sz="2400" spc="-80" dirty="0">
                <a:solidFill>
                  <a:schemeClr val="tx1">
                    <a:lumMod val="10000"/>
                  </a:schemeClr>
                </a:solidFill>
                <a:latin typeface="Arial"/>
                <a:cs typeface="Arial"/>
              </a:rPr>
              <a:t> </a:t>
            </a:r>
            <a:r>
              <a:rPr lang="en-US" sz="2400" dirty="0">
                <a:solidFill>
                  <a:schemeClr val="tx1">
                    <a:lumMod val="10000"/>
                  </a:schemeClr>
                </a:solidFill>
                <a:latin typeface="Arial"/>
                <a:cs typeface="Arial"/>
              </a:rPr>
              <a:t>and</a:t>
            </a:r>
            <a:r>
              <a:rPr lang="en-US" sz="2400" spc="-75" dirty="0">
                <a:solidFill>
                  <a:schemeClr val="tx1">
                    <a:lumMod val="10000"/>
                  </a:schemeClr>
                </a:solidFill>
                <a:latin typeface="Arial"/>
                <a:cs typeface="Arial"/>
              </a:rPr>
              <a:t> </a:t>
            </a:r>
            <a:r>
              <a:rPr lang="en-US" sz="2400" spc="-10" dirty="0">
                <a:solidFill>
                  <a:schemeClr val="tx1">
                    <a:lumMod val="10000"/>
                  </a:schemeClr>
                </a:solidFill>
                <a:latin typeface="Arial"/>
                <a:cs typeface="Arial"/>
              </a:rPr>
              <a:t>Excavation</a:t>
            </a:r>
            <a:endParaRPr lang="en-US" sz="2400" dirty="0">
              <a:solidFill>
                <a:schemeClr val="tx1">
                  <a:lumMod val="10000"/>
                </a:schemeClr>
              </a:solidFill>
              <a:latin typeface="Arial"/>
              <a:cs typeface="Arial"/>
            </a:endParaRPr>
          </a:p>
          <a:p>
            <a:pPr marL="652145" marR="5080" lvl="1" indent="-247015">
              <a:lnSpc>
                <a:spcPts val="2380"/>
              </a:lnSpc>
              <a:spcBef>
                <a:spcPts val="560"/>
              </a:spcBef>
              <a:buClr>
                <a:srgbClr val="243355"/>
              </a:buClr>
              <a:buSzPct val="84090"/>
              <a:buFont typeface="Wingdings 2"/>
              <a:buChar char=""/>
              <a:tabLst>
                <a:tab pos="652145" algn="l"/>
              </a:tabLst>
            </a:pPr>
            <a:r>
              <a:rPr lang="en-US" sz="2200" spc="-10" dirty="0">
                <a:solidFill>
                  <a:schemeClr val="tx1">
                    <a:lumMod val="10000"/>
                  </a:schemeClr>
                </a:solidFill>
                <a:latin typeface="Arial"/>
                <a:cs typeface="Arial"/>
              </a:rPr>
              <a:t>OSHA</a:t>
            </a:r>
            <a:r>
              <a:rPr lang="en-US" sz="2200" spc="-145" dirty="0">
                <a:solidFill>
                  <a:schemeClr val="tx1">
                    <a:lumMod val="10000"/>
                  </a:schemeClr>
                </a:solidFill>
                <a:latin typeface="Arial"/>
                <a:cs typeface="Arial"/>
              </a:rPr>
              <a:t> </a:t>
            </a:r>
            <a:r>
              <a:rPr lang="en-US" sz="2200" dirty="0">
                <a:solidFill>
                  <a:schemeClr val="tx1">
                    <a:lumMod val="10000"/>
                  </a:schemeClr>
                </a:solidFill>
                <a:latin typeface="Arial"/>
                <a:cs typeface="Arial"/>
              </a:rPr>
              <a:t>Instruction</a:t>
            </a:r>
            <a:r>
              <a:rPr lang="en-US" sz="2200" spc="-45" dirty="0">
                <a:solidFill>
                  <a:schemeClr val="tx1">
                    <a:lumMod val="10000"/>
                  </a:schemeClr>
                </a:solidFill>
                <a:latin typeface="Arial"/>
                <a:cs typeface="Arial"/>
              </a:rPr>
              <a:t> </a:t>
            </a:r>
            <a:r>
              <a:rPr lang="en-US" sz="2200" dirty="0">
                <a:solidFill>
                  <a:schemeClr val="tx1">
                    <a:lumMod val="10000"/>
                  </a:schemeClr>
                </a:solidFill>
                <a:latin typeface="Arial"/>
                <a:cs typeface="Arial"/>
              </a:rPr>
              <a:t>-</a:t>
            </a:r>
            <a:r>
              <a:rPr lang="en-US" sz="2200" spc="-40" dirty="0">
                <a:solidFill>
                  <a:schemeClr val="tx1">
                    <a:lumMod val="10000"/>
                  </a:schemeClr>
                </a:solidFill>
                <a:latin typeface="Arial"/>
                <a:cs typeface="Arial"/>
              </a:rPr>
              <a:t> </a:t>
            </a:r>
            <a:r>
              <a:rPr lang="en-US" sz="2200" dirty="0">
                <a:solidFill>
                  <a:schemeClr val="tx1">
                    <a:lumMod val="10000"/>
                  </a:schemeClr>
                </a:solidFill>
                <a:latin typeface="Arial"/>
                <a:cs typeface="Arial"/>
              </a:rPr>
              <a:t>CPL</a:t>
            </a:r>
            <a:r>
              <a:rPr lang="en-US" sz="2200" spc="-105" dirty="0">
                <a:solidFill>
                  <a:schemeClr val="tx1">
                    <a:lumMod val="10000"/>
                  </a:schemeClr>
                </a:solidFill>
                <a:latin typeface="Arial"/>
                <a:cs typeface="Arial"/>
              </a:rPr>
              <a:t> </a:t>
            </a:r>
            <a:r>
              <a:rPr lang="en-US" sz="2200" spc="-20" dirty="0">
                <a:solidFill>
                  <a:schemeClr val="tx1">
                    <a:lumMod val="10000"/>
                  </a:schemeClr>
                </a:solidFill>
                <a:latin typeface="Arial"/>
                <a:cs typeface="Arial"/>
              </a:rPr>
              <a:t>02-00-</a:t>
            </a:r>
            <a:r>
              <a:rPr lang="en-US" sz="2200" dirty="0">
                <a:solidFill>
                  <a:schemeClr val="tx1">
                    <a:lumMod val="10000"/>
                  </a:schemeClr>
                </a:solidFill>
                <a:latin typeface="Arial"/>
                <a:cs typeface="Arial"/>
              </a:rPr>
              <a:t>161</a:t>
            </a:r>
            <a:r>
              <a:rPr lang="en-US" sz="2200" spc="-25" dirty="0">
                <a:solidFill>
                  <a:schemeClr val="tx1">
                    <a:lumMod val="10000"/>
                  </a:schemeClr>
                </a:solidFill>
                <a:latin typeface="Arial"/>
                <a:cs typeface="Arial"/>
              </a:rPr>
              <a:t> </a:t>
            </a:r>
            <a:r>
              <a:rPr lang="en-US" sz="2200" dirty="0">
                <a:solidFill>
                  <a:schemeClr val="tx1">
                    <a:lumMod val="10000"/>
                  </a:schemeClr>
                </a:solidFill>
                <a:latin typeface="Arial"/>
                <a:cs typeface="Arial"/>
              </a:rPr>
              <a:t>-</a:t>
            </a:r>
            <a:r>
              <a:rPr lang="en-US" sz="2200" spc="-30" dirty="0">
                <a:solidFill>
                  <a:schemeClr val="tx1">
                    <a:lumMod val="10000"/>
                  </a:schemeClr>
                </a:solidFill>
                <a:latin typeface="Arial"/>
                <a:cs typeface="Arial"/>
              </a:rPr>
              <a:t> </a:t>
            </a:r>
            <a:r>
              <a:rPr lang="en-US" sz="2200" dirty="0">
                <a:solidFill>
                  <a:schemeClr val="tx1">
                    <a:lumMod val="10000"/>
                  </a:schemeClr>
                </a:solidFill>
                <a:latin typeface="Arial"/>
                <a:cs typeface="Arial"/>
              </a:rPr>
              <a:t>National</a:t>
            </a:r>
            <a:r>
              <a:rPr lang="en-US" sz="2200" spc="-40" dirty="0">
                <a:solidFill>
                  <a:schemeClr val="tx1">
                    <a:lumMod val="10000"/>
                  </a:schemeClr>
                </a:solidFill>
                <a:latin typeface="Arial"/>
                <a:cs typeface="Arial"/>
              </a:rPr>
              <a:t> </a:t>
            </a:r>
            <a:r>
              <a:rPr lang="en-US" sz="2200" dirty="0">
                <a:solidFill>
                  <a:schemeClr val="tx1">
                    <a:lumMod val="10000"/>
                  </a:schemeClr>
                </a:solidFill>
                <a:latin typeface="Arial"/>
                <a:cs typeface="Arial"/>
              </a:rPr>
              <a:t>Emphasis</a:t>
            </a:r>
            <a:r>
              <a:rPr lang="en-US" sz="2200" spc="-35" dirty="0">
                <a:solidFill>
                  <a:schemeClr val="tx1">
                    <a:lumMod val="10000"/>
                  </a:schemeClr>
                </a:solidFill>
                <a:latin typeface="Arial"/>
                <a:cs typeface="Arial"/>
              </a:rPr>
              <a:t> </a:t>
            </a:r>
            <a:r>
              <a:rPr lang="en-US" sz="2200" dirty="0">
                <a:solidFill>
                  <a:schemeClr val="tx1">
                    <a:lumMod val="10000"/>
                  </a:schemeClr>
                </a:solidFill>
                <a:latin typeface="Arial"/>
                <a:cs typeface="Arial"/>
              </a:rPr>
              <a:t>Program</a:t>
            </a:r>
            <a:r>
              <a:rPr lang="en-US" sz="2200" spc="-30" dirty="0">
                <a:solidFill>
                  <a:schemeClr val="tx1">
                    <a:lumMod val="10000"/>
                  </a:schemeClr>
                </a:solidFill>
                <a:latin typeface="Arial"/>
                <a:cs typeface="Arial"/>
              </a:rPr>
              <a:t> </a:t>
            </a:r>
            <a:r>
              <a:rPr lang="en-US" sz="2200" dirty="0">
                <a:solidFill>
                  <a:schemeClr val="tx1">
                    <a:lumMod val="10000"/>
                  </a:schemeClr>
                </a:solidFill>
                <a:latin typeface="Arial"/>
                <a:cs typeface="Arial"/>
              </a:rPr>
              <a:t>on</a:t>
            </a:r>
            <a:r>
              <a:rPr lang="en-US" sz="2200" spc="-75" dirty="0">
                <a:solidFill>
                  <a:schemeClr val="tx1">
                    <a:lumMod val="10000"/>
                  </a:schemeClr>
                </a:solidFill>
                <a:latin typeface="Arial"/>
                <a:cs typeface="Arial"/>
              </a:rPr>
              <a:t> </a:t>
            </a:r>
            <a:r>
              <a:rPr lang="en-US" sz="2200" spc="-10" dirty="0">
                <a:solidFill>
                  <a:schemeClr val="tx1">
                    <a:lumMod val="10000"/>
                  </a:schemeClr>
                </a:solidFill>
                <a:latin typeface="Arial"/>
                <a:cs typeface="Arial"/>
              </a:rPr>
              <a:t>Trenching </a:t>
            </a:r>
            <a:r>
              <a:rPr lang="en-US" sz="2200" dirty="0">
                <a:solidFill>
                  <a:schemeClr val="tx1">
                    <a:lumMod val="10000"/>
                  </a:schemeClr>
                </a:solidFill>
                <a:latin typeface="Arial"/>
                <a:cs typeface="Arial"/>
              </a:rPr>
              <a:t>and</a:t>
            </a:r>
            <a:r>
              <a:rPr lang="en-US" sz="2200" spc="-50" dirty="0">
                <a:solidFill>
                  <a:schemeClr val="tx1">
                    <a:lumMod val="10000"/>
                  </a:schemeClr>
                </a:solidFill>
                <a:latin typeface="Arial"/>
                <a:cs typeface="Arial"/>
              </a:rPr>
              <a:t> </a:t>
            </a:r>
            <a:r>
              <a:rPr lang="en-US" sz="2200" dirty="0">
                <a:solidFill>
                  <a:schemeClr val="tx1">
                    <a:lumMod val="10000"/>
                  </a:schemeClr>
                </a:solidFill>
                <a:latin typeface="Arial"/>
                <a:cs typeface="Arial"/>
              </a:rPr>
              <a:t>Excavation</a:t>
            </a:r>
            <a:r>
              <a:rPr lang="en-US" sz="2200" spc="-40" dirty="0">
                <a:solidFill>
                  <a:schemeClr val="tx1">
                    <a:lumMod val="10000"/>
                  </a:schemeClr>
                </a:solidFill>
                <a:latin typeface="Arial"/>
                <a:cs typeface="Arial"/>
              </a:rPr>
              <a:t> </a:t>
            </a:r>
            <a:r>
              <a:rPr lang="en-US" sz="2200" dirty="0">
                <a:solidFill>
                  <a:schemeClr val="tx1">
                    <a:lumMod val="10000"/>
                  </a:schemeClr>
                </a:solidFill>
                <a:latin typeface="Arial"/>
                <a:cs typeface="Arial"/>
              </a:rPr>
              <a:t>-</a:t>
            </a:r>
            <a:r>
              <a:rPr lang="en-US" sz="2200" spc="-40" dirty="0">
                <a:solidFill>
                  <a:schemeClr val="tx1">
                    <a:lumMod val="10000"/>
                  </a:schemeClr>
                </a:solidFill>
                <a:latin typeface="Arial"/>
                <a:cs typeface="Arial"/>
              </a:rPr>
              <a:t> </a:t>
            </a:r>
            <a:r>
              <a:rPr lang="en-US" sz="2200" spc="-10" dirty="0">
                <a:solidFill>
                  <a:schemeClr val="tx1">
                    <a:lumMod val="10000"/>
                  </a:schemeClr>
                </a:solidFill>
                <a:latin typeface="Arial"/>
                <a:cs typeface="Arial"/>
              </a:rPr>
              <a:t>10/01/2018</a:t>
            </a:r>
            <a:endParaRPr lang="en-US" sz="2200" dirty="0">
              <a:solidFill>
                <a:schemeClr val="tx1">
                  <a:lumMod val="10000"/>
                </a:schemeClr>
              </a:solidFill>
              <a:latin typeface="Arial"/>
              <a:cs typeface="Arial"/>
            </a:endParaRPr>
          </a:p>
          <a:p>
            <a:pPr lvl="1">
              <a:lnSpc>
                <a:spcPct val="100000"/>
              </a:lnSpc>
              <a:spcBef>
                <a:spcPts val="885"/>
              </a:spcBef>
              <a:buClr>
                <a:srgbClr val="243355"/>
              </a:buClr>
              <a:buFont typeface="Wingdings 2"/>
              <a:buChar char=""/>
            </a:pPr>
            <a:endParaRPr lang="en-US" sz="2200" dirty="0">
              <a:solidFill>
                <a:schemeClr val="tx1">
                  <a:lumMod val="10000"/>
                </a:schemeClr>
              </a:solidFill>
              <a:latin typeface="Arial"/>
              <a:cs typeface="Arial"/>
            </a:endParaRPr>
          </a:p>
          <a:p>
            <a:pPr marL="286385" indent="-273685">
              <a:lnSpc>
                <a:spcPct val="100000"/>
              </a:lnSpc>
              <a:spcBef>
                <a:spcPts val="5"/>
              </a:spcBef>
              <a:buClr>
                <a:srgbClr val="133E6A"/>
              </a:buClr>
              <a:buSzPct val="93750"/>
              <a:buFont typeface="Wingdings 2"/>
              <a:buChar char=""/>
              <a:tabLst>
                <a:tab pos="286385" algn="l"/>
              </a:tabLst>
            </a:pPr>
            <a:r>
              <a:rPr lang="en-US" sz="2400" dirty="0">
                <a:solidFill>
                  <a:schemeClr val="tx1">
                    <a:lumMod val="10000"/>
                  </a:schemeClr>
                </a:solidFill>
                <a:latin typeface="Arial"/>
                <a:cs typeface="Arial"/>
              </a:rPr>
              <a:t>Silica,</a:t>
            </a:r>
            <a:r>
              <a:rPr lang="en-US" sz="2400" spc="-55" dirty="0">
                <a:solidFill>
                  <a:schemeClr val="tx1">
                    <a:lumMod val="10000"/>
                  </a:schemeClr>
                </a:solidFill>
                <a:latin typeface="Arial"/>
                <a:cs typeface="Arial"/>
              </a:rPr>
              <a:t> </a:t>
            </a:r>
            <a:r>
              <a:rPr lang="en-US" sz="2400" spc="-10" dirty="0">
                <a:solidFill>
                  <a:schemeClr val="tx1">
                    <a:lumMod val="10000"/>
                  </a:schemeClr>
                </a:solidFill>
                <a:latin typeface="Arial"/>
                <a:cs typeface="Arial"/>
              </a:rPr>
              <a:t>Crystalline</a:t>
            </a:r>
            <a:endParaRPr lang="en-US" sz="2400" dirty="0">
              <a:solidFill>
                <a:schemeClr val="tx1">
                  <a:lumMod val="10000"/>
                </a:schemeClr>
              </a:solidFill>
              <a:latin typeface="Arial"/>
              <a:cs typeface="Arial"/>
            </a:endParaRPr>
          </a:p>
          <a:p>
            <a:pPr marL="652145" marR="51435" lvl="1" indent="-247015">
              <a:lnSpc>
                <a:spcPts val="2380"/>
              </a:lnSpc>
              <a:spcBef>
                <a:spcPts val="555"/>
              </a:spcBef>
              <a:buClr>
                <a:srgbClr val="243355"/>
              </a:buClr>
              <a:buSzPct val="84090"/>
              <a:buFont typeface="Wingdings 2"/>
              <a:buChar char=""/>
              <a:tabLst>
                <a:tab pos="652145" algn="l"/>
              </a:tabLst>
            </a:pPr>
            <a:r>
              <a:rPr lang="en-US" sz="2200" spc="-10" dirty="0">
                <a:solidFill>
                  <a:schemeClr val="tx1">
                    <a:lumMod val="10000"/>
                  </a:schemeClr>
                </a:solidFill>
                <a:latin typeface="Arial"/>
                <a:cs typeface="Arial"/>
              </a:rPr>
              <a:t>OSHA</a:t>
            </a:r>
            <a:r>
              <a:rPr lang="en-US" sz="2200" spc="-145" dirty="0">
                <a:solidFill>
                  <a:schemeClr val="tx1">
                    <a:lumMod val="10000"/>
                  </a:schemeClr>
                </a:solidFill>
                <a:latin typeface="Arial"/>
                <a:cs typeface="Arial"/>
              </a:rPr>
              <a:t> </a:t>
            </a:r>
            <a:r>
              <a:rPr lang="en-US" sz="2200" dirty="0">
                <a:solidFill>
                  <a:schemeClr val="tx1">
                    <a:lumMod val="10000"/>
                  </a:schemeClr>
                </a:solidFill>
                <a:latin typeface="Arial"/>
                <a:cs typeface="Arial"/>
              </a:rPr>
              <a:t>Instruction</a:t>
            </a:r>
            <a:r>
              <a:rPr lang="en-US" sz="2200" spc="-40" dirty="0">
                <a:solidFill>
                  <a:schemeClr val="tx1">
                    <a:lumMod val="10000"/>
                  </a:schemeClr>
                </a:solidFill>
                <a:latin typeface="Arial"/>
                <a:cs typeface="Arial"/>
              </a:rPr>
              <a:t> </a:t>
            </a:r>
            <a:r>
              <a:rPr lang="en-US" sz="2200" dirty="0">
                <a:solidFill>
                  <a:schemeClr val="tx1">
                    <a:lumMod val="10000"/>
                  </a:schemeClr>
                </a:solidFill>
                <a:latin typeface="Arial"/>
                <a:cs typeface="Arial"/>
              </a:rPr>
              <a:t>-</a:t>
            </a:r>
            <a:r>
              <a:rPr lang="en-US" sz="2200" spc="-40" dirty="0">
                <a:solidFill>
                  <a:schemeClr val="tx1">
                    <a:lumMod val="10000"/>
                  </a:schemeClr>
                </a:solidFill>
                <a:latin typeface="Arial"/>
                <a:cs typeface="Arial"/>
              </a:rPr>
              <a:t> </a:t>
            </a:r>
            <a:r>
              <a:rPr lang="en-US" sz="2200" dirty="0">
                <a:solidFill>
                  <a:schemeClr val="tx1">
                    <a:lumMod val="10000"/>
                  </a:schemeClr>
                </a:solidFill>
                <a:latin typeface="Arial"/>
                <a:cs typeface="Arial"/>
              </a:rPr>
              <a:t>CPL</a:t>
            </a:r>
            <a:r>
              <a:rPr lang="en-US" sz="2200" spc="-105" dirty="0">
                <a:solidFill>
                  <a:schemeClr val="tx1">
                    <a:lumMod val="10000"/>
                  </a:schemeClr>
                </a:solidFill>
                <a:latin typeface="Arial"/>
                <a:cs typeface="Arial"/>
              </a:rPr>
              <a:t> </a:t>
            </a:r>
            <a:r>
              <a:rPr lang="en-US" sz="2200" spc="-20" dirty="0">
                <a:solidFill>
                  <a:schemeClr val="tx1">
                    <a:lumMod val="10000"/>
                  </a:schemeClr>
                </a:solidFill>
                <a:latin typeface="Arial"/>
                <a:cs typeface="Arial"/>
              </a:rPr>
              <a:t>03-00-</a:t>
            </a:r>
            <a:r>
              <a:rPr lang="en-US" sz="2200" dirty="0">
                <a:solidFill>
                  <a:schemeClr val="tx1">
                    <a:lumMod val="10000"/>
                  </a:schemeClr>
                </a:solidFill>
                <a:latin typeface="Arial"/>
                <a:cs typeface="Arial"/>
              </a:rPr>
              <a:t>023</a:t>
            </a:r>
            <a:r>
              <a:rPr lang="en-US" sz="2200" spc="-20" dirty="0">
                <a:solidFill>
                  <a:schemeClr val="tx1">
                    <a:lumMod val="10000"/>
                  </a:schemeClr>
                </a:solidFill>
                <a:latin typeface="Arial"/>
                <a:cs typeface="Arial"/>
              </a:rPr>
              <a:t> </a:t>
            </a:r>
            <a:r>
              <a:rPr lang="en-US" sz="2200" dirty="0">
                <a:solidFill>
                  <a:schemeClr val="tx1">
                    <a:lumMod val="10000"/>
                  </a:schemeClr>
                </a:solidFill>
                <a:latin typeface="Arial"/>
                <a:cs typeface="Arial"/>
              </a:rPr>
              <a:t>-</a:t>
            </a:r>
            <a:r>
              <a:rPr lang="en-US" sz="2200" spc="-35" dirty="0">
                <a:solidFill>
                  <a:schemeClr val="tx1">
                    <a:lumMod val="10000"/>
                  </a:schemeClr>
                </a:solidFill>
                <a:latin typeface="Arial"/>
                <a:cs typeface="Arial"/>
              </a:rPr>
              <a:t> </a:t>
            </a:r>
            <a:r>
              <a:rPr lang="en-US" sz="2200" dirty="0">
                <a:solidFill>
                  <a:schemeClr val="tx1">
                    <a:lumMod val="10000"/>
                  </a:schemeClr>
                </a:solidFill>
                <a:latin typeface="Arial"/>
                <a:cs typeface="Arial"/>
              </a:rPr>
              <a:t>National</a:t>
            </a:r>
            <a:r>
              <a:rPr lang="en-US" sz="2200" spc="-35" dirty="0">
                <a:solidFill>
                  <a:schemeClr val="tx1">
                    <a:lumMod val="10000"/>
                  </a:schemeClr>
                </a:solidFill>
                <a:latin typeface="Arial"/>
                <a:cs typeface="Arial"/>
              </a:rPr>
              <a:t> </a:t>
            </a:r>
            <a:r>
              <a:rPr lang="en-US" sz="2200" dirty="0">
                <a:solidFill>
                  <a:schemeClr val="tx1">
                    <a:lumMod val="10000"/>
                  </a:schemeClr>
                </a:solidFill>
                <a:latin typeface="Arial"/>
                <a:cs typeface="Arial"/>
              </a:rPr>
              <a:t>Emphasis</a:t>
            </a:r>
            <a:r>
              <a:rPr lang="en-US" sz="2200" spc="-35" dirty="0">
                <a:solidFill>
                  <a:schemeClr val="tx1">
                    <a:lumMod val="10000"/>
                  </a:schemeClr>
                </a:solidFill>
                <a:latin typeface="Arial"/>
                <a:cs typeface="Arial"/>
              </a:rPr>
              <a:t> </a:t>
            </a:r>
            <a:r>
              <a:rPr lang="en-US" sz="2200" dirty="0">
                <a:solidFill>
                  <a:schemeClr val="tx1">
                    <a:lumMod val="10000"/>
                  </a:schemeClr>
                </a:solidFill>
                <a:latin typeface="Arial"/>
                <a:cs typeface="Arial"/>
              </a:rPr>
              <a:t>Program</a:t>
            </a:r>
            <a:r>
              <a:rPr lang="en-US" sz="2200" spc="-15" dirty="0">
                <a:solidFill>
                  <a:schemeClr val="tx1">
                    <a:lumMod val="10000"/>
                  </a:schemeClr>
                </a:solidFill>
                <a:latin typeface="Arial"/>
                <a:cs typeface="Arial"/>
              </a:rPr>
              <a:t> </a:t>
            </a:r>
            <a:r>
              <a:rPr lang="en-US" sz="2200" dirty="0">
                <a:solidFill>
                  <a:schemeClr val="tx1">
                    <a:lumMod val="10000"/>
                  </a:schemeClr>
                </a:solidFill>
                <a:latin typeface="Arial"/>
                <a:cs typeface="Arial"/>
              </a:rPr>
              <a:t>–</a:t>
            </a:r>
            <a:r>
              <a:rPr lang="en-US" sz="2200" spc="-40" dirty="0">
                <a:solidFill>
                  <a:schemeClr val="tx1">
                    <a:lumMod val="10000"/>
                  </a:schemeClr>
                </a:solidFill>
                <a:latin typeface="Arial"/>
                <a:cs typeface="Arial"/>
              </a:rPr>
              <a:t> </a:t>
            </a:r>
            <a:r>
              <a:rPr lang="en-US" sz="2200" spc="-10" dirty="0">
                <a:solidFill>
                  <a:schemeClr val="tx1">
                    <a:lumMod val="10000"/>
                  </a:schemeClr>
                </a:solidFill>
                <a:latin typeface="Arial"/>
                <a:cs typeface="Arial"/>
              </a:rPr>
              <a:t>Respirable </a:t>
            </a:r>
            <a:r>
              <a:rPr lang="en-US" sz="2200" dirty="0">
                <a:solidFill>
                  <a:schemeClr val="tx1">
                    <a:lumMod val="10000"/>
                  </a:schemeClr>
                </a:solidFill>
                <a:latin typeface="Arial"/>
                <a:cs typeface="Arial"/>
              </a:rPr>
              <a:t>Crystalline</a:t>
            </a:r>
            <a:r>
              <a:rPr lang="en-US" sz="2200" spc="-55" dirty="0">
                <a:solidFill>
                  <a:schemeClr val="tx1">
                    <a:lumMod val="10000"/>
                  </a:schemeClr>
                </a:solidFill>
                <a:latin typeface="Arial"/>
                <a:cs typeface="Arial"/>
              </a:rPr>
              <a:t> </a:t>
            </a:r>
            <a:r>
              <a:rPr lang="en-US" sz="2200" dirty="0">
                <a:solidFill>
                  <a:schemeClr val="tx1">
                    <a:lumMod val="10000"/>
                  </a:schemeClr>
                </a:solidFill>
                <a:latin typeface="Arial"/>
                <a:cs typeface="Arial"/>
              </a:rPr>
              <a:t>Silica</a:t>
            </a:r>
            <a:r>
              <a:rPr lang="en-US" sz="2200" spc="-65" dirty="0">
                <a:solidFill>
                  <a:schemeClr val="tx1">
                    <a:lumMod val="10000"/>
                  </a:schemeClr>
                </a:solidFill>
                <a:latin typeface="Arial"/>
                <a:cs typeface="Arial"/>
              </a:rPr>
              <a:t> </a:t>
            </a:r>
            <a:r>
              <a:rPr lang="en-US" sz="2200" dirty="0">
                <a:solidFill>
                  <a:schemeClr val="tx1">
                    <a:lumMod val="10000"/>
                  </a:schemeClr>
                </a:solidFill>
                <a:latin typeface="Arial"/>
                <a:cs typeface="Arial"/>
              </a:rPr>
              <a:t>-</a:t>
            </a:r>
            <a:r>
              <a:rPr lang="en-US" sz="2200" spc="-55" dirty="0">
                <a:solidFill>
                  <a:schemeClr val="tx1">
                    <a:lumMod val="10000"/>
                  </a:schemeClr>
                </a:solidFill>
                <a:latin typeface="Arial"/>
                <a:cs typeface="Arial"/>
              </a:rPr>
              <a:t> </a:t>
            </a:r>
            <a:r>
              <a:rPr lang="en-US" sz="2200" spc="-10" dirty="0">
                <a:solidFill>
                  <a:schemeClr val="tx1">
                    <a:lumMod val="10000"/>
                  </a:schemeClr>
                </a:solidFill>
                <a:latin typeface="Arial"/>
                <a:cs typeface="Arial"/>
              </a:rPr>
              <a:t>02/04/2020</a:t>
            </a:r>
            <a:endParaRPr lang="en-US" sz="2200" dirty="0">
              <a:solidFill>
                <a:schemeClr val="tx1">
                  <a:lumMod val="10000"/>
                </a:schemeClr>
              </a:solidFill>
              <a:latin typeface="Arial"/>
              <a:cs typeface="Arial"/>
            </a:endParaRPr>
          </a:p>
          <a:p>
            <a:pPr lvl="1">
              <a:lnSpc>
                <a:spcPct val="100000"/>
              </a:lnSpc>
              <a:spcBef>
                <a:spcPts val="625"/>
              </a:spcBef>
              <a:buClr>
                <a:srgbClr val="243355"/>
              </a:buClr>
              <a:buFont typeface="Wingdings 2"/>
              <a:buChar char=""/>
            </a:pPr>
            <a:endParaRPr lang="en-US" sz="2200" dirty="0">
              <a:solidFill>
                <a:schemeClr val="tx1">
                  <a:lumMod val="10000"/>
                </a:schemeClr>
              </a:solidFill>
              <a:latin typeface="Arial"/>
              <a:cs typeface="Arial"/>
            </a:endParaRPr>
          </a:p>
          <a:p>
            <a:pPr marL="286385" indent="-273685">
              <a:lnSpc>
                <a:spcPct val="100000"/>
              </a:lnSpc>
              <a:buClr>
                <a:srgbClr val="133E6A"/>
              </a:buClr>
              <a:buSzPct val="93750"/>
              <a:buFont typeface="Wingdings 2"/>
              <a:buChar char=""/>
              <a:tabLst>
                <a:tab pos="286385" algn="l"/>
              </a:tabLst>
            </a:pPr>
            <a:r>
              <a:rPr lang="en-US" sz="2400" dirty="0">
                <a:solidFill>
                  <a:schemeClr val="tx1">
                    <a:lumMod val="10000"/>
                  </a:schemeClr>
                </a:solidFill>
                <a:latin typeface="Arial"/>
                <a:cs typeface="Arial"/>
              </a:rPr>
              <a:t>Fall</a:t>
            </a:r>
            <a:r>
              <a:rPr lang="en-US" sz="2400" spc="-50" dirty="0">
                <a:solidFill>
                  <a:schemeClr val="tx1">
                    <a:lumMod val="10000"/>
                  </a:schemeClr>
                </a:solidFill>
                <a:latin typeface="Arial"/>
                <a:cs typeface="Arial"/>
              </a:rPr>
              <a:t> </a:t>
            </a:r>
            <a:r>
              <a:rPr lang="en-US" sz="2400" spc="-10" dirty="0">
                <a:solidFill>
                  <a:schemeClr val="tx1">
                    <a:lumMod val="10000"/>
                  </a:schemeClr>
                </a:solidFill>
                <a:latin typeface="Arial"/>
                <a:cs typeface="Arial"/>
              </a:rPr>
              <a:t>Prevention/Protection</a:t>
            </a:r>
            <a:endParaRPr lang="en-US" sz="2400" dirty="0">
              <a:solidFill>
                <a:schemeClr val="tx1">
                  <a:lumMod val="10000"/>
                </a:schemeClr>
              </a:solidFill>
              <a:latin typeface="Arial"/>
              <a:cs typeface="Arial"/>
            </a:endParaRPr>
          </a:p>
          <a:p>
            <a:pPr marL="652145" marR="687705" lvl="1" indent="-247015">
              <a:lnSpc>
                <a:spcPts val="2380"/>
              </a:lnSpc>
              <a:spcBef>
                <a:spcPts val="555"/>
              </a:spcBef>
              <a:buClr>
                <a:srgbClr val="243355"/>
              </a:buClr>
              <a:buSzPct val="84090"/>
              <a:buFont typeface="Wingdings 2"/>
              <a:buChar char=""/>
              <a:tabLst>
                <a:tab pos="652145" algn="l"/>
              </a:tabLst>
            </a:pPr>
            <a:r>
              <a:rPr lang="en-US" sz="2200" spc="-10" dirty="0">
                <a:solidFill>
                  <a:schemeClr val="tx1">
                    <a:lumMod val="10000"/>
                  </a:schemeClr>
                </a:solidFill>
                <a:latin typeface="Arial"/>
                <a:cs typeface="Arial"/>
              </a:rPr>
              <a:t>OSHA</a:t>
            </a:r>
            <a:r>
              <a:rPr lang="en-US" sz="2200" spc="-145" dirty="0">
                <a:solidFill>
                  <a:schemeClr val="tx1">
                    <a:lumMod val="10000"/>
                  </a:schemeClr>
                </a:solidFill>
                <a:latin typeface="Arial"/>
                <a:cs typeface="Arial"/>
              </a:rPr>
              <a:t> </a:t>
            </a:r>
            <a:r>
              <a:rPr lang="en-US" sz="2200" dirty="0">
                <a:solidFill>
                  <a:schemeClr val="tx1">
                    <a:lumMod val="10000"/>
                  </a:schemeClr>
                </a:solidFill>
                <a:latin typeface="Arial"/>
                <a:cs typeface="Arial"/>
              </a:rPr>
              <a:t>Instruction</a:t>
            </a:r>
            <a:r>
              <a:rPr lang="en-US" sz="2200" spc="-40" dirty="0">
                <a:solidFill>
                  <a:schemeClr val="tx1">
                    <a:lumMod val="10000"/>
                  </a:schemeClr>
                </a:solidFill>
                <a:latin typeface="Arial"/>
                <a:cs typeface="Arial"/>
              </a:rPr>
              <a:t> </a:t>
            </a:r>
            <a:r>
              <a:rPr lang="en-US" sz="2200" dirty="0">
                <a:solidFill>
                  <a:schemeClr val="tx1">
                    <a:lumMod val="10000"/>
                  </a:schemeClr>
                </a:solidFill>
                <a:latin typeface="Arial"/>
                <a:cs typeface="Arial"/>
              </a:rPr>
              <a:t>-</a:t>
            </a:r>
            <a:r>
              <a:rPr lang="en-US" sz="2200" spc="-40" dirty="0">
                <a:solidFill>
                  <a:schemeClr val="tx1">
                    <a:lumMod val="10000"/>
                  </a:schemeClr>
                </a:solidFill>
                <a:latin typeface="Arial"/>
                <a:cs typeface="Arial"/>
              </a:rPr>
              <a:t> </a:t>
            </a:r>
            <a:r>
              <a:rPr lang="en-US" sz="2200" dirty="0">
                <a:solidFill>
                  <a:schemeClr val="tx1">
                    <a:lumMod val="10000"/>
                  </a:schemeClr>
                </a:solidFill>
                <a:latin typeface="Arial"/>
                <a:cs typeface="Arial"/>
              </a:rPr>
              <a:t>CPL</a:t>
            </a:r>
            <a:r>
              <a:rPr lang="en-US" sz="2200" spc="-105" dirty="0">
                <a:solidFill>
                  <a:schemeClr val="tx1">
                    <a:lumMod val="10000"/>
                  </a:schemeClr>
                </a:solidFill>
                <a:latin typeface="Arial"/>
                <a:cs typeface="Arial"/>
              </a:rPr>
              <a:t> </a:t>
            </a:r>
            <a:r>
              <a:rPr lang="en-US" sz="2200" spc="-20" dirty="0">
                <a:solidFill>
                  <a:schemeClr val="tx1">
                    <a:lumMod val="10000"/>
                  </a:schemeClr>
                </a:solidFill>
                <a:latin typeface="Arial"/>
                <a:cs typeface="Arial"/>
              </a:rPr>
              <a:t>03-00-</a:t>
            </a:r>
            <a:r>
              <a:rPr lang="en-US" sz="2200" dirty="0">
                <a:solidFill>
                  <a:schemeClr val="tx1">
                    <a:lumMod val="10000"/>
                  </a:schemeClr>
                </a:solidFill>
                <a:latin typeface="Arial"/>
                <a:cs typeface="Arial"/>
              </a:rPr>
              <a:t>025</a:t>
            </a:r>
            <a:r>
              <a:rPr lang="en-US" sz="2200" spc="-20" dirty="0">
                <a:solidFill>
                  <a:schemeClr val="tx1">
                    <a:lumMod val="10000"/>
                  </a:schemeClr>
                </a:solidFill>
                <a:latin typeface="Arial"/>
                <a:cs typeface="Arial"/>
              </a:rPr>
              <a:t> </a:t>
            </a:r>
            <a:r>
              <a:rPr lang="en-US" sz="2200" dirty="0">
                <a:solidFill>
                  <a:schemeClr val="tx1">
                    <a:lumMod val="10000"/>
                  </a:schemeClr>
                </a:solidFill>
                <a:latin typeface="Arial"/>
                <a:cs typeface="Arial"/>
              </a:rPr>
              <a:t>-</a:t>
            </a:r>
            <a:r>
              <a:rPr lang="en-US" sz="2200" spc="-30" dirty="0">
                <a:solidFill>
                  <a:schemeClr val="tx1">
                    <a:lumMod val="10000"/>
                  </a:schemeClr>
                </a:solidFill>
                <a:latin typeface="Arial"/>
                <a:cs typeface="Arial"/>
              </a:rPr>
              <a:t> </a:t>
            </a:r>
            <a:r>
              <a:rPr lang="en-US" sz="2200" dirty="0">
                <a:solidFill>
                  <a:schemeClr val="tx1">
                    <a:lumMod val="10000"/>
                  </a:schemeClr>
                </a:solidFill>
                <a:latin typeface="Arial"/>
                <a:cs typeface="Arial"/>
              </a:rPr>
              <a:t>National</a:t>
            </a:r>
            <a:r>
              <a:rPr lang="en-US" sz="2200" spc="-35" dirty="0">
                <a:solidFill>
                  <a:schemeClr val="tx1">
                    <a:lumMod val="10000"/>
                  </a:schemeClr>
                </a:solidFill>
                <a:latin typeface="Arial"/>
                <a:cs typeface="Arial"/>
              </a:rPr>
              <a:t> </a:t>
            </a:r>
            <a:r>
              <a:rPr lang="en-US" sz="2200" dirty="0">
                <a:solidFill>
                  <a:schemeClr val="tx1">
                    <a:lumMod val="10000"/>
                  </a:schemeClr>
                </a:solidFill>
                <a:latin typeface="Arial"/>
                <a:cs typeface="Arial"/>
              </a:rPr>
              <a:t>Emphasis</a:t>
            </a:r>
            <a:r>
              <a:rPr lang="en-US" sz="2200" spc="-35" dirty="0">
                <a:solidFill>
                  <a:schemeClr val="tx1">
                    <a:lumMod val="10000"/>
                  </a:schemeClr>
                </a:solidFill>
                <a:latin typeface="Arial"/>
                <a:cs typeface="Arial"/>
              </a:rPr>
              <a:t> </a:t>
            </a:r>
            <a:r>
              <a:rPr lang="en-US" sz="2200" dirty="0">
                <a:solidFill>
                  <a:schemeClr val="tx1">
                    <a:lumMod val="10000"/>
                  </a:schemeClr>
                </a:solidFill>
                <a:latin typeface="Arial"/>
                <a:cs typeface="Arial"/>
              </a:rPr>
              <a:t>Program</a:t>
            </a:r>
            <a:r>
              <a:rPr lang="en-US" sz="2200" spc="-15" dirty="0">
                <a:solidFill>
                  <a:schemeClr val="tx1">
                    <a:lumMod val="10000"/>
                  </a:schemeClr>
                </a:solidFill>
                <a:latin typeface="Arial"/>
                <a:cs typeface="Arial"/>
              </a:rPr>
              <a:t> </a:t>
            </a:r>
            <a:r>
              <a:rPr lang="en-US" sz="2200" dirty="0">
                <a:solidFill>
                  <a:schemeClr val="tx1">
                    <a:lumMod val="10000"/>
                  </a:schemeClr>
                </a:solidFill>
                <a:latin typeface="Arial"/>
                <a:cs typeface="Arial"/>
              </a:rPr>
              <a:t>-</a:t>
            </a:r>
            <a:r>
              <a:rPr lang="en-US" sz="2200" spc="-35" dirty="0">
                <a:solidFill>
                  <a:schemeClr val="tx1">
                    <a:lumMod val="10000"/>
                  </a:schemeClr>
                </a:solidFill>
                <a:latin typeface="Arial"/>
                <a:cs typeface="Arial"/>
              </a:rPr>
              <a:t> </a:t>
            </a:r>
            <a:r>
              <a:rPr lang="en-US" sz="2200" dirty="0">
                <a:solidFill>
                  <a:schemeClr val="tx1">
                    <a:lumMod val="10000"/>
                  </a:schemeClr>
                </a:solidFill>
                <a:latin typeface="Arial"/>
                <a:cs typeface="Arial"/>
              </a:rPr>
              <a:t>Falls</a:t>
            </a:r>
            <a:r>
              <a:rPr lang="en-US" sz="2200" spc="-40" dirty="0">
                <a:solidFill>
                  <a:schemeClr val="tx1">
                    <a:lumMod val="10000"/>
                  </a:schemeClr>
                </a:solidFill>
                <a:latin typeface="Arial"/>
                <a:cs typeface="Arial"/>
              </a:rPr>
              <a:t> </a:t>
            </a:r>
            <a:r>
              <a:rPr lang="en-US" sz="2200" spc="-50" dirty="0">
                <a:solidFill>
                  <a:schemeClr val="tx1">
                    <a:lumMod val="10000"/>
                  </a:schemeClr>
                </a:solidFill>
                <a:latin typeface="Arial"/>
                <a:cs typeface="Arial"/>
              </a:rPr>
              <a:t>- </a:t>
            </a:r>
            <a:r>
              <a:rPr lang="en-US" sz="2200" spc="-10" dirty="0">
                <a:solidFill>
                  <a:schemeClr val="tx1">
                    <a:lumMod val="10000"/>
                  </a:schemeClr>
                </a:solidFill>
                <a:latin typeface="Arial"/>
                <a:cs typeface="Arial"/>
              </a:rPr>
              <a:t>05/01/2023</a:t>
            </a:r>
            <a:endParaRPr lang="en-US" sz="2200" dirty="0">
              <a:solidFill>
                <a:schemeClr val="tx1">
                  <a:lumMod val="10000"/>
                </a:schemeClr>
              </a:solidFill>
              <a:latin typeface="Arial"/>
              <a:cs typeface="Arial"/>
            </a:endParaRPr>
          </a:p>
          <a:p>
            <a:endParaRPr lang="en-US" dirty="0"/>
          </a:p>
        </p:txBody>
      </p:sp>
    </p:spTree>
    <p:extLst>
      <p:ext uri="{BB962C8B-B14F-4D97-AF65-F5344CB8AC3E}">
        <p14:creationId xmlns:p14="http://schemas.microsoft.com/office/powerpoint/2010/main" val="3222726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6900" y="1221740"/>
            <a:ext cx="10073005" cy="635000"/>
          </a:xfrm>
          <a:prstGeom prst="rect">
            <a:avLst/>
          </a:prstGeom>
        </p:spPr>
        <p:txBody>
          <a:bodyPr vert="horz" wrap="square" lIns="0" tIns="12065" rIns="0" bIns="0" rtlCol="0">
            <a:spAutoFit/>
          </a:bodyPr>
          <a:lstStyle/>
          <a:p>
            <a:pPr marL="12700">
              <a:lnSpc>
                <a:spcPct val="100000"/>
              </a:lnSpc>
              <a:spcBef>
                <a:spcPts val="95"/>
              </a:spcBef>
            </a:pPr>
            <a:r>
              <a:rPr dirty="0"/>
              <a:t>Top</a:t>
            </a:r>
            <a:r>
              <a:rPr spc="-135" dirty="0"/>
              <a:t> </a:t>
            </a:r>
            <a:r>
              <a:rPr dirty="0"/>
              <a:t>10</a:t>
            </a:r>
            <a:r>
              <a:rPr spc="-125" dirty="0"/>
              <a:t> </a:t>
            </a:r>
            <a:r>
              <a:rPr dirty="0"/>
              <a:t>Citations–</a:t>
            </a:r>
            <a:r>
              <a:rPr spc="-120" dirty="0"/>
              <a:t> </a:t>
            </a:r>
            <a:r>
              <a:rPr dirty="0"/>
              <a:t>General</a:t>
            </a:r>
            <a:r>
              <a:rPr spc="-105" dirty="0"/>
              <a:t> </a:t>
            </a:r>
            <a:r>
              <a:rPr spc="-10" dirty="0"/>
              <a:t>Industry</a:t>
            </a:r>
          </a:p>
        </p:txBody>
      </p:sp>
      <p:graphicFrame>
        <p:nvGraphicFramePr>
          <p:cNvPr id="3" name="object 3"/>
          <p:cNvGraphicFramePr>
            <a:graphicFrameLocks noGrp="1"/>
          </p:cNvGraphicFramePr>
          <p:nvPr>
            <p:extLst>
              <p:ext uri="{D42A27DB-BD31-4B8C-83A1-F6EECF244321}">
                <p14:modId xmlns:p14="http://schemas.microsoft.com/office/powerpoint/2010/main" val="2299907988"/>
              </p:ext>
            </p:extLst>
          </p:nvPr>
        </p:nvGraphicFramePr>
        <p:xfrm>
          <a:off x="603250" y="2028407"/>
          <a:ext cx="7933689" cy="4503420"/>
        </p:xfrm>
        <a:graphic>
          <a:graphicData uri="http://schemas.openxmlformats.org/drawingml/2006/table">
            <a:tbl>
              <a:tblPr firstRow="1" bandRow="1">
                <a:tableStyleId>{2D5ABB26-0587-4C30-8999-92F81FD0307C}</a:tableStyleId>
              </a:tblPr>
              <a:tblGrid>
                <a:gridCol w="1404620">
                  <a:extLst>
                    <a:ext uri="{9D8B030D-6E8A-4147-A177-3AD203B41FA5}">
                      <a16:colId xmlns:a16="http://schemas.microsoft.com/office/drawing/2014/main" val="20000"/>
                    </a:ext>
                  </a:extLst>
                </a:gridCol>
                <a:gridCol w="3716020">
                  <a:extLst>
                    <a:ext uri="{9D8B030D-6E8A-4147-A177-3AD203B41FA5}">
                      <a16:colId xmlns:a16="http://schemas.microsoft.com/office/drawing/2014/main" val="20001"/>
                    </a:ext>
                  </a:extLst>
                </a:gridCol>
                <a:gridCol w="1584959">
                  <a:extLst>
                    <a:ext uri="{9D8B030D-6E8A-4147-A177-3AD203B41FA5}">
                      <a16:colId xmlns:a16="http://schemas.microsoft.com/office/drawing/2014/main" val="20002"/>
                    </a:ext>
                  </a:extLst>
                </a:gridCol>
                <a:gridCol w="1228090">
                  <a:extLst>
                    <a:ext uri="{9D8B030D-6E8A-4147-A177-3AD203B41FA5}">
                      <a16:colId xmlns:a16="http://schemas.microsoft.com/office/drawing/2014/main" val="20003"/>
                    </a:ext>
                  </a:extLst>
                </a:gridCol>
              </a:tblGrid>
              <a:tr h="363220">
                <a:tc>
                  <a:txBody>
                    <a:bodyPr/>
                    <a:lstStyle/>
                    <a:p>
                      <a:pPr>
                        <a:lnSpc>
                          <a:spcPct val="100000"/>
                        </a:lnSpc>
                        <a:spcBef>
                          <a:spcPts val="240"/>
                        </a:spcBef>
                      </a:pPr>
                      <a:endParaRPr sz="1400" b="1">
                        <a:solidFill>
                          <a:schemeClr val="tx1">
                            <a:lumMod val="10000"/>
                          </a:schemeClr>
                        </a:solidFill>
                        <a:latin typeface="Times New Roman"/>
                        <a:cs typeface="Times New Roman"/>
                      </a:endParaRPr>
                    </a:p>
                    <a:p>
                      <a:pPr algn="ctr">
                        <a:lnSpc>
                          <a:spcPts val="1250"/>
                        </a:lnSpc>
                        <a:spcBef>
                          <a:spcPts val="5"/>
                        </a:spcBef>
                      </a:pPr>
                      <a:r>
                        <a:rPr sz="1400" b="1" spc="-20" dirty="0">
                          <a:solidFill>
                            <a:schemeClr val="tx1">
                              <a:lumMod val="10000"/>
                            </a:schemeClr>
                          </a:solidFill>
                          <a:latin typeface="Arial"/>
                          <a:cs typeface="Arial"/>
                        </a:rPr>
                        <a:t>Rank</a:t>
                      </a:r>
                      <a:endParaRPr sz="1400" b="1">
                        <a:solidFill>
                          <a:schemeClr val="tx1">
                            <a:lumMod val="10000"/>
                          </a:schemeClr>
                        </a:solidFill>
                        <a:latin typeface="Arial"/>
                        <a:cs typeface="Arial"/>
                      </a:endParaRPr>
                    </a:p>
                  </a:txBody>
                  <a:tcPr marL="0" marR="0" marT="30480"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0"/>
                        </a:spcBef>
                      </a:pPr>
                      <a:endParaRPr sz="1400" b="1" dirty="0">
                        <a:solidFill>
                          <a:schemeClr val="tx1">
                            <a:lumMod val="10000"/>
                          </a:schemeClr>
                        </a:solidFill>
                        <a:latin typeface="Times New Roman"/>
                        <a:cs typeface="Times New Roman"/>
                      </a:endParaRPr>
                    </a:p>
                    <a:p>
                      <a:pPr algn="ctr">
                        <a:lnSpc>
                          <a:spcPts val="1250"/>
                        </a:lnSpc>
                        <a:spcBef>
                          <a:spcPts val="5"/>
                        </a:spcBef>
                      </a:pPr>
                      <a:r>
                        <a:rPr sz="1400" b="1" spc="-10" dirty="0">
                          <a:solidFill>
                            <a:schemeClr val="tx1">
                              <a:lumMod val="10000"/>
                            </a:schemeClr>
                          </a:solidFill>
                          <a:latin typeface="Arial"/>
                          <a:cs typeface="Arial"/>
                        </a:rPr>
                        <a:t>Description</a:t>
                      </a:r>
                      <a:endParaRPr sz="1400" b="1" dirty="0">
                        <a:solidFill>
                          <a:schemeClr val="tx1">
                            <a:lumMod val="10000"/>
                          </a:schemeClr>
                        </a:solidFill>
                        <a:latin typeface="Arial"/>
                        <a:cs typeface="Arial"/>
                      </a:endParaRPr>
                    </a:p>
                  </a:txBody>
                  <a:tcPr marL="0" marR="0" marT="30480"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0"/>
                        </a:spcBef>
                      </a:pPr>
                      <a:endParaRPr sz="1400" b="1">
                        <a:solidFill>
                          <a:schemeClr val="tx1">
                            <a:lumMod val="10000"/>
                          </a:schemeClr>
                        </a:solidFill>
                        <a:latin typeface="Times New Roman"/>
                        <a:cs typeface="Times New Roman"/>
                      </a:endParaRPr>
                    </a:p>
                    <a:p>
                      <a:pPr algn="ctr">
                        <a:lnSpc>
                          <a:spcPts val="1250"/>
                        </a:lnSpc>
                        <a:spcBef>
                          <a:spcPts val="5"/>
                        </a:spcBef>
                      </a:pPr>
                      <a:r>
                        <a:rPr sz="1400" b="1" spc="-10" dirty="0">
                          <a:solidFill>
                            <a:schemeClr val="tx1">
                              <a:lumMod val="10000"/>
                            </a:schemeClr>
                          </a:solidFill>
                          <a:latin typeface="Arial"/>
                          <a:cs typeface="Arial"/>
                        </a:rPr>
                        <a:t>Regulation</a:t>
                      </a:r>
                      <a:endParaRPr sz="1400" b="1">
                        <a:solidFill>
                          <a:schemeClr val="tx1">
                            <a:lumMod val="10000"/>
                          </a:schemeClr>
                        </a:solidFill>
                        <a:latin typeface="Arial"/>
                        <a:cs typeface="Arial"/>
                      </a:endParaRPr>
                    </a:p>
                  </a:txBody>
                  <a:tcPr marL="0" marR="0" marT="30480"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0"/>
                        </a:spcBef>
                      </a:pPr>
                      <a:endParaRPr sz="1400" b="1" dirty="0">
                        <a:solidFill>
                          <a:schemeClr val="tx1">
                            <a:lumMod val="10000"/>
                          </a:schemeClr>
                        </a:solidFill>
                        <a:latin typeface="Times New Roman"/>
                        <a:cs typeface="Times New Roman"/>
                      </a:endParaRPr>
                    </a:p>
                    <a:p>
                      <a:pPr algn="ctr">
                        <a:lnSpc>
                          <a:spcPts val="1250"/>
                        </a:lnSpc>
                        <a:spcBef>
                          <a:spcPts val="5"/>
                        </a:spcBef>
                      </a:pPr>
                      <a:r>
                        <a:rPr sz="1400" b="1" spc="-10" dirty="0">
                          <a:solidFill>
                            <a:schemeClr val="tx1">
                              <a:lumMod val="10000"/>
                            </a:schemeClr>
                          </a:solidFill>
                          <a:latin typeface="Arial"/>
                          <a:cs typeface="Arial"/>
                        </a:rPr>
                        <a:t>Frequency</a:t>
                      </a:r>
                      <a:endParaRPr sz="1400" b="1" dirty="0">
                        <a:solidFill>
                          <a:schemeClr val="tx1">
                            <a:lumMod val="10000"/>
                          </a:schemeClr>
                        </a:solidFill>
                        <a:latin typeface="Arial"/>
                        <a:cs typeface="Arial"/>
                      </a:endParaRPr>
                    </a:p>
                  </a:txBody>
                  <a:tcPr marL="0" marR="0" marT="30480"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extLst>
                  <a:ext uri="{0D108BD9-81ED-4DB2-BD59-A6C34878D82A}">
                    <a16:rowId xmlns:a16="http://schemas.microsoft.com/office/drawing/2014/main" val="10000"/>
                  </a:ext>
                </a:extLst>
              </a:tr>
              <a:tr h="363220">
                <a:tc>
                  <a:txBody>
                    <a:bodyPr/>
                    <a:lstStyle/>
                    <a:p>
                      <a:pPr>
                        <a:lnSpc>
                          <a:spcPct val="100000"/>
                        </a:lnSpc>
                        <a:spcBef>
                          <a:spcPts val="240"/>
                        </a:spcBef>
                      </a:pPr>
                      <a:endParaRPr sz="1400" b="1">
                        <a:solidFill>
                          <a:schemeClr val="tx1">
                            <a:lumMod val="10000"/>
                          </a:schemeClr>
                        </a:solidFill>
                        <a:latin typeface="Times New Roman"/>
                        <a:cs typeface="Times New Roman"/>
                      </a:endParaRPr>
                    </a:p>
                    <a:p>
                      <a:pPr algn="ctr">
                        <a:lnSpc>
                          <a:spcPts val="1250"/>
                        </a:lnSpc>
                        <a:spcBef>
                          <a:spcPts val="5"/>
                        </a:spcBef>
                      </a:pPr>
                      <a:r>
                        <a:rPr sz="1400" b="1" spc="-50" dirty="0">
                          <a:solidFill>
                            <a:schemeClr val="tx1">
                              <a:lumMod val="10000"/>
                            </a:schemeClr>
                          </a:solidFill>
                          <a:latin typeface="Arial"/>
                          <a:cs typeface="Arial"/>
                        </a:rPr>
                        <a:t>1</a:t>
                      </a:r>
                      <a:endParaRPr sz="1400" b="1">
                        <a:solidFill>
                          <a:schemeClr val="tx1">
                            <a:lumMod val="10000"/>
                          </a:schemeClr>
                        </a:solidFill>
                        <a:latin typeface="Arial"/>
                        <a:cs typeface="Arial"/>
                      </a:endParaRPr>
                    </a:p>
                  </a:txBody>
                  <a:tcPr marL="0" marR="0" marT="30480"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0"/>
                        </a:spcBef>
                      </a:pPr>
                      <a:endParaRPr sz="1400" b="1" dirty="0">
                        <a:solidFill>
                          <a:schemeClr val="tx1">
                            <a:lumMod val="10000"/>
                          </a:schemeClr>
                        </a:solidFill>
                        <a:latin typeface="Times New Roman"/>
                        <a:cs typeface="Times New Roman"/>
                      </a:endParaRPr>
                    </a:p>
                    <a:p>
                      <a:pPr marL="8890">
                        <a:lnSpc>
                          <a:spcPts val="1250"/>
                        </a:lnSpc>
                        <a:spcBef>
                          <a:spcPts val="5"/>
                        </a:spcBef>
                      </a:pPr>
                      <a:r>
                        <a:rPr sz="1400" b="1" dirty="0">
                          <a:solidFill>
                            <a:schemeClr val="tx1">
                              <a:lumMod val="10000"/>
                            </a:schemeClr>
                          </a:solidFill>
                          <a:latin typeface="Arial"/>
                          <a:cs typeface="Arial"/>
                        </a:rPr>
                        <a:t>Injury</a:t>
                      </a:r>
                      <a:r>
                        <a:rPr sz="1400" b="1" spc="-55" dirty="0">
                          <a:solidFill>
                            <a:schemeClr val="tx1">
                              <a:lumMod val="10000"/>
                            </a:schemeClr>
                          </a:solidFill>
                          <a:latin typeface="Arial"/>
                          <a:cs typeface="Arial"/>
                        </a:rPr>
                        <a:t> </a:t>
                      </a:r>
                      <a:r>
                        <a:rPr sz="1400" b="1" dirty="0">
                          <a:solidFill>
                            <a:schemeClr val="tx1">
                              <a:lumMod val="10000"/>
                            </a:schemeClr>
                          </a:solidFill>
                          <a:latin typeface="Arial"/>
                          <a:cs typeface="Arial"/>
                        </a:rPr>
                        <a:t>and</a:t>
                      </a:r>
                      <a:r>
                        <a:rPr sz="1400" b="1" spc="-35" dirty="0">
                          <a:solidFill>
                            <a:schemeClr val="tx1">
                              <a:lumMod val="10000"/>
                            </a:schemeClr>
                          </a:solidFill>
                          <a:latin typeface="Arial"/>
                          <a:cs typeface="Arial"/>
                        </a:rPr>
                        <a:t> </a:t>
                      </a:r>
                      <a:r>
                        <a:rPr sz="1400" b="1" dirty="0">
                          <a:solidFill>
                            <a:schemeClr val="tx1">
                              <a:lumMod val="10000"/>
                            </a:schemeClr>
                          </a:solidFill>
                          <a:latin typeface="Arial"/>
                          <a:cs typeface="Arial"/>
                        </a:rPr>
                        <a:t>Illness</a:t>
                      </a:r>
                      <a:r>
                        <a:rPr sz="1400" b="1" spc="-35" dirty="0">
                          <a:solidFill>
                            <a:schemeClr val="tx1">
                              <a:lumMod val="10000"/>
                            </a:schemeClr>
                          </a:solidFill>
                          <a:latin typeface="Arial"/>
                          <a:cs typeface="Arial"/>
                        </a:rPr>
                        <a:t> </a:t>
                      </a:r>
                      <a:r>
                        <a:rPr sz="1400" b="1" dirty="0">
                          <a:solidFill>
                            <a:schemeClr val="tx1">
                              <a:lumMod val="10000"/>
                            </a:schemeClr>
                          </a:solidFill>
                          <a:latin typeface="Arial"/>
                          <a:cs typeface="Arial"/>
                        </a:rPr>
                        <a:t>Prevention</a:t>
                      </a:r>
                      <a:r>
                        <a:rPr sz="1400" b="1" spc="-25" dirty="0">
                          <a:solidFill>
                            <a:schemeClr val="tx1">
                              <a:lumMod val="10000"/>
                            </a:schemeClr>
                          </a:solidFill>
                          <a:latin typeface="Arial"/>
                          <a:cs typeface="Arial"/>
                        </a:rPr>
                        <a:t> </a:t>
                      </a:r>
                      <a:r>
                        <a:rPr sz="1400" b="1" spc="-10" dirty="0">
                          <a:solidFill>
                            <a:schemeClr val="tx1">
                              <a:lumMod val="10000"/>
                            </a:schemeClr>
                          </a:solidFill>
                          <a:latin typeface="Arial"/>
                          <a:cs typeface="Arial"/>
                        </a:rPr>
                        <a:t>Program</a:t>
                      </a:r>
                      <a:endParaRPr sz="1400" b="1" dirty="0">
                        <a:solidFill>
                          <a:schemeClr val="tx1">
                            <a:lumMod val="10000"/>
                          </a:schemeClr>
                        </a:solidFill>
                        <a:latin typeface="Arial"/>
                        <a:cs typeface="Arial"/>
                      </a:endParaRPr>
                    </a:p>
                  </a:txBody>
                  <a:tcPr marL="0" marR="0" marT="30480"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0"/>
                        </a:spcBef>
                      </a:pPr>
                      <a:endParaRPr sz="1400" b="1">
                        <a:solidFill>
                          <a:schemeClr val="tx1">
                            <a:lumMod val="10000"/>
                          </a:schemeClr>
                        </a:solidFill>
                        <a:latin typeface="Times New Roman"/>
                        <a:cs typeface="Times New Roman"/>
                      </a:endParaRPr>
                    </a:p>
                    <a:p>
                      <a:pPr algn="ctr">
                        <a:lnSpc>
                          <a:spcPts val="1250"/>
                        </a:lnSpc>
                        <a:spcBef>
                          <a:spcPts val="5"/>
                        </a:spcBef>
                      </a:pPr>
                      <a:r>
                        <a:rPr sz="1400" b="1" spc="-10" dirty="0">
                          <a:solidFill>
                            <a:schemeClr val="tx1">
                              <a:lumMod val="10000"/>
                            </a:schemeClr>
                          </a:solidFill>
                          <a:latin typeface="Arial"/>
                          <a:cs typeface="Arial"/>
                        </a:rPr>
                        <a:t>3203(a)</a:t>
                      </a:r>
                      <a:endParaRPr sz="1400" b="1">
                        <a:solidFill>
                          <a:schemeClr val="tx1">
                            <a:lumMod val="10000"/>
                          </a:schemeClr>
                        </a:solidFill>
                        <a:latin typeface="Arial"/>
                        <a:cs typeface="Arial"/>
                      </a:endParaRPr>
                    </a:p>
                  </a:txBody>
                  <a:tcPr marL="0" marR="0" marT="30480"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0"/>
                        </a:spcBef>
                      </a:pPr>
                      <a:endParaRPr sz="1400" b="1">
                        <a:solidFill>
                          <a:schemeClr val="tx1">
                            <a:lumMod val="10000"/>
                          </a:schemeClr>
                        </a:solidFill>
                        <a:latin typeface="Times New Roman"/>
                        <a:cs typeface="Times New Roman"/>
                      </a:endParaRPr>
                    </a:p>
                    <a:p>
                      <a:pPr algn="ctr">
                        <a:lnSpc>
                          <a:spcPts val="1250"/>
                        </a:lnSpc>
                        <a:spcBef>
                          <a:spcPts val="5"/>
                        </a:spcBef>
                      </a:pPr>
                      <a:r>
                        <a:rPr sz="1400" b="1" spc="-25" dirty="0">
                          <a:solidFill>
                            <a:schemeClr val="tx1">
                              <a:lumMod val="10000"/>
                            </a:schemeClr>
                          </a:solidFill>
                          <a:latin typeface="Arial"/>
                          <a:cs typeface="Arial"/>
                        </a:rPr>
                        <a:t>826</a:t>
                      </a:r>
                      <a:endParaRPr sz="1400" b="1">
                        <a:solidFill>
                          <a:schemeClr val="tx1">
                            <a:lumMod val="10000"/>
                          </a:schemeClr>
                        </a:solidFill>
                        <a:latin typeface="Arial"/>
                        <a:cs typeface="Arial"/>
                      </a:endParaRPr>
                    </a:p>
                  </a:txBody>
                  <a:tcPr marL="0" marR="0" marT="30480"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extLst>
                  <a:ext uri="{0D108BD9-81ED-4DB2-BD59-A6C34878D82A}">
                    <a16:rowId xmlns:a16="http://schemas.microsoft.com/office/drawing/2014/main" val="10001"/>
                  </a:ext>
                </a:extLst>
              </a:tr>
              <a:tr h="363220">
                <a:tc>
                  <a:txBody>
                    <a:bodyPr/>
                    <a:lstStyle/>
                    <a:p>
                      <a:pPr>
                        <a:lnSpc>
                          <a:spcPct val="100000"/>
                        </a:lnSpc>
                        <a:spcBef>
                          <a:spcPts val="240"/>
                        </a:spcBef>
                      </a:pPr>
                      <a:endParaRPr sz="1400" b="1">
                        <a:solidFill>
                          <a:schemeClr val="tx1">
                            <a:lumMod val="10000"/>
                          </a:schemeClr>
                        </a:solidFill>
                        <a:latin typeface="Times New Roman"/>
                        <a:cs typeface="Times New Roman"/>
                      </a:endParaRPr>
                    </a:p>
                    <a:p>
                      <a:pPr algn="ctr">
                        <a:lnSpc>
                          <a:spcPts val="1250"/>
                        </a:lnSpc>
                        <a:spcBef>
                          <a:spcPts val="5"/>
                        </a:spcBef>
                      </a:pPr>
                      <a:r>
                        <a:rPr sz="1400" b="1" spc="-50" dirty="0">
                          <a:solidFill>
                            <a:schemeClr val="tx1">
                              <a:lumMod val="10000"/>
                            </a:schemeClr>
                          </a:solidFill>
                          <a:latin typeface="Arial"/>
                          <a:cs typeface="Arial"/>
                        </a:rPr>
                        <a:t>2</a:t>
                      </a:r>
                      <a:endParaRPr sz="1400" b="1">
                        <a:solidFill>
                          <a:schemeClr val="tx1">
                            <a:lumMod val="10000"/>
                          </a:schemeClr>
                        </a:solidFill>
                        <a:latin typeface="Arial"/>
                        <a:cs typeface="Arial"/>
                      </a:endParaRPr>
                    </a:p>
                  </a:txBody>
                  <a:tcPr marL="0" marR="0" marT="30480"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0"/>
                        </a:spcBef>
                      </a:pPr>
                      <a:endParaRPr sz="1400" b="1">
                        <a:solidFill>
                          <a:schemeClr val="tx1">
                            <a:lumMod val="10000"/>
                          </a:schemeClr>
                        </a:solidFill>
                        <a:latin typeface="Times New Roman"/>
                        <a:cs typeface="Times New Roman"/>
                      </a:endParaRPr>
                    </a:p>
                    <a:p>
                      <a:pPr marL="8890">
                        <a:lnSpc>
                          <a:spcPts val="1250"/>
                        </a:lnSpc>
                        <a:spcBef>
                          <a:spcPts val="5"/>
                        </a:spcBef>
                      </a:pPr>
                      <a:r>
                        <a:rPr sz="1400" b="1" dirty="0">
                          <a:solidFill>
                            <a:schemeClr val="tx1">
                              <a:lumMod val="10000"/>
                            </a:schemeClr>
                          </a:solidFill>
                          <a:latin typeface="Arial"/>
                          <a:cs typeface="Arial"/>
                        </a:rPr>
                        <a:t>Reporting</a:t>
                      </a:r>
                      <a:r>
                        <a:rPr sz="1400" b="1" spc="-35" dirty="0">
                          <a:solidFill>
                            <a:schemeClr val="tx1">
                              <a:lumMod val="10000"/>
                            </a:schemeClr>
                          </a:solidFill>
                          <a:latin typeface="Arial"/>
                          <a:cs typeface="Arial"/>
                        </a:rPr>
                        <a:t> </a:t>
                      </a:r>
                      <a:r>
                        <a:rPr sz="1400" b="1" dirty="0">
                          <a:solidFill>
                            <a:schemeClr val="tx1">
                              <a:lumMod val="10000"/>
                            </a:schemeClr>
                          </a:solidFill>
                          <a:latin typeface="Arial"/>
                          <a:cs typeface="Arial"/>
                        </a:rPr>
                        <a:t>Serious</a:t>
                      </a:r>
                      <a:r>
                        <a:rPr sz="1400" b="1" spc="-35" dirty="0">
                          <a:solidFill>
                            <a:schemeClr val="tx1">
                              <a:lumMod val="10000"/>
                            </a:schemeClr>
                          </a:solidFill>
                          <a:latin typeface="Arial"/>
                          <a:cs typeface="Arial"/>
                        </a:rPr>
                        <a:t> </a:t>
                      </a:r>
                      <a:r>
                        <a:rPr sz="1400" b="1" dirty="0">
                          <a:solidFill>
                            <a:schemeClr val="tx1">
                              <a:lumMod val="10000"/>
                            </a:schemeClr>
                          </a:solidFill>
                          <a:latin typeface="Arial"/>
                          <a:cs typeface="Arial"/>
                        </a:rPr>
                        <a:t>Injury</a:t>
                      </a:r>
                      <a:r>
                        <a:rPr sz="1400" b="1" spc="-50" dirty="0">
                          <a:solidFill>
                            <a:schemeClr val="tx1">
                              <a:lumMod val="10000"/>
                            </a:schemeClr>
                          </a:solidFill>
                          <a:latin typeface="Arial"/>
                          <a:cs typeface="Arial"/>
                        </a:rPr>
                        <a:t> </a:t>
                      </a:r>
                      <a:r>
                        <a:rPr sz="1400" b="1" dirty="0">
                          <a:solidFill>
                            <a:schemeClr val="tx1">
                              <a:lumMod val="10000"/>
                            </a:schemeClr>
                          </a:solidFill>
                          <a:latin typeface="Arial"/>
                          <a:cs typeface="Arial"/>
                        </a:rPr>
                        <a:t>or</a:t>
                      </a:r>
                      <a:r>
                        <a:rPr sz="1400" b="1" spc="-30" dirty="0">
                          <a:solidFill>
                            <a:schemeClr val="tx1">
                              <a:lumMod val="10000"/>
                            </a:schemeClr>
                          </a:solidFill>
                          <a:latin typeface="Arial"/>
                          <a:cs typeface="Arial"/>
                        </a:rPr>
                        <a:t> </a:t>
                      </a:r>
                      <a:r>
                        <a:rPr sz="1400" b="1" spc="-10" dirty="0">
                          <a:solidFill>
                            <a:schemeClr val="tx1">
                              <a:lumMod val="10000"/>
                            </a:schemeClr>
                          </a:solidFill>
                          <a:latin typeface="Arial"/>
                          <a:cs typeface="Arial"/>
                        </a:rPr>
                        <a:t>Illness</a:t>
                      </a:r>
                      <a:endParaRPr sz="1400" b="1">
                        <a:solidFill>
                          <a:schemeClr val="tx1">
                            <a:lumMod val="10000"/>
                          </a:schemeClr>
                        </a:solidFill>
                        <a:latin typeface="Arial"/>
                        <a:cs typeface="Arial"/>
                      </a:endParaRPr>
                    </a:p>
                  </a:txBody>
                  <a:tcPr marL="0" marR="0" marT="30480"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0"/>
                        </a:spcBef>
                      </a:pPr>
                      <a:endParaRPr sz="1400" b="1">
                        <a:solidFill>
                          <a:schemeClr val="tx1">
                            <a:lumMod val="10000"/>
                          </a:schemeClr>
                        </a:solidFill>
                        <a:latin typeface="Times New Roman"/>
                        <a:cs typeface="Times New Roman"/>
                      </a:endParaRPr>
                    </a:p>
                    <a:p>
                      <a:pPr algn="ctr">
                        <a:lnSpc>
                          <a:spcPts val="1250"/>
                        </a:lnSpc>
                        <a:spcBef>
                          <a:spcPts val="5"/>
                        </a:spcBef>
                      </a:pPr>
                      <a:r>
                        <a:rPr sz="1400" b="1" spc="-10" dirty="0">
                          <a:solidFill>
                            <a:schemeClr val="tx1">
                              <a:lumMod val="10000"/>
                            </a:schemeClr>
                          </a:solidFill>
                          <a:latin typeface="Arial"/>
                          <a:cs typeface="Arial"/>
                        </a:rPr>
                        <a:t>342(a)</a:t>
                      </a:r>
                      <a:endParaRPr sz="1400" b="1">
                        <a:solidFill>
                          <a:schemeClr val="tx1">
                            <a:lumMod val="10000"/>
                          </a:schemeClr>
                        </a:solidFill>
                        <a:latin typeface="Arial"/>
                        <a:cs typeface="Arial"/>
                      </a:endParaRPr>
                    </a:p>
                  </a:txBody>
                  <a:tcPr marL="0" marR="0" marT="30480"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0"/>
                        </a:spcBef>
                      </a:pPr>
                      <a:endParaRPr sz="1400" b="1">
                        <a:solidFill>
                          <a:schemeClr val="tx1">
                            <a:lumMod val="10000"/>
                          </a:schemeClr>
                        </a:solidFill>
                        <a:latin typeface="Times New Roman"/>
                        <a:cs typeface="Times New Roman"/>
                      </a:endParaRPr>
                    </a:p>
                    <a:p>
                      <a:pPr algn="ctr">
                        <a:lnSpc>
                          <a:spcPts val="1250"/>
                        </a:lnSpc>
                        <a:spcBef>
                          <a:spcPts val="5"/>
                        </a:spcBef>
                      </a:pPr>
                      <a:r>
                        <a:rPr sz="1400" b="1" spc="-25" dirty="0">
                          <a:solidFill>
                            <a:schemeClr val="tx1">
                              <a:lumMod val="10000"/>
                            </a:schemeClr>
                          </a:solidFill>
                          <a:latin typeface="Arial"/>
                          <a:cs typeface="Arial"/>
                        </a:rPr>
                        <a:t>395</a:t>
                      </a:r>
                      <a:endParaRPr sz="1400" b="1">
                        <a:solidFill>
                          <a:schemeClr val="tx1">
                            <a:lumMod val="10000"/>
                          </a:schemeClr>
                        </a:solidFill>
                        <a:latin typeface="Arial"/>
                        <a:cs typeface="Arial"/>
                      </a:endParaRPr>
                    </a:p>
                  </a:txBody>
                  <a:tcPr marL="0" marR="0" marT="30480"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extLst>
                  <a:ext uri="{0D108BD9-81ED-4DB2-BD59-A6C34878D82A}">
                    <a16:rowId xmlns:a16="http://schemas.microsoft.com/office/drawing/2014/main" val="10002"/>
                  </a:ext>
                </a:extLst>
              </a:tr>
              <a:tr h="363220">
                <a:tc>
                  <a:txBody>
                    <a:bodyPr/>
                    <a:lstStyle/>
                    <a:p>
                      <a:pPr>
                        <a:lnSpc>
                          <a:spcPct val="100000"/>
                        </a:lnSpc>
                        <a:spcBef>
                          <a:spcPts val="245"/>
                        </a:spcBef>
                      </a:pPr>
                      <a:endParaRPr sz="1400" b="1">
                        <a:solidFill>
                          <a:schemeClr val="tx1">
                            <a:lumMod val="10000"/>
                          </a:schemeClr>
                        </a:solidFill>
                        <a:latin typeface="Times New Roman"/>
                        <a:cs typeface="Times New Roman"/>
                      </a:endParaRPr>
                    </a:p>
                    <a:p>
                      <a:pPr algn="ctr">
                        <a:lnSpc>
                          <a:spcPts val="1250"/>
                        </a:lnSpc>
                      </a:pPr>
                      <a:r>
                        <a:rPr sz="1400" b="1" spc="-50" dirty="0">
                          <a:solidFill>
                            <a:schemeClr val="tx1">
                              <a:lumMod val="10000"/>
                            </a:schemeClr>
                          </a:solidFill>
                          <a:latin typeface="Arial"/>
                          <a:cs typeface="Arial"/>
                        </a:rPr>
                        <a:t>3</a:t>
                      </a:r>
                      <a:endParaRPr sz="1400" b="1">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5"/>
                        </a:spcBef>
                      </a:pPr>
                      <a:endParaRPr sz="1400" b="1">
                        <a:solidFill>
                          <a:schemeClr val="tx1">
                            <a:lumMod val="10000"/>
                          </a:schemeClr>
                        </a:solidFill>
                        <a:latin typeface="Times New Roman"/>
                        <a:cs typeface="Times New Roman"/>
                      </a:endParaRPr>
                    </a:p>
                    <a:p>
                      <a:pPr marL="8890">
                        <a:lnSpc>
                          <a:spcPts val="1250"/>
                        </a:lnSpc>
                      </a:pPr>
                      <a:r>
                        <a:rPr sz="1400" b="1" dirty="0">
                          <a:solidFill>
                            <a:schemeClr val="tx1">
                              <a:lumMod val="10000"/>
                            </a:schemeClr>
                          </a:solidFill>
                          <a:latin typeface="Arial"/>
                          <a:cs typeface="Arial"/>
                        </a:rPr>
                        <a:t>Heat</a:t>
                      </a:r>
                      <a:r>
                        <a:rPr sz="1400" b="1" spc="-45" dirty="0">
                          <a:solidFill>
                            <a:schemeClr val="tx1">
                              <a:lumMod val="10000"/>
                            </a:schemeClr>
                          </a:solidFill>
                          <a:latin typeface="Arial"/>
                          <a:cs typeface="Arial"/>
                        </a:rPr>
                        <a:t> </a:t>
                      </a:r>
                      <a:r>
                        <a:rPr sz="1400" b="1" dirty="0">
                          <a:solidFill>
                            <a:schemeClr val="tx1">
                              <a:lumMod val="10000"/>
                            </a:schemeClr>
                          </a:solidFill>
                          <a:latin typeface="Arial"/>
                          <a:cs typeface="Arial"/>
                        </a:rPr>
                        <a:t>Illness</a:t>
                      </a:r>
                      <a:r>
                        <a:rPr sz="1400" b="1" spc="-45" dirty="0">
                          <a:solidFill>
                            <a:schemeClr val="tx1">
                              <a:lumMod val="10000"/>
                            </a:schemeClr>
                          </a:solidFill>
                          <a:latin typeface="Arial"/>
                          <a:cs typeface="Arial"/>
                        </a:rPr>
                        <a:t> </a:t>
                      </a:r>
                      <a:r>
                        <a:rPr sz="1400" b="1" dirty="0">
                          <a:solidFill>
                            <a:schemeClr val="tx1">
                              <a:lumMod val="10000"/>
                            </a:schemeClr>
                          </a:solidFill>
                          <a:latin typeface="Arial"/>
                          <a:cs typeface="Arial"/>
                        </a:rPr>
                        <a:t>Prevention</a:t>
                      </a:r>
                      <a:r>
                        <a:rPr sz="1400" b="1" spc="-40" dirty="0">
                          <a:solidFill>
                            <a:schemeClr val="tx1">
                              <a:lumMod val="10000"/>
                            </a:schemeClr>
                          </a:solidFill>
                          <a:latin typeface="Arial"/>
                          <a:cs typeface="Arial"/>
                        </a:rPr>
                        <a:t> </a:t>
                      </a:r>
                      <a:r>
                        <a:rPr sz="1400" b="1" spc="-10" dirty="0">
                          <a:solidFill>
                            <a:schemeClr val="tx1">
                              <a:lumMod val="10000"/>
                            </a:schemeClr>
                          </a:solidFill>
                          <a:latin typeface="Arial"/>
                          <a:cs typeface="Arial"/>
                        </a:rPr>
                        <a:t>Program</a:t>
                      </a:r>
                      <a:endParaRPr sz="1400" b="1">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5"/>
                        </a:spcBef>
                      </a:pPr>
                      <a:endParaRPr sz="1400" b="1">
                        <a:solidFill>
                          <a:schemeClr val="tx1">
                            <a:lumMod val="10000"/>
                          </a:schemeClr>
                        </a:solidFill>
                        <a:latin typeface="Times New Roman"/>
                        <a:cs typeface="Times New Roman"/>
                      </a:endParaRPr>
                    </a:p>
                    <a:p>
                      <a:pPr algn="ctr">
                        <a:lnSpc>
                          <a:spcPts val="1250"/>
                        </a:lnSpc>
                      </a:pPr>
                      <a:r>
                        <a:rPr sz="1400" b="1" spc="-10" dirty="0">
                          <a:solidFill>
                            <a:schemeClr val="tx1">
                              <a:lumMod val="10000"/>
                            </a:schemeClr>
                          </a:solidFill>
                          <a:latin typeface="Arial"/>
                          <a:cs typeface="Arial"/>
                        </a:rPr>
                        <a:t>3395(i)</a:t>
                      </a:r>
                      <a:endParaRPr sz="1400" b="1">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5"/>
                        </a:spcBef>
                      </a:pPr>
                      <a:endParaRPr sz="1400" b="1">
                        <a:solidFill>
                          <a:schemeClr val="tx1">
                            <a:lumMod val="10000"/>
                          </a:schemeClr>
                        </a:solidFill>
                        <a:latin typeface="Times New Roman"/>
                        <a:cs typeface="Times New Roman"/>
                      </a:endParaRPr>
                    </a:p>
                    <a:p>
                      <a:pPr algn="ctr">
                        <a:lnSpc>
                          <a:spcPts val="1250"/>
                        </a:lnSpc>
                      </a:pPr>
                      <a:r>
                        <a:rPr sz="1400" b="1" spc="-25" dirty="0">
                          <a:solidFill>
                            <a:schemeClr val="tx1">
                              <a:lumMod val="10000"/>
                            </a:schemeClr>
                          </a:solidFill>
                          <a:latin typeface="Arial"/>
                          <a:cs typeface="Arial"/>
                        </a:rPr>
                        <a:t>382</a:t>
                      </a:r>
                      <a:endParaRPr sz="1400" b="1">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extLst>
                  <a:ext uri="{0D108BD9-81ED-4DB2-BD59-A6C34878D82A}">
                    <a16:rowId xmlns:a16="http://schemas.microsoft.com/office/drawing/2014/main" val="10003"/>
                  </a:ext>
                </a:extLst>
              </a:tr>
              <a:tr h="363220">
                <a:tc>
                  <a:txBody>
                    <a:bodyPr/>
                    <a:lstStyle/>
                    <a:p>
                      <a:pPr>
                        <a:lnSpc>
                          <a:spcPct val="100000"/>
                        </a:lnSpc>
                        <a:spcBef>
                          <a:spcPts val="245"/>
                        </a:spcBef>
                      </a:pPr>
                      <a:endParaRPr sz="1400" b="1">
                        <a:solidFill>
                          <a:schemeClr val="tx1">
                            <a:lumMod val="10000"/>
                          </a:schemeClr>
                        </a:solidFill>
                        <a:latin typeface="Times New Roman"/>
                        <a:cs typeface="Times New Roman"/>
                      </a:endParaRPr>
                    </a:p>
                    <a:p>
                      <a:pPr algn="ctr">
                        <a:lnSpc>
                          <a:spcPts val="1250"/>
                        </a:lnSpc>
                      </a:pPr>
                      <a:r>
                        <a:rPr sz="1400" b="1" spc="-50" dirty="0">
                          <a:solidFill>
                            <a:schemeClr val="tx1">
                              <a:lumMod val="10000"/>
                            </a:schemeClr>
                          </a:solidFill>
                          <a:latin typeface="Arial"/>
                          <a:cs typeface="Arial"/>
                        </a:rPr>
                        <a:t>4</a:t>
                      </a:r>
                      <a:endParaRPr sz="1400" b="1">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5"/>
                        </a:spcBef>
                      </a:pPr>
                      <a:endParaRPr sz="1400" b="1" dirty="0">
                        <a:solidFill>
                          <a:schemeClr val="tx1">
                            <a:lumMod val="10000"/>
                          </a:schemeClr>
                        </a:solidFill>
                        <a:latin typeface="Times New Roman"/>
                        <a:cs typeface="Times New Roman"/>
                      </a:endParaRPr>
                    </a:p>
                    <a:p>
                      <a:pPr marL="8890">
                        <a:lnSpc>
                          <a:spcPts val="1250"/>
                        </a:lnSpc>
                      </a:pPr>
                      <a:r>
                        <a:rPr sz="1400" b="1" dirty="0">
                          <a:solidFill>
                            <a:schemeClr val="tx1">
                              <a:lumMod val="10000"/>
                            </a:schemeClr>
                          </a:solidFill>
                          <a:latin typeface="Arial"/>
                          <a:cs typeface="Arial"/>
                        </a:rPr>
                        <a:t>No</a:t>
                      </a:r>
                      <a:r>
                        <a:rPr sz="1400" b="1" spc="-20" dirty="0">
                          <a:solidFill>
                            <a:schemeClr val="tx1">
                              <a:lumMod val="10000"/>
                            </a:schemeClr>
                          </a:solidFill>
                          <a:latin typeface="Arial"/>
                          <a:cs typeface="Arial"/>
                        </a:rPr>
                        <a:t> </a:t>
                      </a:r>
                      <a:r>
                        <a:rPr sz="1400" b="1" dirty="0">
                          <a:solidFill>
                            <a:schemeClr val="tx1">
                              <a:lumMod val="10000"/>
                            </a:schemeClr>
                          </a:solidFill>
                          <a:latin typeface="Arial"/>
                          <a:cs typeface="Arial"/>
                        </a:rPr>
                        <a:t>Fire</a:t>
                      </a:r>
                      <a:r>
                        <a:rPr sz="1400" b="1" spc="-30" dirty="0">
                          <a:solidFill>
                            <a:schemeClr val="tx1">
                              <a:lumMod val="10000"/>
                            </a:schemeClr>
                          </a:solidFill>
                          <a:latin typeface="Arial"/>
                          <a:cs typeface="Arial"/>
                        </a:rPr>
                        <a:t> </a:t>
                      </a:r>
                      <a:r>
                        <a:rPr sz="1400" b="1" spc="-10" dirty="0">
                          <a:solidFill>
                            <a:schemeClr val="tx1">
                              <a:lumMod val="10000"/>
                            </a:schemeClr>
                          </a:solidFill>
                          <a:latin typeface="Arial"/>
                          <a:cs typeface="Arial"/>
                        </a:rPr>
                        <a:t>Ext</a:t>
                      </a:r>
                      <a:r>
                        <a:rPr lang="en-US" sz="1400" b="1" spc="-10" dirty="0">
                          <a:solidFill>
                            <a:schemeClr val="tx1">
                              <a:lumMod val="10000"/>
                            </a:schemeClr>
                          </a:solidFill>
                          <a:latin typeface="Arial"/>
                          <a:cs typeface="Arial"/>
                        </a:rPr>
                        <a:t>in</a:t>
                      </a:r>
                      <a:r>
                        <a:rPr sz="1400" b="1" spc="-10" dirty="0">
                          <a:solidFill>
                            <a:schemeClr val="tx1">
                              <a:lumMod val="10000"/>
                            </a:schemeClr>
                          </a:solidFill>
                          <a:latin typeface="Arial"/>
                          <a:cs typeface="Arial"/>
                        </a:rPr>
                        <a:t>guishers</a:t>
                      </a:r>
                      <a:endParaRPr sz="1400" b="1" dirty="0">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5"/>
                        </a:spcBef>
                      </a:pPr>
                      <a:endParaRPr sz="1400" b="1">
                        <a:solidFill>
                          <a:schemeClr val="tx1">
                            <a:lumMod val="10000"/>
                          </a:schemeClr>
                        </a:solidFill>
                        <a:latin typeface="Times New Roman"/>
                        <a:cs typeface="Times New Roman"/>
                      </a:endParaRPr>
                    </a:p>
                    <a:p>
                      <a:pPr algn="ctr">
                        <a:lnSpc>
                          <a:spcPts val="1250"/>
                        </a:lnSpc>
                      </a:pPr>
                      <a:r>
                        <a:rPr sz="1400" b="1" spc="-10" dirty="0">
                          <a:solidFill>
                            <a:schemeClr val="tx1">
                              <a:lumMod val="10000"/>
                            </a:schemeClr>
                          </a:solidFill>
                          <a:latin typeface="Arial"/>
                          <a:cs typeface="Arial"/>
                        </a:rPr>
                        <a:t>6151(c)(1)</a:t>
                      </a:r>
                      <a:endParaRPr sz="1400" b="1">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5"/>
                        </a:spcBef>
                      </a:pPr>
                      <a:endParaRPr sz="1400" b="1">
                        <a:solidFill>
                          <a:schemeClr val="tx1">
                            <a:lumMod val="10000"/>
                          </a:schemeClr>
                        </a:solidFill>
                        <a:latin typeface="Times New Roman"/>
                        <a:cs typeface="Times New Roman"/>
                      </a:endParaRPr>
                    </a:p>
                    <a:p>
                      <a:pPr algn="ctr">
                        <a:lnSpc>
                          <a:spcPts val="1250"/>
                        </a:lnSpc>
                      </a:pPr>
                      <a:r>
                        <a:rPr sz="1400" b="1" spc="-25" dirty="0">
                          <a:solidFill>
                            <a:schemeClr val="tx1">
                              <a:lumMod val="10000"/>
                            </a:schemeClr>
                          </a:solidFill>
                          <a:latin typeface="Arial"/>
                          <a:cs typeface="Arial"/>
                        </a:rPr>
                        <a:t>223</a:t>
                      </a:r>
                      <a:endParaRPr sz="1400" b="1">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extLst>
                  <a:ext uri="{0D108BD9-81ED-4DB2-BD59-A6C34878D82A}">
                    <a16:rowId xmlns:a16="http://schemas.microsoft.com/office/drawing/2014/main" val="10004"/>
                  </a:ext>
                </a:extLst>
              </a:tr>
              <a:tr h="363220">
                <a:tc>
                  <a:txBody>
                    <a:bodyPr/>
                    <a:lstStyle/>
                    <a:p>
                      <a:pPr>
                        <a:lnSpc>
                          <a:spcPct val="100000"/>
                        </a:lnSpc>
                        <a:spcBef>
                          <a:spcPts val="245"/>
                        </a:spcBef>
                      </a:pPr>
                      <a:endParaRPr sz="1400" b="1">
                        <a:solidFill>
                          <a:schemeClr val="tx1">
                            <a:lumMod val="10000"/>
                          </a:schemeClr>
                        </a:solidFill>
                        <a:latin typeface="Times New Roman"/>
                        <a:cs typeface="Times New Roman"/>
                      </a:endParaRPr>
                    </a:p>
                    <a:p>
                      <a:pPr algn="ctr">
                        <a:lnSpc>
                          <a:spcPts val="1250"/>
                        </a:lnSpc>
                      </a:pPr>
                      <a:r>
                        <a:rPr sz="1400" b="1" spc="-50" dirty="0">
                          <a:solidFill>
                            <a:schemeClr val="tx1">
                              <a:lumMod val="10000"/>
                            </a:schemeClr>
                          </a:solidFill>
                          <a:latin typeface="Arial"/>
                          <a:cs typeface="Arial"/>
                        </a:rPr>
                        <a:t>5</a:t>
                      </a:r>
                      <a:endParaRPr sz="1400" b="1">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5"/>
                        </a:spcBef>
                      </a:pPr>
                      <a:endParaRPr sz="1400" b="1" dirty="0">
                        <a:solidFill>
                          <a:schemeClr val="tx1">
                            <a:lumMod val="10000"/>
                          </a:schemeClr>
                        </a:solidFill>
                        <a:latin typeface="Times New Roman"/>
                        <a:cs typeface="Times New Roman"/>
                      </a:endParaRPr>
                    </a:p>
                    <a:p>
                      <a:pPr marL="8890">
                        <a:lnSpc>
                          <a:spcPts val="1250"/>
                        </a:lnSpc>
                      </a:pPr>
                      <a:r>
                        <a:rPr sz="1400" b="1" spc="-10" dirty="0">
                          <a:solidFill>
                            <a:schemeClr val="tx1">
                              <a:lumMod val="10000"/>
                            </a:schemeClr>
                          </a:solidFill>
                          <a:latin typeface="Arial"/>
                          <a:cs typeface="Arial"/>
                        </a:rPr>
                        <a:t>COVID-</a:t>
                      </a:r>
                      <a:r>
                        <a:rPr sz="1400" b="1" dirty="0">
                          <a:solidFill>
                            <a:schemeClr val="tx1">
                              <a:lumMod val="10000"/>
                            </a:schemeClr>
                          </a:solidFill>
                          <a:latin typeface="Arial"/>
                          <a:cs typeface="Arial"/>
                        </a:rPr>
                        <a:t>19</a:t>
                      </a:r>
                      <a:r>
                        <a:rPr sz="1400" b="1" spc="15" dirty="0">
                          <a:solidFill>
                            <a:schemeClr val="tx1">
                              <a:lumMod val="10000"/>
                            </a:schemeClr>
                          </a:solidFill>
                          <a:latin typeface="Arial"/>
                          <a:cs typeface="Arial"/>
                        </a:rPr>
                        <a:t> </a:t>
                      </a:r>
                      <a:r>
                        <a:rPr sz="1400" b="1" spc="-10" dirty="0">
                          <a:solidFill>
                            <a:schemeClr val="tx1">
                              <a:lumMod val="10000"/>
                            </a:schemeClr>
                          </a:solidFill>
                          <a:latin typeface="Arial"/>
                          <a:cs typeface="Arial"/>
                        </a:rPr>
                        <a:t>Procedures</a:t>
                      </a:r>
                      <a:endParaRPr sz="1400" b="1" dirty="0">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5"/>
                        </a:spcBef>
                      </a:pPr>
                      <a:endParaRPr sz="1400" b="1">
                        <a:solidFill>
                          <a:schemeClr val="tx1">
                            <a:lumMod val="10000"/>
                          </a:schemeClr>
                        </a:solidFill>
                        <a:latin typeface="Times New Roman"/>
                        <a:cs typeface="Times New Roman"/>
                      </a:endParaRPr>
                    </a:p>
                    <a:p>
                      <a:pPr algn="ctr">
                        <a:lnSpc>
                          <a:spcPts val="1250"/>
                        </a:lnSpc>
                      </a:pPr>
                      <a:r>
                        <a:rPr sz="1400" b="1" spc="-10" dirty="0">
                          <a:solidFill>
                            <a:schemeClr val="tx1">
                              <a:lumMod val="10000"/>
                            </a:schemeClr>
                          </a:solidFill>
                          <a:latin typeface="Arial"/>
                          <a:cs typeface="Arial"/>
                        </a:rPr>
                        <a:t>3205(c)</a:t>
                      </a:r>
                      <a:endParaRPr sz="1400" b="1">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5"/>
                        </a:spcBef>
                      </a:pPr>
                      <a:endParaRPr sz="1400" b="1">
                        <a:solidFill>
                          <a:schemeClr val="tx1">
                            <a:lumMod val="10000"/>
                          </a:schemeClr>
                        </a:solidFill>
                        <a:latin typeface="Times New Roman"/>
                        <a:cs typeface="Times New Roman"/>
                      </a:endParaRPr>
                    </a:p>
                    <a:p>
                      <a:pPr algn="ctr">
                        <a:lnSpc>
                          <a:spcPts val="1250"/>
                        </a:lnSpc>
                      </a:pPr>
                      <a:r>
                        <a:rPr sz="1400" b="1" spc="-25" dirty="0">
                          <a:solidFill>
                            <a:schemeClr val="tx1">
                              <a:lumMod val="10000"/>
                            </a:schemeClr>
                          </a:solidFill>
                          <a:latin typeface="Arial"/>
                          <a:cs typeface="Arial"/>
                        </a:rPr>
                        <a:t>153</a:t>
                      </a:r>
                      <a:endParaRPr sz="1400" b="1">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extLst>
                  <a:ext uri="{0D108BD9-81ED-4DB2-BD59-A6C34878D82A}">
                    <a16:rowId xmlns:a16="http://schemas.microsoft.com/office/drawing/2014/main" val="10005"/>
                  </a:ext>
                </a:extLst>
              </a:tr>
              <a:tr h="363220">
                <a:tc>
                  <a:txBody>
                    <a:bodyPr/>
                    <a:lstStyle/>
                    <a:p>
                      <a:pPr>
                        <a:lnSpc>
                          <a:spcPct val="100000"/>
                        </a:lnSpc>
                        <a:spcBef>
                          <a:spcPts val="245"/>
                        </a:spcBef>
                      </a:pPr>
                      <a:endParaRPr sz="1400" b="1">
                        <a:solidFill>
                          <a:schemeClr val="tx1">
                            <a:lumMod val="10000"/>
                          </a:schemeClr>
                        </a:solidFill>
                        <a:latin typeface="Times New Roman"/>
                        <a:cs typeface="Times New Roman"/>
                      </a:endParaRPr>
                    </a:p>
                    <a:p>
                      <a:pPr algn="ctr">
                        <a:lnSpc>
                          <a:spcPts val="1250"/>
                        </a:lnSpc>
                      </a:pPr>
                      <a:r>
                        <a:rPr sz="1400" b="1" spc="-50" dirty="0">
                          <a:solidFill>
                            <a:schemeClr val="tx1">
                              <a:lumMod val="10000"/>
                            </a:schemeClr>
                          </a:solidFill>
                          <a:latin typeface="Arial"/>
                          <a:cs typeface="Arial"/>
                        </a:rPr>
                        <a:t>6</a:t>
                      </a:r>
                      <a:endParaRPr sz="1400" b="1">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5"/>
                        </a:spcBef>
                      </a:pPr>
                      <a:endParaRPr sz="1400" b="1">
                        <a:solidFill>
                          <a:schemeClr val="tx1">
                            <a:lumMod val="10000"/>
                          </a:schemeClr>
                        </a:solidFill>
                        <a:latin typeface="Times New Roman"/>
                        <a:cs typeface="Times New Roman"/>
                      </a:endParaRPr>
                    </a:p>
                    <a:p>
                      <a:pPr marL="8890">
                        <a:lnSpc>
                          <a:spcPts val="1250"/>
                        </a:lnSpc>
                      </a:pPr>
                      <a:r>
                        <a:rPr sz="1400" b="1" dirty="0">
                          <a:solidFill>
                            <a:schemeClr val="tx1">
                              <a:lumMod val="10000"/>
                            </a:schemeClr>
                          </a:solidFill>
                          <a:latin typeface="Arial"/>
                          <a:cs typeface="Arial"/>
                        </a:rPr>
                        <a:t>Hazard </a:t>
                      </a:r>
                      <a:r>
                        <a:rPr sz="1400" b="1" spc="-10" dirty="0">
                          <a:solidFill>
                            <a:schemeClr val="tx1">
                              <a:lumMod val="10000"/>
                            </a:schemeClr>
                          </a:solidFill>
                          <a:latin typeface="Arial"/>
                          <a:cs typeface="Arial"/>
                        </a:rPr>
                        <a:t>Communication</a:t>
                      </a:r>
                      <a:r>
                        <a:rPr sz="1400" b="1" spc="-15" dirty="0">
                          <a:solidFill>
                            <a:schemeClr val="tx1">
                              <a:lumMod val="10000"/>
                            </a:schemeClr>
                          </a:solidFill>
                          <a:latin typeface="Arial"/>
                          <a:cs typeface="Arial"/>
                        </a:rPr>
                        <a:t> </a:t>
                      </a:r>
                      <a:r>
                        <a:rPr sz="1400" b="1" spc="-10" dirty="0">
                          <a:solidFill>
                            <a:schemeClr val="tx1">
                              <a:lumMod val="10000"/>
                            </a:schemeClr>
                          </a:solidFill>
                          <a:latin typeface="Arial"/>
                          <a:cs typeface="Arial"/>
                        </a:rPr>
                        <a:t>Program</a:t>
                      </a:r>
                      <a:endParaRPr sz="1400" b="1">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5"/>
                        </a:spcBef>
                      </a:pPr>
                      <a:endParaRPr sz="1400" b="1">
                        <a:solidFill>
                          <a:schemeClr val="tx1">
                            <a:lumMod val="10000"/>
                          </a:schemeClr>
                        </a:solidFill>
                        <a:latin typeface="Times New Roman"/>
                        <a:cs typeface="Times New Roman"/>
                      </a:endParaRPr>
                    </a:p>
                    <a:p>
                      <a:pPr algn="ctr">
                        <a:lnSpc>
                          <a:spcPts val="1250"/>
                        </a:lnSpc>
                      </a:pPr>
                      <a:r>
                        <a:rPr sz="1400" b="1" spc="-10" dirty="0">
                          <a:solidFill>
                            <a:schemeClr val="tx1">
                              <a:lumMod val="10000"/>
                            </a:schemeClr>
                          </a:solidFill>
                          <a:latin typeface="Arial"/>
                          <a:cs typeface="Arial"/>
                        </a:rPr>
                        <a:t>5194(e)(1)</a:t>
                      </a:r>
                      <a:endParaRPr sz="1400" b="1">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5"/>
                        </a:spcBef>
                      </a:pPr>
                      <a:endParaRPr sz="1400" b="1">
                        <a:solidFill>
                          <a:schemeClr val="tx1">
                            <a:lumMod val="10000"/>
                          </a:schemeClr>
                        </a:solidFill>
                        <a:latin typeface="Times New Roman"/>
                        <a:cs typeface="Times New Roman"/>
                      </a:endParaRPr>
                    </a:p>
                    <a:p>
                      <a:pPr algn="ctr">
                        <a:lnSpc>
                          <a:spcPts val="1250"/>
                        </a:lnSpc>
                      </a:pPr>
                      <a:r>
                        <a:rPr sz="1400" b="1" spc="-25" dirty="0">
                          <a:solidFill>
                            <a:schemeClr val="tx1">
                              <a:lumMod val="10000"/>
                            </a:schemeClr>
                          </a:solidFill>
                          <a:latin typeface="Arial"/>
                          <a:cs typeface="Arial"/>
                        </a:rPr>
                        <a:t>152</a:t>
                      </a:r>
                      <a:endParaRPr sz="1400" b="1">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extLst>
                  <a:ext uri="{0D108BD9-81ED-4DB2-BD59-A6C34878D82A}">
                    <a16:rowId xmlns:a16="http://schemas.microsoft.com/office/drawing/2014/main" val="10006"/>
                  </a:ext>
                </a:extLst>
              </a:tr>
              <a:tr h="363220">
                <a:tc>
                  <a:txBody>
                    <a:bodyPr/>
                    <a:lstStyle/>
                    <a:p>
                      <a:pPr>
                        <a:lnSpc>
                          <a:spcPct val="100000"/>
                        </a:lnSpc>
                        <a:spcBef>
                          <a:spcPts val="245"/>
                        </a:spcBef>
                      </a:pPr>
                      <a:endParaRPr sz="1400" b="1">
                        <a:solidFill>
                          <a:schemeClr val="tx1">
                            <a:lumMod val="10000"/>
                          </a:schemeClr>
                        </a:solidFill>
                        <a:latin typeface="Times New Roman"/>
                        <a:cs typeface="Times New Roman"/>
                      </a:endParaRPr>
                    </a:p>
                    <a:p>
                      <a:pPr algn="ctr">
                        <a:lnSpc>
                          <a:spcPts val="1250"/>
                        </a:lnSpc>
                      </a:pPr>
                      <a:r>
                        <a:rPr sz="1400" b="1" spc="-50" dirty="0">
                          <a:solidFill>
                            <a:schemeClr val="tx1">
                              <a:lumMod val="10000"/>
                            </a:schemeClr>
                          </a:solidFill>
                          <a:latin typeface="Arial"/>
                          <a:cs typeface="Arial"/>
                        </a:rPr>
                        <a:t>7</a:t>
                      </a:r>
                      <a:endParaRPr sz="1400" b="1">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5"/>
                        </a:spcBef>
                      </a:pPr>
                      <a:endParaRPr sz="1400" b="1" dirty="0">
                        <a:solidFill>
                          <a:schemeClr val="tx1">
                            <a:lumMod val="10000"/>
                          </a:schemeClr>
                        </a:solidFill>
                        <a:latin typeface="Times New Roman"/>
                        <a:cs typeface="Times New Roman"/>
                      </a:endParaRPr>
                    </a:p>
                    <a:p>
                      <a:pPr marL="8890">
                        <a:lnSpc>
                          <a:spcPts val="1250"/>
                        </a:lnSpc>
                      </a:pPr>
                      <a:r>
                        <a:rPr sz="1400" b="1" dirty="0">
                          <a:solidFill>
                            <a:schemeClr val="tx1">
                              <a:lumMod val="10000"/>
                            </a:schemeClr>
                          </a:solidFill>
                          <a:latin typeface="Arial"/>
                          <a:cs typeface="Arial"/>
                        </a:rPr>
                        <a:t>Emergency</a:t>
                      </a:r>
                      <a:r>
                        <a:rPr sz="1400" b="1" spc="-50" dirty="0">
                          <a:solidFill>
                            <a:schemeClr val="tx1">
                              <a:lumMod val="10000"/>
                            </a:schemeClr>
                          </a:solidFill>
                          <a:latin typeface="Arial"/>
                          <a:cs typeface="Arial"/>
                        </a:rPr>
                        <a:t> </a:t>
                      </a:r>
                      <a:r>
                        <a:rPr sz="1400" b="1" spc="-10" dirty="0">
                          <a:solidFill>
                            <a:schemeClr val="tx1">
                              <a:lumMod val="10000"/>
                            </a:schemeClr>
                          </a:solidFill>
                          <a:latin typeface="Arial"/>
                          <a:cs typeface="Arial"/>
                        </a:rPr>
                        <a:t>Eyewash</a:t>
                      </a:r>
                      <a:endParaRPr sz="1400" b="1" dirty="0">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5"/>
                        </a:spcBef>
                      </a:pPr>
                      <a:endParaRPr sz="1400" b="1">
                        <a:solidFill>
                          <a:schemeClr val="tx1">
                            <a:lumMod val="10000"/>
                          </a:schemeClr>
                        </a:solidFill>
                        <a:latin typeface="Times New Roman"/>
                        <a:cs typeface="Times New Roman"/>
                      </a:endParaRPr>
                    </a:p>
                    <a:p>
                      <a:pPr algn="ctr">
                        <a:lnSpc>
                          <a:spcPts val="1250"/>
                        </a:lnSpc>
                      </a:pPr>
                      <a:r>
                        <a:rPr sz="1400" b="1" spc="-10" dirty="0">
                          <a:solidFill>
                            <a:schemeClr val="tx1">
                              <a:lumMod val="10000"/>
                            </a:schemeClr>
                          </a:solidFill>
                          <a:latin typeface="Arial"/>
                          <a:cs typeface="Arial"/>
                        </a:rPr>
                        <a:t>5162(a)</a:t>
                      </a:r>
                      <a:endParaRPr sz="1400" b="1">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5"/>
                        </a:spcBef>
                      </a:pPr>
                      <a:endParaRPr sz="1400" b="1">
                        <a:solidFill>
                          <a:schemeClr val="tx1">
                            <a:lumMod val="10000"/>
                          </a:schemeClr>
                        </a:solidFill>
                        <a:latin typeface="Times New Roman"/>
                        <a:cs typeface="Times New Roman"/>
                      </a:endParaRPr>
                    </a:p>
                    <a:p>
                      <a:pPr algn="ctr">
                        <a:lnSpc>
                          <a:spcPts val="1250"/>
                        </a:lnSpc>
                      </a:pPr>
                      <a:r>
                        <a:rPr sz="1400" b="1" spc="-25" dirty="0">
                          <a:solidFill>
                            <a:schemeClr val="tx1">
                              <a:lumMod val="10000"/>
                            </a:schemeClr>
                          </a:solidFill>
                          <a:latin typeface="Arial"/>
                          <a:cs typeface="Arial"/>
                        </a:rPr>
                        <a:t>150</a:t>
                      </a:r>
                      <a:endParaRPr sz="1400" b="1">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extLst>
                  <a:ext uri="{0D108BD9-81ED-4DB2-BD59-A6C34878D82A}">
                    <a16:rowId xmlns:a16="http://schemas.microsoft.com/office/drawing/2014/main" val="10007"/>
                  </a:ext>
                </a:extLst>
              </a:tr>
              <a:tr h="363220">
                <a:tc>
                  <a:txBody>
                    <a:bodyPr/>
                    <a:lstStyle/>
                    <a:p>
                      <a:pPr>
                        <a:lnSpc>
                          <a:spcPct val="100000"/>
                        </a:lnSpc>
                        <a:spcBef>
                          <a:spcPts val="245"/>
                        </a:spcBef>
                      </a:pPr>
                      <a:endParaRPr sz="1400" b="1">
                        <a:solidFill>
                          <a:schemeClr val="tx1">
                            <a:lumMod val="10000"/>
                          </a:schemeClr>
                        </a:solidFill>
                        <a:latin typeface="Times New Roman"/>
                        <a:cs typeface="Times New Roman"/>
                      </a:endParaRPr>
                    </a:p>
                    <a:p>
                      <a:pPr algn="ctr">
                        <a:lnSpc>
                          <a:spcPts val="1250"/>
                        </a:lnSpc>
                      </a:pPr>
                      <a:r>
                        <a:rPr sz="1400" b="1" spc="-50" dirty="0">
                          <a:solidFill>
                            <a:schemeClr val="tx1">
                              <a:lumMod val="10000"/>
                            </a:schemeClr>
                          </a:solidFill>
                          <a:latin typeface="Arial"/>
                          <a:cs typeface="Arial"/>
                        </a:rPr>
                        <a:t>8</a:t>
                      </a:r>
                      <a:endParaRPr sz="1400" b="1">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5"/>
                        </a:spcBef>
                      </a:pPr>
                      <a:endParaRPr sz="1400" b="1" dirty="0">
                        <a:solidFill>
                          <a:schemeClr val="tx1">
                            <a:lumMod val="10000"/>
                          </a:schemeClr>
                        </a:solidFill>
                        <a:latin typeface="Times New Roman"/>
                        <a:cs typeface="Times New Roman"/>
                      </a:endParaRPr>
                    </a:p>
                    <a:p>
                      <a:pPr marL="8890">
                        <a:lnSpc>
                          <a:spcPts val="1250"/>
                        </a:lnSpc>
                      </a:pPr>
                      <a:r>
                        <a:rPr sz="1400" b="1" dirty="0">
                          <a:solidFill>
                            <a:schemeClr val="tx1">
                              <a:lumMod val="10000"/>
                            </a:schemeClr>
                          </a:solidFill>
                          <a:latin typeface="Arial"/>
                          <a:cs typeface="Arial"/>
                        </a:rPr>
                        <a:t>Permit</a:t>
                      </a:r>
                      <a:r>
                        <a:rPr sz="1400" b="1" spc="-25" dirty="0">
                          <a:solidFill>
                            <a:schemeClr val="tx1">
                              <a:lumMod val="10000"/>
                            </a:schemeClr>
                          </a:solidFill>
                          <a:latin typeface="Arial"/>
                          <a:cs typeface="Arial"/>
                        </a:rPr>
                        <a:t> </a:t>
                      </a:r>
                      <a:r>
                        <a:rPr sz="1400" b="1" dirty="0">
                          <a:solidFill>
                            <a:schemeClr val="tx1">
                              <a:lumMod val="10000"/>
                            </a:schemeClr>
                          </a:solidFill>
                          <a:latin typeface="Arial"/>
                          <a:cs typeface="Arial"/>
                        </a:rPr>
                        <a:t>to</a:t>
                      </a:r>
                      <a:r>
                        <a:rPr sz="1400" b="1" spc="-25" dirty="0">
                          <a:solidFill>
                            <a:schemeClr val="tx1">
                              <a:lumMod val="10000"/>
                            </a:schemeClr>
                          </a:solidFill>
                          <a:latin typeface="Arial"/>
                          <a:cs typeface="Arial"/>
                        </a:rPr>
                        <a:t> </a:t>
                      </a:r>
                      <a:r>
                        <a:rPr sz="1400" b="1" dirty="0">
                          <a:solidFill>
                            <a:schemeClr val="tx1">
                              <a:lumMod val="10000"/>
                            </a:schemeClr>
                          </a:solidFill>
                          <a:latin typeface="Arial"/>
                          <a:cs typeface="Arial"/>
                        </a:rPr>
                        <a:t>Operate</a:t>
                      </a:r>
                      <a:r>
                        <a:rPr sz="1400" b="1" spc="-50" dirty="0">
                          <a:solidFill>
                            <a:schemeClr val="tx1">
                              <a:lumMod val="10000"/>
                            </a:schemeClr>
                          </a:solidFill>
                          <a:latin typeface="Arial"/>
                          <a:cs typeface="Arial"/>
                        </a:rPr>
                        <a:t> </a:t>
                      </a:r>
                      <a:r>
                        <a:rPr sz="1400" b="1" dirty="0">
                          <a:solidFill>
                            <a:schemeClr val="tx1">
                              <a:lumMod val="10000"/>
                            </a:schemeClr>
                          </a:solidFill>
                          <a:latin typeface="Arial"/>
                          <a:cs typeface="Arial"/>
                        </a:rPr>
                        <a:t>-</a:t>
                      </a:r>
                      <a:r>
                        <a:rPr sz="1400" b="1" spc="-20" dirty="0">
                          <a:solidFill>
                            <a:schemeClr val="tx1">
                              <a:lumMod val="10000"/>
                            </a:schemeClr>
                          </a:solidFill>
                          <a:latin typeface="Arial"/>
                          <a:cs typeface="Arial"/>
                        </a:rPr>
                        <a:t> </a:t>
                      </a:r>
                      <a:r>
                        <a:rPr sz="1400" b="1" dirty="0">
                          <a:solidFill>
                            <a:schemeClr val="tx1">
                              <a:lumMod val="10000"/>
                            </a:schemeClr>
                          </a:solidFill>
                          <a:latin typeface="Arial"/>
                          <a:cs typeface="Arial"/>
                        </a:rPr>
                        <a:t>Air </a:t>
                      </a:r>
                      <a:r>
                        <a:rPr sz="1400" b="1" spc="-10" dirty="0">
                          <a:solidFill>
                            <a:schemeClr val="tx1">
                              <a:lumMod val="10000"/>
                            </a:schemeClr>
                          </a:solidFill>
                          <a:latin typeface="Arial"/>
                          <a:cs typeface="Arial"/>
                        </a:rPr>
                        <a:t>Compressor</a:t>
                      </a:r>
                      <a:endParaRPr sz="1400" b="1" dirty="0">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5"/>
                        </a:spcBef>
                      </a:pPr>
                      <a:endParaRPr sz="1400" b="1">
                        <a:solidFill>
                          <a:schemeClr val="tx1">
                            <a:lumMod val="10000"/>
                          </a:schemeClr>
                        </a:solidFill>
                        <a:latin typeface="Times New Roman"/>
                        <a:cs typeface="Times New Roman"/>
                      </a:endParaRPr>
                    </a:p>
                    <a:p>
                      <a:pPr algn="ctr">
                        <a:lnSpc>
                          <a:spcPts val="1250"/>
                        </a:lnSpc>
                      </a:pPr>
                      <a:r>
                        <a:rPr sz="1400" b="1" spc="-10" dirty="0">
                          <a:solidFill>
                            <a:schemeClr val="tx1">
                              <a:lumMod val="10000"/>
                            </a:schemeClr>
                          </a:solidFill>
                          <a:latin typeface="Arial"/>
                          <a:cs typeface="Arial"/>
                        </a:rPr>
                        <a:t>461(a)</a:t>
                      </a:r>
                      <a:endParaRPr sz="1400" b="1">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5"/>
                        </a:spcBef>
                      </a:pPr>
                      <a:endParaRPr sz="1400" b="1">
                        <a:solidFill>
                          <a:schemeClr val="tx1">
                            <a:lumMod val="10000"/>
                          </a:schemeClr>
                        </a:solidFill>
                        <a:latin typeface="Times New Roman"/>
                        <a:cs typeface="Times New Roman"/>
                      </a:endParaRPr>
                    </a:p>
                    <a:p>
                      <a:pPr algn="ctr">
                        <a:lnSpc>
                          <a:spcPts val="1250"/>
                        </a:lnSpc>
                      </a:pPr>
                      <a:r>
                        <a:rPr sz="1400" b="1" spc="-25" dirty="0">
                          <a:solidFill>
                            <a:schemeClr val="tx1">
                              <a:lumMod val="10000"/>
                            </a:schemeClr>
                          </a:solidFill>
                          <a:latin typeface="Arial"/>
                          <a:cs typeface="Arial"/>
                        </a:rPr>
                        <a:t>146</a:t>
                      </a:r>
                      <a:endParaRPr sz="1400" b="1">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extLst>
                  <a:ext uri="{0D108BD9-81ED-4DB2-BD59-A6C34878D82A}">
                    <a16:rowId xmlns:a16="http://schemas.microsoft.com/office/drawing/2014/main" val="10008"/>
                  </a:ext>
                </a:extLst>
              </a:tr>
              <a:tr h="363220">
                <a:tc>
                  <a:txBody>
                    <a:bodyPr/>
                    <a:lstStyle/>
                    <a:p>
                      <a:pPr>
                        <a:lnSpc>
                          <a:spcPct val="100000"/>
                        </a:lnSpc>
                        <a:spcBef>
                          <a:spcPts val="245"/>
                        </a:spcBef>
                      </a:pPr>
                      <a:endParaRPr sz="1400" b="1">
                        <a:solidFill>
                          <a:schemeClr val="tx1">
                            <a:lumMod val="10000"/>
                          </a:schemeClr>
                        </a:solidFill>
                        <a:latin typeface="Times New Roman"/>
                        <a:cs typeface="Times New Roman"/>
                      </a:endParaRPr>
                    </a:p>
                    <a:p>
                      <a:pPr algn="ctr">
                        <a:lnSpc>
                          <a:spcPts val="1250"/>
                        </a:lnSpc>
                      </a:pPr>
                      <a:r>
                        <a:rPr sz="1400" b="1" spc="-50" dirty="0">
                          <a:solidFill>
                            <a:schemeClr val="tx1">
                              <a:lumMod val="10000"/>
                            </a:schemeClr>
                          </a:solidFill>
                          <a:latin typeface="Arial"/>
                          <a:cs typeface="Arial"/>
                        </a:rPr>
                        <a:t>9</a:t>
                      </a:r>
                      <a:endParaRPr sz="1400" b="1">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5"/>
                        </a:spcBef>
                      </a:pPr>
                      <a:endParaRPr sz="1400" b="1" dirty="0">
                        <a:solidFill>
                          <a:schemeClr val="tx1">
                            <a:lumMod val="10000"/>
                          </a:schemeClr>
                        </a:solidFill>
                        <a:latin typeface="Times New Roman"/>
                        <a:cs typeface="Times New Roman"/>
                      </a:endParaRPr>
                    </a:p>
                    <a:p>
                      <a:pPr marL="8890">
                        <a:lnSpc>
                          <a:spcPts val="1250"/>
                        </a:lnSpc>
                      </a:pPr>
                      <a:r>
                        <a:rPr sz="1400" b="1" dirty="0">
                          <a:solidFill>
                            <a:schemeClr val="tx1">
                              <a:lumMod val="10000"/>
                            </a:schemeClr>
                          </a:solidFill>
                          <a:latin typeface="Arial"/>
                          <a:cs typeface="Arial"/>
                        </a:rPr>
                        <a:t>Electrical</a:t>
                      </a:r>
                      <a:r>
                        <a:rPr sz="1400" b="1" spc="-55" dirty="0">
                          <a:solidFill>
                            <a:schemeClr val="tx1">
                              <a:lumMod val="10000"/>
                            </a:schemeClr>
                          </a:solidFill>
                          <a:latin typeface="Arial"/>
                          <a:cs typeface="Arial"/>
                        </a:rPr>
                        <a:t> </a:t>
                      </a:r>
                      <a:r>
                        <a:rPr sz="1400" b="1" dirty="0">
                          <a:solidFill>
                            <a:schemeClr val="tx1">
                              <a:lumMod val="10000"/>
                            </a:schemeClr>
                          </a:solidFill>
                          <a:latin typeface="Arial"/>
                          <a:cs typeface="Arial"/>
                        </a:rPr>
                        <a:t>Panels</a:t>
                      </a:r>
                      <a:r>
                        <a:rPr sz="1400" b="1" spc="-45" dirty="0">
                          <a:solidFill>
                            <a:schemeClr val="tx1">
                              <a:lumMod val="10000"/>
                            </a:schemeClr>
                          </a:solidFill>
                          <a:latin typeface="Arial"/>
                          <a:cs typeface="Arial"/>
                        </a:rPr>
                        <a:t> </a:t>
                      </a:r>
                      <a:r>
                        <a:rPr sz="1400" b="1" spc="-10" dirty="0">
                          <a:solidFill>
                            <a:schemeClr val="tx1">
                              <a:lumMod val="10000"/>
                            </a:schemeClr>
                          </a:solidFill>
                          <a:latin typeface="Arial"/>
                          <a:cs typeface="Arial"/>
                        </a:rPr>
                        <a:t>Blocked</a:t>
                      </a:r>
                      <a:endParaRPr sz="1400" b="1" dirty="0">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5"/>
                        </a:spcBef>
                      </a:pPr>
                      <a:endParaRPr sz="1400" b="1">
                        <a:solidFill>
                          <a:schemeClr val="tx1">
                            <a:lumMod val="10000"/>
                          </a:schemeClr>
                        </a:solidFill>
                        <a:latin typeface="Times New Roman"/>
                        <a:cs typeface="Times New Roman"/>
                      </a:endParaRPr>
                    </a:p>
                    <a:p>
                      <a:pPr algn="ctr">
                        <a:lnSpc>
                          <a:spcPts val="1250"/>
                        </a:lnSpc>
                      </a:pPr>
                      <a:r>
                        <a:rPr sz="1400" b="1" spc="-10" dirty="0">
                          <a:solidFill>
                            <a:schemeClr val="tx1">
                              <a:lumMod val="10000"/>
                            </a:schemeClr>
                          </a:solidFill>
                          <a:latin typeface="Arial"/>
                          <a:cs typeface="Arial"/>
                        </a:rPr>
                        <a:t>2340.16(c)</a:t>
                      </a:r>
                      <a:endParaRPr sz="1400" b="1">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5"/>
                        </a:spcBef>
                      </a:pPr>
                      <a:endParaRPr sz="1400" b="1">
                        <a:solidFill>
                          <a:schemeClr val="tx1">
                            <a:lumMod val="10000"/>
                          </a:schemeClr>
                        </a:solidFill>
                        <a:latin typeface="Times New Roman"/>
                        <a:cs typeface="Times New Roman"/>
                      </a:endParaRPr>
                    </a:p>
                    <a:p>
                      <a:pPr algn="ctr">
                        <a:lnSpc>
                          <a:spcPts val="1250"/>
                        </a:lnSpc>
                      </a:pPr>
                      <a:r>
                        <a:rPr sz="1400" b="1" spc="-25" dirty="0">
                          <a:solidFill>
                            <a:schemeClr val="tx1">
                              <a:lumMod val="10000"/>
                            </a:schemeClr>
                          </a:solidFill>
                          <a:latin typeface="Arial"/>
                          <a:cs typeface="Arial"/>
                        </a:rPr>
                        <a:t>128</a:t>
                      </a:r>
                      <a:endParaRPr sz="1400" b="1">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extLst>
                  <a:ext uri="{0D108BD9-81ED-4DB2-BD59-A6C34878D82A}">
                    <a16:rowId xmlns:a16="http://schemas.microsoft.com/office/drawing/2014/main" val="10009"/>
                  </a:ext>
                </a:extLst>
              </a:tr>
              <a:tr h="363220">
                <a:tc>
                  <a:txBody>
                    <a:bodyPr/>
                    <a:lstStyle/>
                    <a:p>
                      <a:pPr>
                        <a:lnSpc>
                          <a:spcPct val="100000"/>
                        </a:lnSpc>
                        <a:spcBef>
                          <a:spcPts val="245"/>
                        </a:spcBef>
                      </a:pPr>
                      <a:endParaRPr sz="1400" b="1">
                        <a:solidFill>
                          <a:schemeClr val="tx1">
                            <a:lumMod val="10000"/>
                          </a:schemeClr>
                        </a:solidFill>
                        <a:latin typeface="Times New Roman"/>
                        <a:cs typeface="Times New Roman"/>
                      </a:endParaRPr>
                    </a:p>
                    <a:p>
                      <a:pPr algn="ctr">
                        <a:lnSpc>
                          <a:spcPts val="1250"/>
                        </a:lnSpc>
                      </a:pPr>
                      <a:r>
                        <a:rPr sz="1400" b="1" spc="-25" dirty="0">
                          <a:solidFill>
                            <a:schemeClr val="tx1">
                              <a:lumMod val="10000"/>
                            </a:schemeClr>
                          </a:solidFill>
                          <a:latin typeface="Arial"/>
                          <a:cs typeface="Arial"/>
                        </a:rPr>
                        <a:t>10</a:t>
                      </a:r>
                      <a:endParaRPr sz="1400" b="1">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5"/>
                        </a:spcBef>
                      </a:pPr>
                      <a:endParaRPr sz="1400" b="1" dirty="0">
                        <a:solidFill>
                          <a:schemeClr val="tx1">
                            <a:lumMod val="10000"/>
                          </a:schemeClr>
                        </a:solidFill>
                        <a:latin typeface="Times New Roman"/>
                        <a:cs typeface="Times New Roman"/>
                      </a:endParaRPr>
                    </a:p>
                    <a:p>
                      <a:pPr marL="8890">
                        <a:lnSpc>
                          <a:spcPts val="1250"/>
                        </a:lnSpc>
                      </a:pPr>
                      <a:r>
                        <a:rPr sz="1400" b="1" dirty="0">
                          <a:solidFill>
                            <a:schemeClr val="tx1">
                              <a:lumMod val="10000"/>
                            </a:schemeClr>
                          </a:solidFill>
                          <a:latin typeface="Arial"/>
                          <a:cs typeface="Arial"/>
                        </a:rPr>
                        <a:t>IIPP</a:t>
                      </a:r>
                      <a:r>
                        <a:rPr sz="1400" b="1" spc="-40" dirty="0">
                          <a:solidFill>
                            <a:schemeClr val="tx1">
                              <a:lumMod val="10000"/>
                            </a:schemeClr>
                          </a:solidFill>
                          <a:latin typeface="Arial"/>
                          <a:cs typeface="Arial"/>
                        </a:rPr>
                        <a:t> </a:t>
                      </a:r>
                      <a:r>
                        <a:rPr sz="1400" b="1" dirty="0">
                          <a:solidFill>
                            <a:schemeClr val="tx1">
                              <a:lumMod val="10000"/>
                            </a:schemeClr>
                          </a:solidFill>
                          <a:latin typeface="Arial"/>
                          <a:cs typeface="Arial"/>
                        </a:rPr>
                        <a:t>-</a:t>
                      </a:r>
                      <a:r>
                        <a:rPr sz="1400" b="1" spc="-25" dirty="0">
                          <a:solidFill>
                            <a:schemeClr val="tx1">
                              <a:lumMod val="10000"/>
                            </a:schemeClr>
                          </a:solidFill>
                          <a:latin typeface="Arial"/>
                          <a:cs typeface="Arial"/>
                        </a:rPr>
                        <a:t> </a:t>
                      </a:r>
                      <a:r>
                        <a:rPr sz="1400" b="1" dirty="0">
                          <a:solidFill>
                            <a:schemeClr val="tx1">
                              <a:lumMod val="10000"/>
                            </a:schemeClr>
                          </a:solidFill>
                          <a:latin typeface="Arial"/>
                          <a:cs typeface="Arial"/>
                        </a:rPr>
                        <a:t>Hazard</a:t>
                      </a:r>
                      <a:r>
                        <a:rPr sz="1400" b="1" spc="-15" dirty="0">
                          <a:solidFill>
                            <a:schemeClr val="tx1">
                              <a:lumMod val="10000"/>
                            </a:schemeClr>
                          </a:solidFill>
                          <a:latin typeface="Arial"/>
                          <a:cs typeface="Arial"/>
                        </a:rPr>
                        <a:t> </a:t>
                      </a:r>
                      <a:r>
                        <a:rPr sz="1400" b="1" spc="-10" dirty="0">
                          <a:solidFill>
                            <a:schemeClr val="tx1">
                              <a:lumMod val="10000"/>
                            </a:schemeClr>
                          </a:solidFill>
                          <a:latin typeface="Arial"/>
                          <a:cs typeface="Arial"/>
                        </a:rPr>
                        <a:t>Inspections</a:t>
                      </a:r>
                      <a:endParaRPr sz="1400" b="1" dirty="0">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5"/>
                        </a:spcBef>
                      </a:pPr>
                      <a:endParaRPr sz="1400" b="1">
                        <a:solidFill>
                          <a:schemeClr val="tx1">
                            <a:lumMod val="10000"/>
                          </a:schemeClr>
                        </a:solidFill>
                        <a:latin typeface="Times New Roman"/>
                        <a:cs typeface="Times New Roman"/>
                      </a:endParaRPr>
                    </a:p>
                    <a:p>
                      <a:pPr algn="ctr">
                        <a:lnSpc>
                          <a:spcPts val="1250"/>
                        </a:lnSpc>
                      </a:pPr>
                      <a:r>
                        <a:rPr sz="1400" b="1" spc="-10" dirty="0">
                          <a:solidFill>
                            <a:schemeClr val="tx1">
                              <a:lumMod val="10000"/>
                            </a:schemeClr>
                          </a:solidFill>
                          <a:latin typeface="Arial"/>
                          <a:cs typeface="Arial"/>
                        </a:rPr>
                        <a:t>3203(a)(4)</a:t>
                      </a:r>
                      <a:endParaRPr sz="1400" b="1">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tc>
                  <a:txBody>
                    <a:bodyPr/>
                    <a:lstStyle/>
                    <a:p>
                      <a:pPr>
                        <a:lnSpc>
                          <a:spcPct val="100000"/>
                        </a:lnSpc>
                        <a:spcBef>
                          <a:spcPts val="245"/>
                        </a:spcBef>
                      </a:pPr>
                      <a:endParaRPr sz="1400" b="1" dirty="0">
                        <a:solidFill>
                          <a:schemeClr val="tx1">
                            <a:lumMod val="10000"/>
                          </a:schemeClr>
                        </a:solidFill>
                        <a:latin typeface="Times New Roman"/>
                        <a:cs typeface="Times New Roman"/>
                      </a:endParaRPr>
                    </a:p>
                    <a:p>
                      <a:pPr algn="ctr">
                        <a:lnSpc>
                          <a:spcPts val="1250"/>
                        </a:lnSpc>
                      </a:pPr>
                      <a:r>
                        <a:rPr sz="1400" b="1" spc="-25" dirty="0">
                          <a:solidFill>
                            <a:schemeClr val="tx1">
                              <a:lumMod val="10000"/>
                            </a:schemeClr>
                          </a:solidFill>
                          <a:latin typeface="Arial"/>
                          <a:cs typeface="Arial"/>
                        </a:rPr>
                        <a:t>108</a:t>
                      </a:r>
                      <a:endParaRPr sz="1400" b="1" dirty="0">
                        <a:solidFill>
                          <a:schemeClr val="tx1">
                            <a:lumMod val="10000"/>
                          </a:schemeClr>
                        </a:solidFill>
                        <a:latin typeface="Arial"/>
                        <a:cs typeface="Arial"/>
                      </a:endParaRPr>
                    </a:p>
                  </a:txBody>
                  <a:tcPr marL="0" marR="0" marT="31115" marB="0">
                    <a:lnL w="12700">
                      <a:solidFill>
                        <a:srgbClr val="297ED4"/>
                      </a:solidFill>
                      <a:prstDash val="solid"/>
                    </a:lnL>
                    <a:lnR w="12700">
                      <a:solidFill>
                        <a:srgbClr val="297ED4"/>
                      </a:solidFill>
                      <a:prstDash val="solid"/>
                    </a:lnR>
                    <a:lnT w="12700">
                      <a:solidFill>
                        <a:srgbClr val="297ED4"/>
                      </a:solidFill>
                      <a:prstDash val="solid"/>
                    </a:lnT>
                    <a:lnB w="12700">
                      <a:solidFill>
                        <a:srgbClr val="297ED4"/>
                      </a:solidFill>
                      <a:prstDash val="solid"/>
                    </a:lnB>
                  </a:tcPr>
                </a:tc>
                <a:extLst>
                  <a:ext uri="{0D108BD9-81ED-4DB2-BD59-A6C34878D82A}">
                    <a16:rowId xmlns:a16="http://schemas.microsoft.com/office/drawing/2014/main" val="10010"/>
                  </a:ext>
                </a:extLst>
              </a:tr>
            </a:tbl>
          </a:graphicData>
        </a:graphic>
      </p:graphicFrame>
      <p:pic>
        <p:nvPicPr>
          <p:cNvPr id="4" name="object 4"/>
          <p:cNvPicPr/>
          <p:nvPr/>
        </p:nvPicPr>
        <p:blipFill>
          <a:blip r:embed="rId2" cstate="print"/>
          <a:stretch>
            <a:fillRect/>
          </a:stretch>
        </p:blipFill>
        <p:spPr>
          <a:xfrm>
            <a:off x="8654795" y="2977895"/>
            <a:ext cx="3428999" cy="2285999"/>
          </a:xfrm>
          <a:prstGeom prst="rect">
            <a:avLst/>
          </a:prstGeom>
        </p:spPr>
      </p:pic>
      <p:pic>
        <p:nvPicPr>
          <p:cNvPr id="5" name="object 5"/>
          <p:cNvPicPr/>
          <p:nvPr/>
        </p:nvPicPr>
        <p:blipFill>
          <a:blip r:embed="rId3" cstate="print"/>
          <a:stretch>
            <a:fillRect/>
          </a:stretch>
        </p:blipFill>
        <p:spPr>
          <a:xfrm>
            <a:off x="12611" y="88813"/>
            <a:ext cx="228777" cy="228777"/>
          </a:xfrm>
          <a:prstGeom prst="rect">
            <a:avLst/>
          </a:prstGeom>
        </p:spPr>
      </p:pic>
      <p:sp>
        <p:nvSpPr>
          <p:cNvPr id="6" name="object 6"/>
          <p:cNvSpPr txBox="1"/>
          <p:nvPr/>
        </p:nvSpPr>
        <p:spPr>
          <a:xfrm>
            <a:off x="10261600" y="12700"/>
            <a:ext cx="1930400" cy="1270000"/>
          </a:xfrm>
          <a:prstGeom prst="rect">
            <a:avLst/>
          </a:prstGeom>
          <a:ln w="12700">
            <a:solidFill>
              <a:srgbClr val="000000"/>
            </a:solidFill>
          </a:ln>
        </p:spPr>
        <p:txBody>
          <a:bodyPr vert="horz" wrap="square" lIns="0" tIns="50800" rIns="0" bIns="0" rtlCol="0">
            <a:spAutoFit/>
          </a:bodyPr>
          <a:lstStyle/>
          <a:p>
            <a:pPr marL="25400">
              <a:lnSpc>
                <a:spcPct val="100000"/>
              </a:lnSpc>
              <a:spcBef>
                <a:spcPts val="400"/>
              </a:spcBef>
            </a:pPr>
            <a:r>
              <a:rPr sz="800" b="1" i="1" dirty="0">
                <a:latin typeface="Arial"/>
                <a:cs typeface="Arial"/>
              </a:rPr>
              <a:t>Presenter</a:t>
            </a:r>
            <a:r>
              <a:rPr sz="800" b="1" i="1" spc="-40" dirty="0">
                <a:latin typeface="Arial"/>
                <a:cs typeface="Arial"/>
              </a:rPr>
              <a:t> </a:t>
            </a:r>
            <a:r>
              <a:rPr sz="800" b="1" i="1" spc="-10" dirty="0">
                <a:latin typeface="Arial"/>
                <a:cs typeface="Arial"/>
              </a:rPr>
              <a:t>Notes</a:t>
            </a:r>
            <a:endParaRPr sz="800" dirty="0">
              <a:latin typeface="Arial"/>
              <a:cs typeface="Arial"/>
            </a:endParaRPr>
          </a:p>
          <a:p>
            <a:pPr marL="25400">
              <a:lnSpc>
                <a:spcPct val="100000"/>
              </a:lnSpc>
              <a:spcBef>
                <a:spcPts val="40"/>
              </a:spcBef>
            </a:pPr>
            <a:r>
              <a:rPr sz="800" i="1" spc="-10" dirty="0">
                <a:latin typeface="Arial"/>
                <a:cs typeface="Arial"/>
              </a:rPr>
              <a:t>2024-01-</a:t>
            </a:r>
            <a:r>
              <a:rPr sz="800" i="1" dirty="0">
                <a:latin typeface="Arial"/>
                <a:cs typeface="Arial"/>
              </a:rPr>
              <a:t>10</a:t>
            </a:r>
            <a:r>
              <a:rPr sz="800" i="1" spc="35" dirty="0">
                <a:latin typeface="Arial"/>
                <a:cs typeface="Arial"/>
              </a:rPr>
              <a:t> </a:t>
            </a:r>
            <a:r>
              <a:rPr sz="800" i="1" spc="-10" dirty="0">
                <a:latin typeface="Arial"/>
                <a:cs typeface="Arial"/>
              </a:rPr>
              <a:t>18:47:44</a:t>
            </a:r>
            <a:endParaRPr sz="800" dirty="0">
              <a:latin typeface="Arial"/>
              <a:cs typeface="Arial"/>
            </a:endParaRPr>
          </a:p>
          <a:p>
            <a:pPr marL="25400">
              <a:lnSpc>
                <a:spcPct val="100000"/>
              </a:lnSpc>
              <a:spcBef>
                <a:spcPts val="40"/>
              </a:spcBef>
            </a:pPr>
            <a:r>
              <a:rPr sz="1000" spc="-10" dirty="0">
                <a:latin typeface="Arial"/>
                <a:cs typeface="Arial"/>
              </a:rPr>
              <a:t>-------------------------------------------</a:t>
            </a:r>
            <a:r>
              <a:rPr sz="1000" spc="-50" dirty="0">
                <a:latin typeface="Arial"/>
                <a:cs typeface="Arial"/>
              </a:rPr>
              <a:t>-</a:t>
            </a:r>
            <a:endParaRPr sz="1000" dirty="0">
              <a:latin typeface="Arial"/>
              <a:cs typeface="Arial"/>
            </a:endParaRPr>
          </a:p>
          <a:p>
            <a:pPr marL="25400">
              <a:lnSpc>
                <a:spcPct val="100000"/>
              </a:lnSpc>
            </a:pPr>
            <a:r>
              <a:rPr sz="1000" dirty="0">
                <a:latin typeface="Arial"/>
                <a:cs typeface="Arial"/>
              </a:rPr>
              <a:t>Eyewash image from </a:t>
            </a:r>
            <a:r>
              <a:rPr sz="1000" spc="-10" dirty="0">
                <a:latin typeface="Arial"/>
                <a:cs typeface="Arial"/>
              </a:rPr>
              <a:t>Google</a:t>
            </a:r>
            <a:endParaRPr sz="1000" dirty="0">
              <a:latin typeface="Arial"/>
              <a:cs typeface="Aria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3841" y="1537254"/>
            <a:ext cx="4911633" cy="1789855"/>
          </a:xfrm>
        </p:spPr>
        <p:txBody>
          <a:bodyPr/>
          <a:lstStyle/>
          <a:p>
            <a:r>
              <a:rPr lang="en-US" dirty="0"/>
              <a:t>Agenda</a:t>
            </a:r>
          </a:p>
        </p:txBody>
      </p:sp>
      <p:sp>
        <p:nvSpPr>
          <p:cNvPr id="2" name="Content Placeholder 1"/>
          <p:cNvSpPr>
            <a:spLocks noGrp="1"/>
          </p:cNvSpPr>
          <p:nvPr>
            <p:ph type="body" idx="1"/>
          </p:nvPr>
        </p:nvSpPr>
        <p:spPr>
          <a:xfrm>
            <a:off x="6283840" y="3836964"/>
            <a:ext cx="4911633" cy="2319387"/>
          </a:xfrm>
        </p:spPr>
        <p:txBody>
          <a:bodyPr>
            <a:normAutofit lnSpcReduction="10000"/>
          </a:bodyPr>
          <a:lstStyle/>
          <a:p>
            <a:pPr>
              <a:buFont typeface="Arial" panose="020B0604020202020204" pitchFamily="34" charset="0"/>
              <a:buChar char="•"/>
            </a:pPr>
            <a:r>
              <a:rPr lang="en-US" dirty="0">
                <a:latin typeface="+mn-lt"/>
              </a:rPr>
              <a:t>Enforcement Update</a:t>
            </a:r>
          </a:p>
          <a:p>
            <a:pPr>
              <a:buFont typeface="Arial" panose="020B0604020202020204" pitchFamily="34" charset="0"/>
              <a:buChar char="•"/>
            </a:pPr>
            <a:r>
              <a:rPr lang="en-US" dirty="0">
                <a:latin typeface="+mn-lt"/>
              </a:rPr>
              <a:t>Consultation Update</a:t>
            </a:r>
          </a:p>
          <a:p>
            <a:pPr>
              <a:buFont typeface="Arial" panose="020B0604020202020204" pitchFamily="34" charset="0"/>
              <a:buChar char="•"/>
            </a:pPr>
            <a:r>
              <a:rPr lang="en-US" dirty="0">
                <a:latin typeface="+mn-lt"/>
              </a:rPr>
              <a:t>Inspection Process</a:t>
            </a:r>
          </a:p>
          <a:p>
            <a:pPr>
              <a:buFont typeface="Arial" panose="020B0604020202020204" pitchFamily="34" charset="0"/>
              <a:buChar char="•"/>
            </a:pPr>
            <a:r>
              <a:rPr lang="en-US" dirty="0">
                <a:latin typeface="+mn-lt"/>
              </a:rPr>
              <a:t>New &amp; Proposed Regulations</a:t>
            </a:r>
          </a:p>
          <a:p>
            <a:pPr>
              <a:buFont typeface="Arial" panose="020B0604020202020204" pitchFamily="34" charset="0"/>
              <a:buChar char="•"/>
            </a:pPr>
            <a:r>
              <a:rPr lang="en-US" dirty="0">
                <a:latin typeface="+mn-lt"/>
              </a:rPr>
              <a:t>Emphasis Programs</a:t>
            </a:r>
          </a:p>
          <a:p>
            <a:pPr>
              <a:buFont typeface="Arial" panose="020B0604020202020204" pitchFamily="34" charset="0"/>
              <a:buChar char="•"/>
            </a:pPr>
            <a:r>
              <a:rPr lang="en-US" dirty="0">
                <a:latin typeface="+mn-lt"/>
              </a:rPr>
              <a:t>Q&amp;A</a:t>
            </a:r>
          </a:p>
          <a:p>
            <a:endParaRPr lang="en-US" dirty="0"/>
          </a:p>
        </p:txBody>
      </p:sp>
      <p:pic>
        <p:nvPicPr>
          <p:cNvPr id="4" name="Picture 3">
            <a:extLst>
              <a:ext uri="{FF2B5EF4-FFF2-40B4-BE49-F238E27FC236}">
                <a16:creationId xmlns:a16="http://schemas.microsoft.com/office/drawing/2014/main" id="{28B2763F-A8AB-5825-5F11-796DDD0FB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25" y="5998899"/>
            <a:ext cx="1943671" cy="704848"/>
          </a:xfrm>
          <a:prstGeom prst="rect">
            <a:avLst/>
          </a:prstGeom>
        </p:spPr>
      </p:pic>
    </p:spTree>
    <p:extLst>
      <p:ext uri="{BB962C8B-B14F-4D97-AF65-F5344CB8AC3E}">
        <p14:creationId xmlns:p14="http://schemas.microsoft.com/office/powerpoint/2010/main" val="3339554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dirty="0"/>
              <a:t>New proposed regulation</a:t>
            </a:r>
          </a:p>
        </p:txBody>
      </p:sp>
      <p:sp>
        <p:nvSpPr>
          <p:cNvPr id="3" name="Title 2"/>
          <p:cNvSpPr>
            <a:spLocks noGrp="1"/>
          </p:cNvSpPr>
          <p:nvPr>
            <p:ph type="title"/>
          </p:nvPr>
        </p:nvSpPr>
        <p:spPr/>
        <p:txBody>
          <a:bodyPr/>
          <a:lstStyle/>
          <a:p>
            <a:r>
              <a:rPr lang="en-US" dirty="0"/>
              <a:t>Indoor heat rules</a:t>
            </a:r>
          </a:p>
        </p:txBody>
      </p:sp>
      <p:sp>
        <p:nvSpPr>
          <p:cNvPr id="4" name="Content Placeholder 3"/>
          <p:cNvSpPr>
            <a:spLocks noGrp="1"/>
          </p:cNvSpPr>
          <p:nvPr>
            <p:ph sz="half" idx="13"/>
          </p:nvPr>
        </p:nvSpPr>
        <p:spPr/>
        <p:txBody>
          <a:bodyPr>
            <a:normAutofit/>
          </a:bodyPr>
          <a:lstStyle/>
          <a:p>
            <a:r>
              <a:rPr lang="en-US" sz="2800" dirty="0"/>
              <a:t>Heat Illness Prevention in Indoor Places of Employment </a:t>
            </a:r>
          </a:p>
          <a:p>
            <a:pPr lvl="1"/>
            <a:r>
              <a:rPr lang="en-US" sz="2400" dirty="0"/>
              <a:t>The March 31, 2023 notice of proposed rulemaking initiated the formal rulemaking process</a:t>
            </a:r>
          </a:p>
          <a:p>
            <a:pPr lvl="1"/>
            <a:r>
              <a:rPr lang="en-US" sz="2400" dirty="0"/>
              <a:t>Proposed regulation can be viewed here: </a:t>
            </a:r>
            <a:r>
              <a:rPr lang="en-US" sz="2400" dirty="0">
                <a:hlinkClick r:id="rId3"/>
              </a:rPr>
              <a:t>https://www.dir.ca.gov/OSHSB/Indoor-Heat.html</a:t>
            </a:r>
            <a:endParaRPr lang="en-US" sz="2400" dirty="0"/>
          </a:p>
          <a:p>
            <a:endParaRPr lang="en-US" sz="2800" dirty="0"/>
          </a:p>
          <a:p>
            <a:r>
              <a:rPr lang="en-US" sz="2800" dirty="0"/>
              <a:t>Next public Cal/OSHA Standards Board meeting is on March 21, 2024.  </a:t>
            </a:r>
          </a:p>
        </p:txBody>
      </p:sp>
    </p:spTree>
    <p:extLst>
      <p:ext uri="{BB962C8B-B14F-4D97-AF65-F5344CB8AC3E}">
        <p14:creationId xmlns:p14="http://schemas.microsoft.com/office/powerpoint/2010/main" val="2476060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5CE139-2733-EF46-B169-C0596C430195}"/>
              </a:ext>
            </a:extLst>
          </p:cNvPr>
          <p:cNvSpPr/>
          <p:nvPr/>
        </p:nvSpPr>
        <p:spPr>
          <a:xfrm>
            <a:off x="484022" y="618604"/>
            <a:ext cx="5825338" cy="1231106"/>
          </a:xfrm>
          <a:prstGeom prst="rect">
            <a:avLst/>
          </a:prstGeom>
        </p:spPr>
        <p:txBody>
          <a:bodyPr wrap="square">
            <a:spAutoFit/>
          </a:bodyPr>
          <a:lstStyle/>
          <a:p>
            <a:pPr algn="ctr"/>
            <a:endParaRPr lang="en-US" sz="1000" dirty="0">
              <a:solidFill>
                <a:srgbClr val="000000"/>
              </a:solidFill>
              <a:latin typeface="Verdana" panose="020B0604030504040204" pitchFamily="34" charset="0"/>
            </a:endParaRPr>
          </a:p>
          <a:p>
            <a:pPr algn="ctr"/>
            <a:r>
              <a:rPr lang="en-US" sz="3600" b="1" dirty="0">
                <a:solidFill>
                  <a:srgbClr val="002060"/>
                </a:solidFill>
                <a:latin typeface="Century Gothic" panose="020B0502020202020204" pitchFamily="34" charset="0"/>
              </a:rPr>
              <a:t>Indoor Heat Proposal</a:t>
            </a:r>
            <a:endParaRPr lang="en-US" sz="3600" dirty="0">
              <a:solidFill>
                <a:srgbClr val="002060"/>
              </a:solidFill>
              <a:latin typeface="Century Gothic" panose="020B0502020202020204" pitchFamily="34" charset="0"/>
            </a:endParaRPr>
          </a:p>
          <a:p>
            <a:pPr algn="ctr"/>
            <a:r>
              <a:rPr lang="en-US" sz="2800" b="1" dirty="0">
                <a:solidFill>
                  <a:srgbClr val="002060"/>
                </a:solidFill>
                <a:latin typeface="Century Gothic" panose="020B0502020202020204" pitchFamily="34" charset="0"/>
              </a:rPr>
              <a:t>Similarities with 3395</a:t>
            </a:r>
          </a:p>
        </p:txBody>
      </p:sp>
      <p:pic>
        <p:nvPicPr>
          <p:cNvPr id="3" name="Picture 2">
            <a:extLst>
              <a:ext uri="{FF2B5EF4-FFF2-40B4-BE49-F238E27FC236}">
                <a16:creationId xmlns:a16="http://schemas.microsoft.com/office/drawing/2014/main" id="{FBF9F0B7-659F-449C-121F-B7F186455912}"/>
              </a:ext>
            </a:extLst>
          </p:cNvPr>
          <p:cNvPicPr>
            <a:picLocks noChangeAspect="1"/>
          </p:cNvPicPr>
          <p:nvPr/>
        </p:nvPicPr>
        <p:blipFill>
          <a:blip r:embed="rId3"/>
          <a:stretch>
            <a:fillRect/>
          </a:stretch>
        </p:blipFill>
        <p:spPr>
          <a:xfrm>
            <a:off x="832761" y="1949298"/>
            <a:ext cx="10704621" cy="3988794"/>
          </a:xfrm>
          <a:prstGeom prst="rect">
            <a:avLst/>
          </a:prstGeom>
        </p:spPr>
      </p:pic>
    </p:spTree>
    <p:extLst>
      <p:ext uri="{BB962C8B-B14F-4D97-AF65-F5344CB8AC3E}">
        <p14:creationId xmlns:p14="http://schemas.microsoft.com/office/powerpoint/2010/main" val="3079238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18678" y="1614419"/>
            <a:ext cx="5961109" cy="5034553"/>
          </a:xfrm>
          <a:prstGeom prst="rect">
            <a:avLst/>
          </a:prstGeom>
        </p:spPr>
        <p:txBody>
          <a:bodyPr>
            <a:normAutofit/>
          </a:bodyPr>
          <a:lstStyle/>
          <a:p>
            <a:pPr marL="455613" indent="-342900">
              <a:spcBef>
                <a:spcPct val="20000"/>
              </a:spcBef>
              <a:buFont typeface="Arial" panose="020B0604020202020204" pitchFamily="34" charset="0"/>
              <a:buChar char="•"/>
            </a:pPr>
            <a:r>
              <a:rPr lang="en-US" sz="2400" dirty="0">
                <a:solidFill>
                  <a:schemeClr val="tx1">
                    <a:lumMod val="10000"/>
                  </a:schemeClr>
                </a:solidFill>
                <a:ea typeface="Verdana" pitchFamily="34" charset="0"/>
                <a:cs typeface="Verdana" pitchFamily="34" charset="0"/>
              </a:rPr>
              <a:t>Multilingual educational materials can be downloaded free from the </a:t>
            </a:r>
            <a:r>
              <a:rPr lang="en-US" sz="2400" dirty="0">
                <a:solidFill>
                  <a:srgbClr val="7F7F7F"/>
                </a:solidFill>
                <a:ea typeface="Verdana" pitchFamily="34" charset="0"/>
                <a:cs typeface="Verdana" pitchFamily="34" charset="0"/>
                <a:hlinkClick r:id="rId3"/>
              </a:rPr>
              <a:t>www.99calor.org</a:t>
            </a:r>
            <a:r>
              <a:rPr lang="en-US" sz="2400" dirty="0">
                <a:solidFill>
                  <a:srgbClr val="7F7F7F"/>
                </a:solidFill>
                <a:ea typeface="Verdana" pitchFamily="34" charset="0"/>
                <a:cs typeface="Verdana" pitchFamily="34" charset="0"/>
              </a:rPr>
              <a:t> </a:t>
            </a:r>
            <a:r>
              <a:rPr lang="en-US" sz="2400" dirty="0">
                <a:solidFill>
                  <a:schemeClr val="tx1">
                    <a:lumMod val="10000"/>
                  </a:schemeClr>
                </a:solidFill>
                <a:ea typeface="Verdana" pitchFamily="34" charset="0"/>
                <a:cs typeface="Verdana" pitchFamily="34" charset="0"/>
              </a:rPr>
              <a:t>website</a:t>
            </a:r>
          </a:p>
          <a:p>
            <a:pPr marL="455613" indent="-342900">
              <a:spcBef>
                <a:spcPct val="20000"/>
              </a:spcBef>
              <a:buFont typeface="Arial" panose="020B0604020202020204" pitchFamily="34" charset="0"/>
              <a:buChar char="•"/>
            </a:pPr>
            <a:r>
              <a:rPr lang="en-US" sz="2400" dirty="0">
                <a:solidFill>
                  <a:schemeClr val="tx1">
                    <a:lumMod val="10000"/>
                  </a:schemeClr>
                </a:solidFill>
                <a:ea typeface="Verdana" pitchFamily="34" charset="0"/>
                <a:cs typeface="Verdana" pitchFamily="34" charset="0"/>
              </a:rPr>
              <a:t>Email </a:t>
            </a:r>
            <a:r>
              <a:rPr lang="en-US" sz="2400" dirty="0">
                <a:solidFill>
                  <a:schemeClr val="tx1">
                    <a:lumMod val="10000"/>
                  </a:schemeClr>
                </a:solidFill>
                <a:ea typeface="Verdana" pitchFamily="34" charset="0"/>
                <a:cs typeface="Verdana" pitchFamily="34" charset="0"/>
                <a:hlinkClick r:id="rId4"/>
              </a:rPr>
              <a:t>heat@dir.ca.gov</a:t>
            </a:r>
            <a:r>
              <a:rPr lang="en-US" sz="2400" dirty="0">
                <a:solidFill>
                  <a:schemeClr val="tx1">
                    <a:lumMod val="10000"/>
                  </a:schemeClr>
                </a:solidFill>
                <a:ea typeface="Verdana" pitchFamily="34" charset="0"/>
                <a:cs typeface="Verdana" pitchFamily="34" charset="0"/>
              </a:rPr>
              <a:t> to get free materials mailed to you.</a:t>
            </a:r>
          </a:p>
          <a:p>
            <a:pPr marL="455613" indent="-342900">
              <a:spcBef>
                <a:spcPct val="20000"/>
              </a:spcBef>
              <a:buFont typeface="Arial" panose="020B0604020202020204" pitchFamily="34" charset="0"/>
              <a:buChar char="•"/>
            </a:pPr>
            <a:r>
              <a:rPr lang="en-US" sz="2400" dirty="0">
                <a:solidFill>
                  <a:schemeClr val="tx1">
                    <a:lumMod val="10000"/>
                  </a:schemeClr>
                </a:solidFill>
                <a:ea typeface="Verdana" pitchFamily="34" charset="0"/>
                <a:cs typeface="Verdana" pitchFamily="34" charset="0"/>
              </a:rPr>
              <a:t>Visit the Cal/OSHA Heat Illness Webpage:</a:t>
            </a:r>
          </a:p>
          <a:p>
            <a:pPr marL="912813" lvl="1" indent="-342900">
              <a:spcBef>
                <a:spcPct val="20000"/>
              </a:spcBef>
              <a:buFont typeface="Arial" panose="020B0604020202020204" pitchFamily="34" charset="0"/>
              <a:buChar char="•"/>
            </a:pPr>
            <a:r>
              <a:rPr lang="en-US" sz="2000" dirty="0">
                <a:solidFill>
                  <a:srgbClr val="25408F"/>
                </a:solidFill>
                <a:ea typeface="Verdana" pitchFamily="34" charset="0"/>
                <a:cs typeface="Verdana" pitchFamily="34" charset="0"/>
                <a:hlinkClick r:id="rId5"/>
              </a:rPr>
              <a:t>http://www.dir.ca.gov/DOSH/HeatIllnessInfo.html</a:t>
            </a:r>
            <a:endParaRPr lang="en-US" sz="2000" dirty="0">
              <a:solidFill>
                <a:srgbClr val="25408F"/>
              </a:solidFill>
              <a:ea typeface="Verdana" pitchFamily="34" charset="0"/>
              <a:cs typeface="Verdana" pitchFamily="34" charset="0"/>
            </a:endParaRPr>
          </a:p>
          <a:p>
            <a:pPr marL="455613" indent="-342900">
              <a:spcBef>
                <a:spcPct val="20000"/>
              </a:spcBef>
              <a:buFont typeface="Arial" panose="020B0604020202020204" pitchFamily="34" charset="0"/>
              <a:buChar char="•"/>
            </a:pPr>
            <a:r>
              <a:rPr lang="en-US" sz="2400" dirty="0">
                <a:solidFill>
                  <a:schemeClr val="tx1">
                    <a:lumMod val="10000"/>
                  </a:schemeClr>
                </a:solidFill>
                <a:ea typeface="Verdana" pitchFamily="34" charset="0"/>
                <a:cs typeface="Verdana" pitchFamily="34" charset="0"/>
              </a:rPr>
              <a:t>Contact us by email</a:t>
            </a:r>
            <a:r>
              <a:rPr lang="en-US" sz="2000" dirty="0">
                <a:solidFill>
                  <a:schemeClr val="tx1">
                    <a:lumMod val="10000"/>
                  </a:schemeClr>
                </a:solidFill>
                <a:ea typeface="Verdana" pitchFamily="34" charset="0"/>
                <a:cs typeface="Verdana" pitchFamily="34" charset="0"/>
              </a:rPr>
              <a:t>: </a:t>
            </a:r>
            <a:r>
              <a:rPr lang="en-US" sz="2000" dirty="0">
                <a:solidFill>
                  <a:srgbClr val="25408F"/>
                </a:solidFill>
                <a:ea typeface="Verdana" pitchFamily="34" charset="0"/>
                <a:cs typeface="Verdana" pitchFamily="34" charset="0"/>
              </a:rPr>
              <a:t>heat@dir.ca.gov</a:t>
            </a:r>
          </a:p>
          <a:p>
            <a:pPr marL="455613" indent="-342900">
              <a:spcBef>
                <a:spcPct val="20000"/>
              </a:spcBef>
              <a:buFont typeface="Arial" panose="020B0604020202020204" pitchFamily="34" charset="0"/>
              <a:buChar char="•"/>
            </a:pPr>
            <a:endParaRPr lang="en-US" sz="2000" dirty="0">
              <a:solidFill>
                <a:schemeClr val="tx1">
                  <a:lumMod val="10000"/>
                </a:schemeClr>
              </a:solidFill>
              <a:ea typeface="Verdana" pitchFamily="34" charset="0"/>
              <a:cs typeface="Verdana" pitchFamily="34" charset="0"/>
            </a:endParaRPr>
          </a:p>
          <a:p>
            <a:pPr marL="112713" lvl="1">
              <a:spcBef>
                <a:spcPct val="20000"/>
              </a:spcBef>
            </a:pPr>
            <a:endParaRPr lang="en-US" sz="1600" dirty="0">
              <a:solidFill>
                <a:srgbClr val="7F7F7F"/>
              </a:solidFill>
              <a:latin typeface="Arial Black" pitchFamily="34" charset="0"/>
            </a:endParaRPr>
          </a:p>
        </p:txBody>
      </p:sp>
      <p:sp>
        <p:nvSpPr>
          <p:cNvPr id="39937" name="Title 1"/>
          <p:cNvSpPr>
            <a:spLocks noGrp="1"/>
          </p:cNvSpPr>
          <p:nvPr>
            <p:ph type="title"/>
          </p:nvPr>
        </p:nvSpPr>
        <p:spPr/>
        <p:txBody>
          <a:bodyPr wrap="square" numCol="1" anchorCtr="0" compatLnSpc="1">
            <a:prstTxWarp prst="textNoShape">
              <a:avLst/>
            </a:prstTxWarp>
            <a:spAutoFit/>
          </a:bodyPr>
          <a:lstStyle/>
          <a:p>
            <a:pPr marL="342900" indent="-342900">
              <a:lnSpc>
                <a:spcPct val="80000"/>
              </a:lnSpc>
            </a:pPr>
            <a:r>
              <a:rPr lang="en-US" sz="3200" dirty="0">
                <a:cs typeface="Arial" panose="020B0604020202020204" pitchFamily="34" charset="0"/>
              </a:rPr>
              <a:t>Heat Illness Prevention Resources</a:t>
            </a:r>
            <a:endParaRPr lang="en-US" sz="2400" u="sng" dirty="0">
              <a:solidFill>
                <a:srgbClr val="092BBD"/>
              </a:solidFill>
              <a:latin typeface="Arial Black" pitchFamily="34" charset="0"/>
            </a:endParaRPr>
          </a:p>
        </p:txBody>
      </p:sp>
      <p:pic>
        <p:nvPicPr>
          <p:cNvPr id="3" name="Picture 2"/>
          <p:cNvPicPr>
            <a:picLocks noChangeAspect="1"/>
          </p:cNvPicPr>
          <p:nvPr/>
        </p:nvPicPr>
        <p:blipFill>
          <a:blip r:embed="rId6"/>
          <a:stretch>
            <a:fillRect/>
          </a:stretch>
        </p:blipFill>
        <p:spPr>
          <a:xfrm>
            <a:off x="7485014" y="1093543"/>
            <a:ext cx="3443251" cy="2542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538DE6F1-BEF8-8A54-3D02-53F06A841227}"/>
              </a:ext>
            </a:extLst>
          </p:cNvPr>
          <p:cNvPicPr>
            <a:picLocks noChangeAspect="1"/>
          </p:cNvPicPr>
          <p:nvPr/>
        </p:nvPicPr>
        <p:blipFill>
          <a:blip r:embed="rId7"/>
          <a:stretch>
            <a:fillRect/>
          </a:stretch>
        </p:blipFill>
        <p:spPr>
          <a:xfrm>
            <a:off x="7408750" y="3742659"/>
            <a:ext cx="3595777" cy="2542896"/>
          </a:xfrm>
          <a:prstGeom prst="rect">
            <a:avLst/>
          </a:prstGeom>
        </p:spPr>
      </p:pic>
    </p:spTree>
    <p:extLst>
      <p:ext uri="{BB962C8B-B14F-4D97-AF65-F5344CB8AC3E}">
        <p14:creationId xmlns:p14="http://schemas.microsoft.com/office/powerpoint/2010/main" val="1101728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E0D45-1413-DA65-EB45-FF1BAFDFA4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58B5D6-AFF0-A0F0-CB97-CD8B4D41BB3A}"/>
              </a:ext>
            </a:extLst>
          </p:cNvPr>
          <p:cNvSpPr>
            <a:spLocks noGrp="1"/>
          </p:cNvSpPr>
          <p:nvPr>
            <p:ph type="title"/>
          </p:nvPr>
        </p:nvSpPr>
        <p:spPr>
          <a:xfrm>
            <a:off x="6283842" y="1639141"/>
            <a:ext cx="5908158" cy="1789855"/>
          </a:xfrm>
        </p:spPr>
        <p:txBody>
          <a:bodyPr>
            <a:normAutofit/>
          </a:bodyPr>
          <a:lstStyle/>
          <a:p>
            <a:r>
              <a:rPr lang="en-US" sz="3600" dirty="0">
                <a:ea typeface="Verdana"/>
              </a:rPr>
              <a:t>Workplace Violence Prevention</a:t>
            </a:r>
            <a:endParaRPr lang="en-US" sz="3600" dirty="0"/>
          </a:p>
        </p:txBody>
      </p:sp>
      <p:pic>
        <p:nvPicPr>
          <p:cNvPr id="5" name="Picture Placeholder 16">
            <a:extLst>
              <a:ext uri="{FF2B5EF4-FFF2-40B4-BE49-F238E27FC236}">
                <a16:creationId xmlns:a16="http://schemas.microsoft.com/office/drawing/2014/main" id="{9A12BB40-9926-6F95-C5C1-6E6FA48264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4845" y="1045474"/>
            <a:ext cx="4175186" cy="457200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a:ln>
            <a:noFill/>
          </a:ln>
        </p:spPr>
      </p:pic>
      <p:sp>
        <p:nvSpPr>
          <p:cNvPr id="6" name="Hexagon 5" descr="Solid dark colored hexagon in the middle of image accent">
            <a:extLst>
              <a:ext uri="{FF2B5EF4-FFF2-40B4-BE49-F238E27FC236}">
                <a16:creationId xmlns:a16="http://schemas.microsoft.com/office/drawing/2014/main" id="{DF041199-CB9A-D3DD-ABE9-86A6D30B8354}"/>
              </a:ext>
            </a:extLst>
          </p:cNvPr>
          <p:cNvSpPr/>
          <p:nvPr/>
        </p:nvSpPr>
        <p:spPr>
          <a:xfrm rot="16200000">
            <a:off x="3008693" y="2553725"/>
            <a:ext cx="2018029" cy="175054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AutoShape 2" descr="data:image/jpg;base64,%20/9j/4AAQSkZJRgABAQEAYABgAAD/2wBDAAUDBAQEAwUEBAQFBQUGBwwIBwcHBw8LCwkMEQ8SEhEPERETFhwXExQaFRERGCEYGh0dHx8fExciJCIeJBweHx7/2wBDAQUFBQcGBw4ICA4eFBEUHh4eHh4eHh4eHh4eHh4eHh4eHh4eHh4eHh4eHh4eHh4eHh4eHh4eHh4eHh4eHh4eHh7/wAARCAJmBE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KawXdnaad9gU/wmtI09a5TwDJNgP7tOXT1P8ADWtjjmnxAUwsZiacv92nf2av92tmNRjpUyID1WgEjAGmL/dpf7O/2a6Ly0x0pPLX0oBo5/8As7jla5/xHZ7YmwK9CESlTkVgeI7VGhbikDR4lfwlr3b711/hXTd204rN1CyA1Dp3ruvCFquEz0oFc1rTTv3YG3tUv9nHPSujtbVduccYqdbVSelMrkOYGne1SLp/HArpRZjPani0UUXHyHNDTzjpSjTznpXTC0BpwtBnpQHIcvLp7mNuK898c6eyxMcV7YbP5DxXB+PLEfZpOOcVUWTKNkeYeDkb7Tt969Z0u1drdfpXnPhC2xqZAH8Ve06JZ5thkU5smCuZK2kgNTpBJjmt/wCxe1OFmAOlRc15TESB/SnGFvStwWvtQbX2oHymF5LVJFbsTWutqM9Ksw2vtQHKZC2746UG3fHSt9bXjpTjaf7NFh8pzTwuO1Z18jgH5a7J7P1UVSvNPUqfloQnE8k8QbwT8veqOnP2I7V23iTSsq3y1zENt5chG3gUNmVmmcX40jzavXIafw4ru/GUX+iSfSuBtOJfxrWnsaR2OnhbMQq9Y9CKzrb/AFK/Sr+nHLNW6OaTLhO2/t2/2q7HToQwOe61xdwSskLejV3+hoJFT3QVMx0ixoMCC4IIHBrutOjURjgVxdlE0d+yjpmu202NvJXrWMmdFNF1Tt6AVMlztHQVEtvIexpTay+hqLm1yVrokdBVaSbcT0pzwSAdDUTwSZ4U0CuY3ie6SGwbOAcVwemuslw8zevFbHxTupLK0ct8q7eK5fw1cLNaxuSOcE5ryMym7qJ7eUQV3I9D0CFrgDGcV2VlYRIg3kZ9680m8YaXoVkWeZAwHQGsO2+LS3l+IoSxTPWuOlB8t7HrTmr8tz2qS1hR88U/7ZHboSSvA61xVl4oF1GmDkkVqSbrq0bJxuFPnXQrl7lDxL8T9K0ktGzb5BxhTXKT/FOa9TNtp87D12U7V/DGjLK9zdIkjZz8wqXRLzw1anyysC47cVXPF9DJwq33sLoni6S+k23VvJGSe4xW9e2MV9biQKDxUW/w7dOGhMQb2xXU6PZ281r+7IxjFYuKctDRJqPvO5zfheL7FfGEH5XNej6MuCD615/rEEmn3+9c4Vutd/4eIlto5Ac8CvYwVRtcvY8PGU1GVzoIOtX4OlUYOMVehzivRORFLVvuN9K8c8cALqQbpzXsmpjMbfSvIPiEu253e9BjidjR8MSZiSuhvl3QZ9q5bwg+YkrrpVzBz6VDIh8Jw2vKQGNchLclXK+9d14hRcPXmmsSmOcntmqiYVF7w3VZfMQrXGajbYnLV0/nCSsvVkGeK0USE9TOtP8AVlabbfLd9KmtFySKWNf9K/GmiZHVaYoa3HrU8yfuzUelRnyRVtoyBzVXISOXnj/0hhjrWtYr/o4+tVb2PFy3FaGnR5g/GhMLDwtBFTqmAaDHkZp3CxBFkXKema2w+I+aySvzgjqKuSSBVAz2ppgZMzf8TI/WvSPCcyRwIWPavLLuQrf5HrXT6XqjRRD5jWVRXHTdmeoz6mqQ8HArj/EWuklkjbcfasa61meZfLjzzTLS0Z/ml5ye9RGBtOo3oigLeW8lMkhOKv2trghUWtK3sWfCouBW7pulBSCV/StXJRRmoXM3TdLLYLCul07SeAdvFaNhpyjBZcCtRI1jXC1jKbZ0QppFSG2SNMYpxXmrLDNRsKg1sVnXmqsyVecVXlXNIRT21IqnFLt5qVV4oERMvFRMOKtMOKgkwoJoA7r4TN+6vV9CKwPjO6/2lbJ3DDNbnwqtpo/tNw3+rfGK5v4sMsniHyz1AGK7sLujSs/9nOSjcZp0yqy4zzUTDYeRU8IXcNw4rsZ5aKUqbUqi6mTKgVrX6kZIUYrPQ4BbpTTIaKDr5bFWqLczSbO1aLwiTLVX8kAnPGKq5FiC9g8tBtPWs6VSBmtXHmMFJ4qvdwAfdoTCUShbxmRvmPFTS2yqKdHGVPFWQoYYbrVMlamPcRqWxUO1gp9Ku3sJWTio2X5MU0Joz57dnXcKoTBkfDGtgkgbap3lo8hBAppk8pDaZQ7uoq3LKrRFRTLSBsbTS3UYgjJNAGSlu7Xu5uma1pI1jh4qnbTCSTb3q3cLI2Bjg02Kw6wHmHpV37Nzk1LpNoEUFhVq72qnFAjF1KD9z8vpXK3PmLORjNdXeyEjaKzUtVklyQKZLRWsodwBZauGAKmcVoxWoROgqrcttBFCJasUyo7ioJkHYVO1MPNMRQuX2qeKyLmR3bHNbV4vFZskeOcUXI2KSQ7jzU7IqpT+2BUUpOcU7BzFWZRu6Uiq2amxucVP5agUbCvczycZzzULNzVi4XaTVRiKktIjlJPaq8uCKnkfK8VRuJcHFSzogVZz83FRMQRzTbiTk4quJMn5qhs6VEkcgGkjkxMn+8KrTSYPeoUlPnJz/EP51Ny1Fn0tipFxioxInc09XX1rwzYeKenBpisvqKerr60DLMdWE6VWiYEVZjagESLzSkUAjtS9qCgA4rH11cxn6Vs44rM1hf3Z+lAmeZauoF5+Ndb4QHyrg1yviH5bkk+tdB4PnHy4NBC3PSrPJiFWR9Kp6e26IVdX6UGqFAp4FANKMmgoUCpEHFItPHSgdhfwrjPHMWbaQ+1dqvSuX8Yx7rZ/pTW5M1oeU+Fm8vWWX/ar27QW3Wy49K8P0w+Trxzx839a9l8MyhrdfpVyMaW5vdqdUYPNS1B0IUYx0ppX2p46UjetCHYYoGasQ4yKr96liNMEXF256VINpqBDxUimgZIVU9qhuI1K9KkDUrcj3oGcvrlqrKflriL+2WOVvlr0rU4tyHiuM1yADLAVJjNHlvjiMrFKB0xXm0H+vPPevVPHUOYnJ44ryqPC3DD/AGjWtIUDpLPDQCr2n/LKR61n6fjyOKvWR/fqPWug5pl+8H7lW9DXoPhVfMigI7qBXAXI/wBHbPSvQ/h+BJbRc+lTU2CjrKx0lpprNebsd67bR7PCqCKzbW3xICa6fTFRQM1yt3PShTSLENgpI+WrA01T/DVq3aMdTVtJI6EbKKMs6Un90VFJpac/JW600WKb5iZxwc1Vh8iPC/j/AKHv8OyzRrgoCTXgFxql1ZaPGlsTvwBxX2F8VbGK88OXUe3O6MivkaO0T7TcRyDiGUj8BXl46KU02j0sv2lFFHRvDV9rim51K4YKecGtC403T9ET92VLD3qtrXiaaBBZ2KHpjIrBS31XU5czlsntXMuaS952R6ChCD0V2elfDXV/t2qLb9RmveJbIx6aGQc7a8L+Fvh1tOvI7qQHqK+jLQLNpigDJK1ztJydmdTukrnivjS31KdJI4d34V55p/hTVJb8tcSyBM19JT6fDvYSRDn2qv8A2JZMR8ig0oOURyUZHlukeG2gkRopGY9+tejaA13ZoiMTtre03SLSLoq1cvLGEIGVRxScJbidlpYddaG2saaZAvbINVPA1xcLcvpkyHzkPIPp2r0fwdHC+kRrgcrXJazGul+Kzfxx8SEKQPavRptUYqZ5tSi68uVbnRpbSxcsuBVqGksr+G/thtUg1JEvJUdq9SlVVRXiefXw8qMrSKmoL+7avJ/iJHglq9evk/dGvMPiND+4ZsfWtDhrr3TJ8GtmNa7GeRRb9e1cD4XuliQDPeugv9QAtSQ3aoaMKb90xfFV4sSPzXnT28uoXDbckZrS8U6k09wYw2Rmr/heGPaDwSarYwm+aRnQaEyx8rzWF4lszbpmvWlt4/KOQOleeeOVUq2zkDrVxlclqxxlm2JADTwMXIPvSWgAuOelTSricduaoT2Or0c5txV1x0qhoTZiAzWtsouSjntRTbcE+tXNLGUK0uqx/OvHWpdLTAP0pXHYk8vrTgvFTbOKNlO4WKpXBqG53seKvMtI8PFHMOxzbws90CfWtqztmIxU9vYbpdxWtiztBwFXNAJENhZAfeGTW/p+ns4B21Y0nTDIQWXFdTYaftUfLxUylY0hTuZljp+MfLW5aWixr8wq3DbrH2p5GKybudEYJDeFGMUhPFOIzSbakojJphNPZaYRQBG1QuKsFeKYy0CZVK0ucVIy1Gymi4hrdvrUMjfe9+lSMDTJFPy8dDmgLHqfgmA2/hW34wzDn8687+LStB4oVs8FVr0vw03meGLVl7r/AFrz741xFdQtp9p+YgZ/Cu/D7o1xa/cfccY7NN0HSnKGEZ9RVaCfywVz1qQs6oWPQ11nkjZJGmAWqci4JWpWY9V60rRbk3FuaCWQW6fN14p11GqrxQq7e9OVd+dxpiMwgh6nijWQfNTpYwGNIileaAsVpodrEVBJ8o461ptGGXcaoyx4bNVclx1uQqocfN1qC5hVeRU7/LyKgfMgpXC1yn/F0qQygcd6kNu2M1WlhLHjOadybA20ZesXWLssvljrWvKreWVHJrGurWTd5jgnmnFiaG6JE/mbmro4kXA3Cs3SsflT5r7y5CueKfNqSkbUkyRRjtWTd3+5iueKrXt0zqNpqiod270XBous2+iIbWBqJFZVpyPziqJsW/tGOKr3J3Co5TzkGojIenvQiGMZefvVXnYR9Gq+qeYM1namChqrktFOSYt1o2K6VWdvm60oufLPtTJtcbcR7ACKrN15qzLMsnOeKrn5s0Ji5SNto6UhuONtQyEoaYeSDSbBIkm+ZSaoXShRVz5s/wA6iuArDFS2aRRkXEjD5e1Ubhs1oXcfOapTQn0pXOmCRny1CTg1ckhOenNQmHms2jdMrSDIqBE/fJ/vD+daBi46VEsZ85P94fzpWLUj2CPWlzyxqZNZU9GNefLdsT981It62eHNeGbcjPQo9YXON1WE1ZR/FXnSXzZ+9U39pMFzuoDkZ6NFrCj+MfnV621VWP3q8ifV5N/D8fWug0HUmkZctTE00eo291uHWrsL7hXM6ZcqQPmFblrcJ6igEzTiGRVLWIv3TY9Ksw3UfTiq+q3CeS3I6UFN6HlXiwMs341f8GOwIqDxPtlm4xVjwyvl4NK5lY9JsZ2WEc1aW9I6tXNC/KQ1QudZ2H71FzU7db4dzUyX2O4rz1PEHP3qkXxAP71O4cx6El8M8kVKt6vqK87HiFR/FTv+EiQD71Fx8x6IL5cdRXP+K71fJYcHIrnF8SJ/erH8Qa8ssbYbtTQnLQ52W5SPXcn+9Xqnha/QxINx6V4TNef6eZnOeeK9Y+Geg+LPEkW/RrDfGv8AFKSoP0NaSWhlG/NZI9IhvV+9kEVYS8j/AL3Ncxr2g+MvDURn1fTgsf8A0xJf+Vc9H4njK8ycg85rLY2crOzR6X9sT+8KGvI8dRXnA8Uxj+OkfxVF/wA9KLj5z0Q3ke7qKkjvI89RXmZ8UR7v9YKkTxRHn/WD86Li50enpeJ6ipBep6ivMV8VRj/loPzpw8Vx/wDPT9aOYfOem/bo+u4Uv25Ou4V5efFkfTfSf8JYnTzKLh7Q9Evb6PYea5HWrqNs/NWBd+KFYH5qyJ9Y89vvUXJcrlfxxte2OO4ryOQBL5l969V8Rt5tkG9q8svRtvWPvWlJhFWNvTDlMVoWny3KmsvSTkD6VpwttmBrpRzT3NWcZtX+ldx8N7kLapns1cWMNC/0rf8ABczR2h29nNOavEmi7TPXV1BVdORyK2LXUl2j5hXkes61NayRYJ6U+08TTMg+Y1xOLR6Ptkj2gavGFHzj86a2vIo+/wDrXkn/AAkEzD7xpja5Kf4jU3G6x6wfEig/eqzDr8T4+fn614y+szeppYtbuVYYY/nT5he1Z6v4r1SOTR5vm3Haa+Z/sxl1y7hwQJGZhXsmnXE15aOJz8pXvXC6jZwrrXmxgAhsGuLHq8LnpZbUftDI0X4cyX83m4rtNM+HsNgRJNyR611Phm8t7e3VTtzim+Kda/0RhGQOOteTutWfSRTvoilDbW0A8uPaNvpXU+HdSVk8jd0714dq3jRdOhlZ3Jbms/wb8UGW9fzs7CTiqhCW6RcnG9m9T6L1HVdPgfZK6g9iazru/hkO6CRSPY1474h1u816VHsWdR7Vc0Fdct4z5sjEdsmnbqRzWdrHpcGt+TOEkauggvo5os7s5FeE69qWpW06yMTjPrXdeCta+16eNxy2KltoOZSex7X4FvozE8G7leAKPF9mrSibb8o5rkPhtcNNrxTcduelek+IrCW4sGSFctjiuyCdWg0c8JexxEWYngu2aQsF+72rfuIhHME6HvT/AAbpM2nWGLniRmyKk1Ag3mOpFduAoypUVzbnJmuIjVqvl2KV2n7o8V5z8QLctayYB6V6fOm6I1xviy1D28mR2ruPFqxvE8OsZZIbto+cZq9qV9I0GxM9KnvbQR3jYXvVm00tpnGV4pXOJJ7HCXNm7SGRg2a1dFuGtsKQOK6mfQy/CrnPapbXwnC+GkmZGPYCi9yHBoz5dUZ4dqEZrkfEh86Nwcj1r0O+8LC3gZo2O4DIrgtejdVZWUcdauBE9NzjY8efx0zVi5X51NQthZ+OmasXIJCmqE9joPDxG0ZroAM5rndAHCiulRcNSYomZqsf3D6Gm6aMPirmox7kzUOnp++FSVYtbcZpNtWTHzTduRRcdiDZxV+xsWm5xUGz5a6fw5DvjGRQVFXMv7B5Z+7itDS7Zd445rY1C1VYgQKg02PbL0psrlszoNJsl2jit1LdUjqlpf8AqxWp/CKxZ0xVkVHWoytWJOtRsKQyLbQV4qTFBHFAWK7LTNnNTmmkc0CsQlKaY6nI4pjUBYrMtMKVO+KZxQIgaKo5I/lJ9qskjFRv90/SgD0XwIxfwzAn90cVynxwgZrbT5F6eYQa6f4fyBtDVf7tQ/E7Tft/hmWVfvWwMgrsoys0dNWPPQa8jw4qVf2qwpWQBdxoaPMCtn5u4pEj2gNxXceEMmTy6am49TVjYrAkkmmFPSgLDJlAXimduKsBFPBphQdqLhYjSFWUljVZ12sRnirWMH2ps0asnB5pIGVs5BFRvFlMmptu1aQ/cpiRnSR9RUITaavOuaz7hyrfjTFYe0gPy03yWDbgMimwjzGBFaCAgYoCxQeFWPSlltYXiIbA4qxOAgLHrWHqV7Ip2qeteRmONdBKx6WAwkaurGyQiFiY6xdSRmlG3jFbFk0kindmiW0V5QT3rqwFeVampSObHUI058sSlZ2skijPNaUWn7UztrYtLFUhU4qdo1WM5rvucFjmbiPYMYqpsJfitfVlXHy1mwqdxo5hWsVZdymoh1rRuINwqoYSlVFkSRJDIETmqGoHzallfFVmYucdKd9Sehmyx4PSq8i+1a0ygrVJoxmnzCsVAp7U7btHNSP+7pkjZWk5BYqXK5zUKqdo9qnlbik42Ci4WK8rYOaqySbjxVi6GM+lUW65FS2aQgEg3Uzygadu/OpOcUrmqRSngGOlU3jxWu67lqpLCSKEWmUTHmmiHMyf7wq+kNJ5JEq/7woKTMUXxAxmgX2P4qzJztbrUJl5xXiWPX5TeW+96bPfNt+U1iiVqVpOOtFhcpe+1yNJya6LRNQ8rGTXFpId3XmtOzaUj5adiZxuj0yx19VAG7FasfiRQB84ry+Ez+9W1W6x/FUtHO6fmeoReJowOZP1pl74iV4yBJXm6R3jH+KrkVveMOQ1TclxNPUNQ8yUnOea0dH1AoBniuca2mB+YGr+nxSMQtSx2OqudW2xHDc4rnb/AFSRifrWqmlyyxA4NZ1/pMkZO4UldgUF1J+etSJqLEd6jjsfarEVkM9KqwnYE1BsUovXb1qdNP8Aapk08Y6UWApC7k96q3ss0i85xW4mnY/hqO7sl2/dwO9VFCMPwhpS63410vS5OIp7hUf3BNfoj4Z0ez8P6Ha6XZRpHHBGF4HWvzxs7qbRdetNVt/9dbTCRPfFfZXwz+NnhjxFpUC6rdJpt6qBZPPYAM3qK6Drwc4Rk+ZnqdxFDdQPDPGskbqQwIr4l+OWgW/hz4j3tjpi7bUqHCg9z1r6t8Q/EXwrpmmSXEerW11JtO2OJ+TXyt4vvX8TeI7nV7nOZDhQewHSsqtnoXjJxaSW5woWdj3pRDMT3rpVsEB6CrCWMPfFZcrOI5UWs56ZqRbKfGea6xLKIelPW1jz0FPlYaHJx2Ux/vVOllL711At4gelBijzwBQoiuc0LCQ+tPXTpMZya6VIovSlkWJV6U+UZy8tjIq9TT7K1beM1qXZUA0yzZNwpcgh+oWW7TiPavJdei8nU2U969p1CVf7OPsK8c8WlX1HI9a1pqzLiybSWGAtaiHDDNYuktyK12J/WulHPUVmdBb/ADR/hWz4JXcsq/7RrFsRlVHtWz4IOL2aP61b2MYaTRr+J7LdaxyDqMVT0y1UqATzW9rpUaeGPtWPYS/NwpNc0onU9y+tiu3rSiyXFTxG6kXCQM3pgVoWmia3ef6mzk/75rLkLuZBs4wOaktrFWlHHArpI/AvieRc/Z2H/AasQ+Ddegx5kDD1+WjkKs+xCISumMYxyBXlOrahcW/iFkbI4Jr3m20S7jsyjxnOOeK8Y+KWi3dlqv2kRkBht6V5+Pg+W572UNc7TRe0bWtzKpfoKwfiL4tNvH5MZ5PBrAs7q4tJwkoILVneL7eS8jNwoLbeTXlwiuf3tj3ptqD5SjHA2tNvuH+Q9q6Dwz4OE84FvETg+lcho2rpHqEVvKCiAjNfRXw91zQLW2jAaLeQOT612VOZaHPT5VHmtdljwz4Slht1TycN64rqLfwtIy7pCAank8V2iptg2k+1YWo+KdTaUpbwuFPfFYmynJ9Di/ivp7afbhIV3sW7VpfDbTJo9IWSTKswzitG4sZtQQz33J6gGtDQpIoozGpA2DGKwqSNLK9zvfhFp+NWlmK/dI5r2BRx61598IU320823qRzXoe3jFe3l1O1FPueNi53qs5+88U2Su9vaMJplJU442mq9nI0zGST5mbk+1cRaJImv3inA/fMQfxrstNJ8v5uT7V23PL53J2ZpsPlrm/EsYNu/wBK6YcrWF4gTNu/0oCWx5LNbiTUGBXPPSul0zTo1iVm7jpWbFEP7TbPXPWuz0VViKyPAZFxjgVLOalG8jm9Qt44G9CenFU4JlaTkfN2Fejpo9rcWssUhQifv3Wud8V+DrWz0w32lzGC5j5JkOVb2AqVJI3nhZtc0TF1qeGOyJdgDs5NeQ67iWSVh90ng1oarqOq3VzJFfSjCkj5RgGs5kmmG23heU5C7QO5reLR5tS7laxxtxHiYHtmp5x+7BFafivR9T0i7WHVLOS2duVDDGaoMuYRTumQ4taM1PDvGK6ePkCuW0I/OK6uIfKKTEiO9T91xVexX94PrV26GYDVayH71frUM0RohRnmkCYq0Iww4FJ5dBVittrp/Cq/JluucVglMCuj8JorWpcMC2/GKL6lwj7xt6hGGh6cYrNskPm7TwRW5cJutyCQBVXTLG4u5wsMZYr1IFU9i3HVI1dN/wBV71pKfkqnbQvBgOu055zV1QCOOayNkmQv1ptTMtN21I7EQHNKRUgXmhlpiKz0zbU7LzQqUgIdlMZDV0R0jR0DsZrRmmeWc1feOmCOgmxSMZpkkXFaXl8VG0YoFY6P4bSf6NdRd0IrpNThF7pVxbrz5iFa5HwMzR6nJGDgSVv6LeMuvXmkO2TAgkH4muil8PodlPWFmeGXMBh1K4hPGyUrilmRQwCmt7x9p39neKpYx0mBk/M1kIiAHd1r0FK6ueFODjJoqkFXAHSrO1AuaQrxnFLEMn5qGybELgZ4pxVAlPlUBuKiMbM1JjSIJMZOKgKln9q0nt1CZ71WeMA0JiaI5YfkquYyF5q2rZIFFxEBHkUXHy6GRL96qjWzSycLWl5e41atLfDZ4qrk2KNlYshyy1LceWlaN3IscJ6VyN/eM1yVU8ZovdBYvXu10IWudurWTzehPNb9vFIyhjmriWsZALqM1xYnCwr/ABHTQxEqOxkWFriDLCnwwr5q/WtG4CRodvSsoT7XzXTRgqceVHPVm5yuzakdI4gKy726AHWorm63Ac1nXJZju7VqY2GXNx5hxTEbaKBHxmnLHmi4mAbLYp0salDThDxmmTEquKZDMuaL56jljCjNaCpuOcVFex7Vqrk2MSVyuRUaLuPFWZI9x5FN8sx9KdxWK08J2+9UHVs4NbDHI561SkTJNS2FjNmBHTpUTSbVq1cpwcVTCsTjFDZSiQzMWWoAm41ZkVsdOlRp94VNzaMSJ48HilTjirpVSvvVZk+alcLCFQaa0a7aeRxTHbatVzByiKq4pr7A6/7wqGSQ44qu8jeYnzfxCk2WoHHXbc1WAbOamYbutPjTivL5WeqmRop70kgbHSrIjB5odQRTUWPmKUO7zAMV1Gh26uV3ZrBRQr5re0q8jhxkijkZnOR2On6bAVBxW1aabbbeVBrl7bXLeNRlwPxq/D4mtUH3xU8hxtSudRDplnx8oq59jtVTiNfyrkl8WWYHMgpZfGVmEwJKOQdmaWrrbJnCgVBpJh83tXJ6p4kinY7GPNV7HxAsL7mY0nTHys9ktJo1h+6uKzNZurcg/dBriV8aRrDtUknFZWoeJWuDwCKFTY9TpZLmPzDtK09LqL1FcIdVbduyaeuqtnqav2IlCR36XseeoqVb6P1Fee/2w4PenDWZc96fsg5JHoH9oJn71Q3l4rR8GuFOsS+9L/as7LjmhUw5Gal9LunH1rW0mSAbWKoW9a49rh5G5NWYbqWMfKxrRxuhOmz0Zb2LA3bTQ2pRjowFedPqV52Y0z7ZeN/Eaj2aBJnow1RF53j86cNYj/vCvN/tF2eNzUomuum5qORDsz0g61F/z0H50h12IfxCvOla6b+JqlVZ+7GjkRNmd9/bsZ/jH503+248/eFcRHHKf4jT9ki/xGnaIrM7P+3VB+9Uc+vx4+9XH7nPepYIXkbkHFL3Qdzdl1gOTyTTYtVKnuKpw6e3UCrUWmsf4aPdAtXGtlrNk5ORXAaxIZbgsR3rvW0v9w3y9BXFeIbcwTZ24GaE0XTeomlNyK2XrB0tv3g5rePIGK0RFbc3tNcsi1seETs1t19VrB0lt1up71s+G32eIAp7qKvocydpHeanZNc6cVUdxV7wp4dDom9QT71ct2j+xHcK2PDd9brt5AxWLZ6HKrnT+H/DVuuzMSHHtXfaVpVvAq7Y1H4Vyuk6rbJg7xXTWWuWfG6QVB2U1BG4kKgdKgubdHXlRUS6xYsD++X86huNXttvyyA0aHS3GxTvbKLn5QK80+J/h6C/01wIwXU5BxzXeajrUAH3xXM6nqlvc7kyCKyqQU4uLM4VVTkpI+Y/EWk3UZPmQFWQ8HHas2EwvCd4+Xowr6C8VaVZ3WmtIsamXae1fN3iqSTR9TlgkBWJjXh18LKm0e5hswjVbUtCJ/DdjcSGSMjcTkVr6ZZR6WA8kjcVyOm6w63gCyHG7iu7hsZdTsx8/wB4VMnOKSkzpp1ISb5TQs/FdjG6qXBNdvoGqQXqq2DiuA0jwPaRyrLcTZNeg6PbWFhbAKQAO9KU1bQ1U5PdF7XbxksiI1rH8Lrd32opaxAlpGGabr2sWqwt8446CrHwQ1/Tz44jiu2VVbOCfWsoQ55JMyrV1BO259N+DNJj0jRYYAPn2/MfWtvuKhkuraGEytNEIwM53Cq2n6lb6khmtX3xAkA+9fTxUYJRR4ru9Thry3WPxBOcdST+tblhgKKo6/GY/EPPRkzV2zIwKSORq0makf3KytaTMBrVixtqhqv+qNMbWh55Z2Ul54iS3jH8WX+ma9NvrOKztofs6BvLAXGOv1rmdHWPTrxrq5iCzS/JET79K6ixeSRW84jcDhjnvWcpG2GpcquWUFulqrSiNQB2oj8jUbJle3XYcqoday9enitbORWXOf0rlrnxzDoEkzapMRbtEBbAckv7jtWbmludSjdHMfFXwVJHfpdWERw/y7FHUn2pulaDqjWEYjtLCG5tEI2kYZ/dvevStG1OPWbGO42q8rx+ZGT2PasHVn+wyNPejyXlO6aYdRWdSd426BTwy9rz9TwTxPZ+J/E2uywzWt5dy254ZULAVgalY3GmMbW/URygZK9CBX0sl/Bpeg6hreh3DusqjcwT51wfSmP4R8P+Lbex1C/s4luywaRwMmRfQ1pSrR0iclfLea876nzfoyyRyBZI3jDcoWGMiushHyD0r2b4peALG88PwNoWnxJdwMsaBePlrzq98EeJtLsTdXVmpgTG4q2T+VdPMebUwk6b01MKX/VsCPlxVWAFGDFTszwR3PpXS2nhnWL8Rw28G6aXhVJx+dei6X8PU/sm3t76FYruJxIFXkMfrUtlUcLOfkc/4T8B32tWqTTsYI3GV7HFdZP8K9P22yrdTbEB8055J7V3WmRmKxit1QI0ShWA7Vc7EYANCSsd8cNTjpa547rPgPR9GEbXd3dPNIxESqcgn3qxBo9ncRLdadFLF5fyOCuFJFdn4nsbu6ZZLeyjumQ5VnOCh9RVQrNO0ei2kfkvtEsxHQHvzWDbUjoVCmo6IyrazjjtXlvEcjGFAFY0DzW8hMUrx5P8JxXby6NqAKQrIZYwMEk1k6zozQXMaxREnPOB1rZSfU46tDblNjwrpU3kedd7JkcdTyadeaPK91mLYE/ug81r6H5cenpGG+6OR6VPcbI5RKBjIxuAocdLnQoK1mcbdQtb3DRP26VBj61o6o3nXsvGNrdfWqpXnqT7VNjkno9CJVoZakC0pXimSVmWlRakMdJjFILDtvFNZeKkVeKUrxSGU5FpgFWZFqPbzQTYaBxUbrVgLxTHFAWLng+ItrSv2XrV3UmGl+O4bpiR9vCwj8KXwYgD3UzdEGa5Hxl4j+1/YbpR89lcs2a68PFtNluoqcNdzU+MFltkg1DA7JmuBA8xwTxXoPjHUYdZ8K2zKwL8O35VwkcY69q6IPSxw4mzqNokZF8oEVVIxzirSSLypprYY8dKowaGKqsnvSKgzUsSAPT5lUdKVxpFR/vVBcquz3q1Iveqsi7zjNANFEtg0/zC420TR7DxUa5Vs07isWorX5d1PdlhHaojd7VxmqN7MzqcdaLg0U9avhhgDXORP51zx61dvt7Ehgah0q3/ANIyfWgSRtW03lxBSKlLu/3elWRbxeUCetNQKg4oTE0VpomMJ3Vz9ywSTaPWumuJP3TVzc9vJLc8DvVJkSInDMw61bitWdeRWna6a21Sy1eS1CjpRcSRz09qyL92qiRnfXS3qqEIxWUkamSnclojMJ8uqE8Z3GtiXhcVVeLJzTuQ0ZsaleoqG8YFMVcuGVCRWdMdxNO5DRV8vio5VwtWfrVW7cAUmxpGfK/WoWbNSSgtyKYq0uYpQRCycdKrSR88cVekDKMAVUkzmlctWKsynFQBMGr5jBFQSJilzGiiRZx0pkntTmzTS2RjvS5ivZiKuR71FPHgU8PsbmmXEuRS5iuVIqsOKhMWXT/eFTEgmo/MxMo/2hVJisefmbBp32jtmsq4ldTTFmc1x3PVVFtG0tzjij7RzxWSJpO1KJXxS5g9kavn+vNSwB5j8pNYsczBq6nwxb+fItPnMakOVE1ppE02PvVq2vhSaX+9XeeHtFSSNSQK7PTtCjAHC1DmzkdRnkNt4JkY8hqvxeBNw5Vq9qs9Cj77a0otDhCfw1POwvJ9T5+v/Bf2dNyoc1jf2C3m7Np619C65o8YjJwOlcQ2lwi/6d6OdhzSRy+i+DluFG6M1b1LwZFDESsdet+G9JgMSnjpVvXNKhFs3y9qSkx+9ufNGpaQ0EhXHGapC12n7teh+L4IYZ2+XvXLv5DHtVqbBTdjIFrxnGaVbQ9dtbEZt84JFTqbfPajmHzsxBY56LUy2bhR8tb0X2celWCbYp0GaOZkuozlXtmVvu1NBbszDitC9MeflxUmnlRjcK0UtAc7jI9PZlHy1Iulv/drdt5Ido6VZEkPtWLkzPmZz39lPjO39KdHpbE8rXRmSLb2qISR57UuZhzMyIdLbPSrC6Ue4rSWaNT1FP8AtCY6ilzMZmHTQvQ1VuLXb/FWpc3KqvWsi5ugzdaTbGkRxWqlxitzTtPUkcVlWTKXHzV0diygr81TdgX7fT4wB0q5FZRd8UkLrgc1YVl9aoBhtY/KcYHSvMfHsIjZiOma9V3AjA6V5t8Qot27HrVReo47nHaaeVx1rok3bAfaua00nzAPSuni5hH0rpQqy1NTRuYR7GtXSmMfiKFj3AFZGkH5CtacTbNWtG7b1FaLY4paM9YYlrB9vXbXM2mpXMMmAx4NdRAN1kdvOUri2+W6dcHrXO0ehLodND4gukUAMRTz4l1LP7t2NU9K08XBBbOK3Bo8Sx/KMVzylZlRjJodo2tarcP88jAV0cF5ebPmmJrF0mzEb9Ca6izszJH92ocjppwfU5nXNRvVYBWJGeaTTppJF3OTz1roLrSFkf5l6VB/Zgi4UcVSYpQlcqySlIGDHKkV4p8Z9Gju7SSWFcOMmvab6JhGy4+lcP4g0fUNQilSO1dwQcnbWNZrlNaN+dHy3a3U1ndDzMnacCu207xjJDAqh+nWqHjDw7Nb3kscsDxSAngjHFcxHbSRPtbIA9a5m4VFqeulOD0PV7Hxl5igeZzTtR8X3YUxR7ip6Yrz7TVt0ZWaT9a6uyms5QFVQzGuSpTjFnTBzmrXJYdQvb2QeczY9K6Pw1pN218lxCzIwIORRoWgyXMyuI8L9K9L0DSVt41Xbz61yTq20R0U8N1kbVjd6tNbRwXV28iAcDNem/CjUYltpbCWTa6jIBPWvPreHywMdTS/aZrG5W4t3KuDzjvToVpU6imzWrSjKm4o9Y8UFJNRSVCNwUKaLE9Ow71zGj3Ut8iSSSZY810tq6qBuYYr6anNTipI+ZqJqbTNeI/LVe/VSvzcr3FT2+SuRyD0qC+z5DYHOK0EcT4l1+Nb6P7Yw8mHG0dMAVo6L4p0uaCS7jcAhwFGeorzXxVeR6414kEyLcWrtlc9hXl2t/FNdMhGm2UJW5Rx5khHy8VyTkmbUnJSsz6Z8X6pbtp8lytwIXA5yM4rza+ttL1adhf6gs5ZeJMEAfhWPL48bXPCFnNbvDKsIP26FR+8cdttbVrY2nifwWmoW9jc6UUYhIZ+JGI7/SuebudcXpoXPhXq15Z6lLbajN5dkk3k2+7+MdiK9d8Q6TZX1ukN3B5yAbsA46V8s6jqFlFrdtb6wbq3EBG11fapIP8AOvb/AAZ46tPEFsdOs3byrQeWxc5Z/cGohONnGRu73TOK1fWr/wAK+OZTNKLTRNTIiCOMg7a9d8AxW5iKwTrJC43qR718+ftESTRz2FvK3lWzSHyJ3+6D35rb+FfiW8tbe3skuww4BJOdw9qzU+RpvYuXvXifRLXMJlaKGRdynawz3qWa0aS0EauuT97PINeXzaPqkMF7rU18TaBGdUVju3Y4FYfgb4gzanpl1Y30z2UiOBGJjhnHtXSsV1kjJ0f5ZHrv9nRW+pi6gURk43tjitYKzuNpwvXd61zHhXXI5o1tpFd27E8/nXUwSBl+UcdvrXXSnGSujCcXEieeKKUq3DAZz6ioLPUBdXBjW3Ih7PnrWb4g1KGNyZYnHl8YHU//AFqyLLxJDAXkjtZSX6+n4VlPEqM+VsuNFyjex02oeINNtJ1tjOpnJwFxVKxhuyZpLaYN5hJ37entWXo1nb32oy3r7UWUYZZPvD6eldPa+TZRbVbK7uPpTUva+89ibOGg62imW1VZZfMf+I471NOSYi6qPMToMU15W2MVZQD933pkTT7Qp69zW1zOxDYzRzZneE27E7Wyc5q9uUwsR0xxSBFbCqoyOuRR5Mag9cE8800hM5i9jPnsxbJJquV+bH61tahYrEXdQzbjx7VQNrPu/wBS5/DpQzllB3KYX2wKDj1xV6yt/OuPJkITHY1uPptq8QjZenUimlcSptnJuCO3TrTCAW+tdHc6PaRJ5ilgg65PWoFt4ZtsaW7x+jN0NTLQfsZGMqjHWn7fxFSSxGGVkZe9Lt44pGVrblZ0qLZVxkoEftSlpqVGDk7FQxmonXg1clZVOKhcBlOKyVVN2Np4aUVc1dKU23h66uPu7l615fIi3KzQ9csf516jenyfA0hb+7/WvLRxcErkete1hEvZM83GX5ooSzndIGtdxIHGKFYKhVhTYF23Rbsafcna2cVncwa0KsvFSQtuWiXEhAApIxsOKskkU45NOjKueac+3ZmqxbYalspIfdECqOTuNXQBIOarzR7c4pJg0V8eY3NQXabBmldmjeoLiZpOKOYOUpzOSaVH4oeJuuKY/wAoouLlIbiIOc4qG2jCynaMVYLcc02AhpOKOYXKy/GrsAKWS3YIauQhVjBNRTS5baKaYijsPlkGixtlM2WWrrQ5XNQ7xE1Vcho1WSNYxjFU55AtUpdR5xuqtNd7h1o5gcRb6QHNZLTLG2annkZsmqEylzTuZtD57wcYpFuNwyDUDWbMO9Cw7MUXJ0GXuWOaz5W2ir11Jjisq5bOaTlYFTuyGafP3TVORmY/NTgrbj9acY+KnnNPZ2GogIpsqBTxUgOwVWnkyaXONQbElwRVWRfm9qlGSKZIMDNHOV7Oww9aikVe9S43AGoZBzS5i1FjDGGHAqCaFlGasJKFOKWVlKdqLj1RjTMRkntVV5eDzVq+jJzjpWXIxUEU0MkMnoaiMuZU9dwqB5DUHmnzU/3hV3FY4G7J34qINVu/X56qYrkPag04kiPTmaoxjipBtqWDGhsOK7PwXN+9Qe9ceFG8eldZ4Q2rMv1pM58T8J7j4ZfMSV2tg3FcH4VbMK13OnHKCszyYm7bnpWhF0rPtRwK0Iak6EZmuLuhauAuf3d7xzzXo2rJmFq891Zdt3n3oZnUO28KtmIfStHWh/ozfSsjwi4Ma1uasoa1b6U0WvhPB/iEwSZq87nugrfer0r4l22JHP1rybUF255q0Kkrlg6gA33qmi1DcRg1zMxYNwasWO8t1PNXY2cUdfbXm/HNXUlyvWsTTreTIw1bkFo2MZqWc81ZleXJ71LayEcelPktWWmxQndxWsdjK5pQucDmrKMxHU1DZW7t71pJaPjpWEhXKwZh/Eaazt61dNm/pTGs39Km4KRQMretNe4YDrViS1cA8VQuYZB60F3K95eNj71ZjXbM3U1Nexv6Vn+U+7pQbQSsbNjcMCOa3LW9K45rl7RJBjOa0UaQY4NImR1cOoHA+arSaif71cpG8nvU6ySe9UZ3Opj1L+HdXG+L7lpC/NXYpn3AHNY/iP5gfemnqOO5ztkcTZPrXT2zfuBiuWt/llx7101mf3FdMR1tjU0g/OwFaknyXNq3/TUVlaRxOa1rscQv/dcGtYnDUPXtKG/T02nqlcVfN5WqyI3TdXaeGz5mjwEdTHXG+J18vVZOO9YNandJ+6mdf4ZZHVTxXTnyfK5615doOreSQC+K6I658n+t/WuOpF3OyjOPKdTDcRpJtUV0OlTkoOleb6bqiyT58wH8a6jTtWQMFJBqdjWDXQ7L5DknBqvcJGqFmIArKj1VSTg8Vz/iLX5Jg1takk9CRWdavGjG8jsw+GliJWiat1eWST4dgee1dJpN7pK2I+RDkc8da8WuLqazYm4YsxPer+jalcTuEVm2+leV9dlN6o9+nl0Ka0Zi/HvT7Sa6F5BGqZODjuK8UuNLkupCsNvIxPotfTGteHRrqRrcNhVOabZeGNO05ljgtldh3xWaqyi20XKnHY+dtL+H+uXpXybWT8VNdv4V8AXVncj7dC6njqOK+hfD0cdvIpe3RRU3jOTThZiVdgk7AVo3KcG7kxhGD2OH03SobaJVVACB6Vr20arUcEhkQPtOMelTKwXHvXG0a8xMxwvpVO5G5Sv61LI/FVpX/GlYVyzp+uNYRFWzkdMVLo/i+8v9R+xxwyMpb7wU8VgXDYbdjK+la3hbW9P0hJ40VTPIC4c9VIHSu/DYqd1FvQ462Ep6yS1PSbHxDFZyG1upNkkWMbjgGteK5Orwk2skeyX5Q2e9eGy69p/iKRLW4vGh1CUkYIwB+Nek6Ba6h4b8NxWXli6lBLxSbucmvXVfQ4Pqt3Y8a+L0l18O9dut1uJYb1GBmUZwze9eXJ4Uj1TTZdctHa7KqWljT5tpr0P4marrHi/wnqsV1bhJbW6cbWbGQO9eOfBfxdL4d1W6026vWgiuWIkAGR6YrDu0OUOWSTI9E1q+h0e8WIfZi3Ee3gtg13PgX4sa0Lf7PrzQi3ceTb+W2XDDuRWR8QPD+iTOdR0fWXRofmFqqfKCfevNrIPHqYn8vzdjZz6GhWkidacj2rU9SZVZNYthPaTSeak7DMg9vpUGieIjpms/aLCdoITnYAcbh71x13rN9qKxW8t0dmzhT2pJVhaFI4bgvNH94e9c/JoaOo3sd1ql1qnibUovtjteWcJ3JE53AfhU3hm6u11b7NbBUeBtwx2HpXER6trWls0ttctHvGC47Vq+CNd8m8Zph5khO55D1b2qJwfKy4T94+qNE8RWt54XbS7uYedIMZzxuxXg/wARdPbQ9fhaO4m3rkyZPyg9sV1/hP7HqOtQKtwY0MfmmMdMjvmtH406ZYL4Kub+4YNIxXyn7isYzbtfodE4q2hL8IfEU93p00iytLcxqOCc5r2TTNZjbTFmkdlYdQPWvln4MazcaZqk/lRL5SqDvLYxXrtz4lt2i+xwYWZj5jY/izWkajpMiMfaJXO01zWLW6KyLywGDnvWU2qW2AiogArk7++kEAPQnt6VmJqDBuSa5amIbd2elSwvunotvqSqwZG5FadlqxXPmNu74NecWepc/erVhvjgHdThiGhVMMj0ODVDcuoLBQvQA1oS6i0+beIgSeorzq2v++7FaNpqjK4YNz61008YzknhEelWreYqsWXdjBwanx9K5rw1eRhWaWTO7pmt1rqAxswYHaM169GtGUbs8ypTcZWKM1zetqJtxFEYc9W6mrk6SN/qWwe+arWE322QzMmGB+T6VoSOqJuIGR71UHfVsUlbQoCzka5WSVUXHde9aQxjpUaFW/hxxmkuJPLj3Z7dK0TS1IsF1Es8Xlu2F74rGv5lgiW3SYsy/dINJcauyuI/KBXHzc1lXF1b9Y/vdx6VzVMRDuX7OTLDEsMsST70Dpms8XWTUguqzWIiQ8NIvxKGarEkI21mw3SqfvVZkv02Y3UpV4tF06LizG1Msk+AT1pbRixCnvSXbCabNJGfLYGuFVLSPRlG8bG9r+F8KLb9d4rzu4t2MmVQAnjiuz1O++0W0MI6IDmsswozZx0r16eYKEUjya2BdR3ZzU8DIwPemTRs0Y+WuguLVStVmt1C4prGxbMZYBpGFGoUncKZJy4wOKvXcO05FV0UHrXZCspLQ8+pQlB6jolBFQXUeOlW0UBfek2ButVchIzfmQcUzDSVcmiC5qH7vSlcdjNuomU1W8vnmtKVvMbmoZYtq5qbjsVWYAYwKpzDJPHFWZqZGM/epcwWM6cjaRTNMBeb8at38IwStGj2zeYG96Oa4WNjyG2DrVOb5H+b1rdKqsQB9Kx7qLzHOPWrizOSFaZfJ49Kxr6f5vrWu8GyGsG/H7yhsmxQZnabqcVMoY9akWMZBqdYsihMTGCMFKgVFEgBq+IjtqpMhD072IaJpNix9qzJGzIQvNPvJmCEZqtZsWbJp8wnEragh69DWU/X3rd1JPl3ViOBuzUyY4IiVQWp5jyDShe9TL0qeY0aM6dTiqjoc1qXMfXFVvK9qVy4IrInFRTrwQKvCPiobhAoouVYoIuARUc4IFSSHB4pGO5cUkx2MyZmU1AZ2U9amvBtY1QlzVoTJpX8wdaz7lBUoZicUkik1aEZVyu3pVdFJlT/AHhWlcQ1FDb5lT/eFWkS5JHCX6fNmqDoa27qMN2qm9v7Vxt2PRp1LIzTxShsVZltzzUBjIoumdCkmPRuRXUeFXxOv1rlY0y1dT4YjxKp96TObEfCe1+Em/dpzXfaX91a848IMdiivRNMb5RWZ5S3Ogtema0Iaz7PlRWjCOlI2RBqS5havP8AXo8XGfevRbtcxtXCeI48S/jSJqI1vCJwqiupv13Wx+lcj4SYZUV2M43W5+lNFQ2PEfimhVXYV4nqUvzste8fFSI+TJXgOqA/aG+tXEdJalEtuNXLIciqQz6VesuCKs3aOl0hiMbq6KzbpzXNaeCwBFb1nu4qGclXRl6fBFUYvlmq8ynGaqbcTVpB6GBvaZjjithFB9KxdMJwK1o2YCspbiLAVSOlIUXFND0jSYFIZBNGMHisy9QAHoa055vlrJvZODUjRj3iqTjbVaKAM3Srcx3GiNcGg1Q+KFOPlqyEX0po4FIZKBFqJY8fdqdY4/7tUY5cGp1noJsWvKjGOlY3iGJNp47Vo+eM81m67KGjP0pp6jinc49fluWB/vV0unHMOK5p/wDj5zXQaXygrriXW2NXTWK3Y71vXQza5z0Oa5+y4vUHvXRT4+wuMc4NaxOGoes+B9smg2p/2BXM+OIduqtgcGt74bOX0CD2UVnfEBdt6Gx1rKW52b0kzi5k29GwarS3EgGPMNOv3281kzXDbjxXPMSuamn6q1nIWkckfWquqfFCPS5QogdvcNWPNa3162EUhfpWVq/hl8eZPgj3rPQ9DB0pTkex+AvGQ8S2uICQ57Z6V3Wn6T9nja5mHbJzXzl8K9aTw94njtWwsUjAc19R3l9azaF5m8bGjzkV4WOg41dduh9fgklTSW5zV1pttqCvOrLgdqk8P2NvHllIY15xP4guV1iaxsZSyM2ODXqPw+sJVsw1xk98muS52yTsb1layStz8qipdTvtN0yAmSRC4HSsfxR4qsbRWs7WRfPxjg1yunWFxqNwbi7keTccgA8YpylYxUTTu/EmoXjldPgYJ/eq1pVpdXk4N9IWHpXR6DoH7hQkaquOcitC4XSdJUyXEqA+macYt7sTa2L2maXYSWGwIMgVx+shba/aFD8oNWb7x1ZQo0VkpYnjiuXfUJrq5M0qkbjnmta04OKSMkmmabv1FV2ck0sRyu71qxHDxnbmsLFGZKuZkBGfm6etcn43uXiMkejxtc6nnK2yfe29zXo0Ph++1GFvsnMp4Ud1961fC/hP/hD9MutR1+KHUNSnlAgeFc+Wh6hq68NRfNzS2InUVuVbnjd3oXizU/Aset3WjTpPCQYYF+V5uecH2r0jRvixpegudL1zS5ZL60tUkMZk5XI71p/ELWlg8LyNLdQwLpw/cRKdpk3dcetfMHiqKG+1rUdQXUfnmgA3PJyfavQuubQ5Z3jE9I03WNM8eSa1b317Hp7yPJJDngbew4r578S2H9g67Paq24q58t/749RWlp+pX0dp9iV1jgEufNHDk/X0qWW4N9JNDdPA0gyEdhyfoaqMeVnJUnzrzRQsdVufIJDHDf64H+IU57+NbndZJ5VsR0PPzdzVW2sVs0bzGPm59flp018rN5ckKhexVcDNaW10OfmNi1jt9Qt/NWXy5VbG3u1WURrJGZkZZX+6pPOKytOlto7UuhIcNkc1Zl1CS8ZfM4YDg1nKLKUkXpLyRtOWzY/KevqKt6TILJlVXD7xg/Ss60EaqWc7j2rd0zQdSvgstvA23PHy1nJWWpUbt6HTaFrt9pM0Z84Nbsw7cgfWuu8a6zN4msrPTdOkMkbL+8A5zXn11p1/aJtu4WCAY6d69C+FOmxmJHKtu/2u1c00lqjsp8z91oh0HwNfQMgeQiP24rf8oxy+XcEw+SPlc98V6fZ2cP2cNgZxyKwvE9jbmJysYJI9KwnrqzqhTUdjm4NRguIyjyA44z61XuIz95TXF380+nai53HZu6V2PhQS6mq4BIrGVJ7o66OJV+Vj7aVkbnNalrcNnuK6S08MqyAsnNWf+EbVf4cVDoTNniqbMO1lkkcBc10Gl2UrsGbNWdN0VIpB8tdJa28cSjCitqVB9TjrYhdCG0tzHGFyasqxUH5iOMGnsRjiom5Ndl+VHE3ct2d+1tEUU9ab9uLONxJ/GqRSlC8UlVlaxPIjXbWD5eB6VSvdWldQEOKptxUT89qJYibVrgqcSvcXTZO49aqPcgk1PNblzUIsjXLJybNopDROKcbnA60/7HTWszS94dkRm6prXR9aJLNhUBtJCe9JuQ0kTrc+9BuuKiFpJ705bJ3pJyDQBdMTUyTE06Ox9qn+ybRWibFoQGTIqJ2yankhIqBkNPmYFOdN1QJb89K0THzRsrqw+JcHqctfDqotDPkhCrxULjbWoYd1U5oSGr2KeIjI8aphpQ6FMxFhVG4UqxFasp2KeKzZjvfFbcxz8pTxhsmkuGG3ippYyvNQMAam4WKUibqjKHFaaIhqtcoobilcVihKuRirulxgkcVBKuau6Sp3CmmS0XZx8vpVMFFJq/dK2OlUZISct0rRMlor3DbxxXN6srK5rpwgA5rB1lcucUmyGila7mxWvaQ7hWfZr0rcsh8tVEhoabbCZrNvIguTit9/9XWdfQMyGmFjkr3OSM0Wa7QO9X7myZmNRi0eNOlRcbSKt9gqe9Y8kW5+K1rmNwehqoIm35qGyoxKrRfLio1Vs4q/t68VWYEMeKLlWIXTIyaYEyKnkPyVVlk2ii41EZNgVSuOlSSTHNMPzKTTTG0Z0vXrVeR9verVwuDms+cnNUkK5BdPuFVMFs8VYZdx5oSPnpWiREmUwm05NPYKRT7obaqvJgVaRLY+VFx61VHyzJ9RTzLmoXb96n+8K0uRY5KVeaRYw3pT7g4qBZfeuGR2xCW369KpyW3WtESLjmkbay1Bak0ZcUBVua6PQBtdenWseT5W9qt6ZdKso5pk1G5I9e8KzY24Nej6TJkCvJPB9yDt5r1LRZMhag4FudbZNwK1IO1ZFiwwK14McUmbRH3A/dnNcT4liwTXcy7dhrkPEqrhqQTWhV8LHbIK7lcG359K4Dw84WUfWu+gdTbD6U0FM8u+J8O63k4r5112MrdN9a+mfiOoa2k+hr5v8Rrtu3+tWh0/iMIAg1btD84qqTk1Nbthqo6GdVpeABXQWuMjFcxpcmNua34JumKiW5y1I3NZmULzVaT7+6meduHJppb5gByKuBhY2NPfaBWqJOB0rCsmyBWgpyuSamegrFtp/mpDNkHFVj2pduKzuFhJ5vlNZtzJuFX3j5NUZo/nIoKSKTAk1IqnFPWP58bauw2pcfdpFooBiBzUbk5rZXTSe1NOmnn5aBGKC1O8xxWuNLb0pf7LbstK40YxkkNVdSEjw10i6Uxxleaj1DS9tsSRTTGtzzyRSs1b+jH5BWPqkfk3RHvWpojdK64sqprE2IcfaYz710mC1m/A+7XLhtsqH0NdVaYa2+q1tDc4ap6L8J2MmjlT/CQKX4kxFWicDg5qH4NNvtbuP+7Litf4posNnFMw4WoktTrpLmoo8o1KFsDNU9PtY5Z/3jcZq14hvsWzNGvbisTTZLmaQbSRWNVqLPUwOBdWLkzt40tbeIBcdK4jxtqgBMacAdMVsr9qXO9jiuR8X28jSNJyRWXtYvSx6NHDOMtzhtW1J471JomIdDkH3r2fw743urvwets7EybMdfavEb20YszODXf/AA1iEsQjY/L0rHM6UalFSXQ0wFSUMQ0+p6H8MNHNxfG6mXcWbIzXr/iXWLXw54bdlZRIV+XFcDoN1DpFsGwB6VleILm58TanHbLIfKU818xzXbPomtEU/DtrfazrLXsm5jI3A/GvcvDmkR6fZLPc9hzmsr4f6DbWNssroPlHU1d8V6/aqrWyyDaByAauC6szqSvZIlv/ABpBDMbS1U56ZxXO6rYzaw/myXD4P8OawbB2v9U226Hbnk16XoOi/KrSDjFCk5MmcFFHL6P4ahjnXdHuHqRWv4k0q1tbBZI1w/oBXTXMtnaDYoG4VnTqt+43n5PSt6cE/dOepNRjzHKaZaXEwXCnHbNdRpej3EhwIwSK0bS2gjIVQOO9dB4YkRL2UyEKiqPxr0qWBUd2eXPGueiHeGrVYr4XIUxSqm0qo+Qj1NXJNOjl1R5vOSaN8l42b5Qfap5ntZoGjjuRbLI5BwMlq8q+LXiBPBMQvrXVPPaM82vTd+NbzfKkkjSkrvVlrx54UXW7q6jSK1IgB8pGbluOcivknxTobWt5dWcLNJ5bsWY9Bz0r0e78deJfEH9peI9NZ7dmA2xg/c7GvMbvUrwwzvNendKTvJHU9xXNG920aVWrJM4/UZzHdpbQk4xg7uPmpnmSRXK/aMBlGFIp9+o+1pNMN4yOaZeMkkh4G0/dPtXUjhkhr3M4kdWPmD1JqaFkliIdSF7cd6owvGAyq+asRXG1WTqMVpymRLb/ACE9xVpZlCAqST71RhcAH3qaHG3B6k0WHY7H4dabJqupjcu5ARkGvqLwj4ctorKMCNRgDtXjPwZ0tY4klK8mvebS6NvbLg4ry68+aTR6+FpWiih4j8NWtwu1olP4VT0LSl098RjA9K2ZNQ81vmORUEtzGoJFc90dbhYvyagYlxuxVC/uHuk2ofrWVe3ZJPNW9EIkkGaiTuaxikrmJceEf7QuQ8mcZzXoHhDQbfToQqxjP0q5Z28KoDgVdjmVTha1gu5yTV3oa8Kxqo6Uyd46rxFmWm3ELkV1N6HPy6jxOinNL9rB6Gs2WKRfWqreard645VGi+W50Mc4Ydaf5i1gRXTL1qU3jYqVWJcDXeZe1Rm4UDg1lfaGJ70rSPil7UagX2mBP3qb5wz1rMZpKYZXqPaFcpriQU8OtYwmcHrTxdH1pqqLlNfzFpN61lC696UXXvVe1QcrNM7DQAlZv2n3pwuD60+dBY0dq0AoOlZrXTYqF7pvWjnSFym0JI6QuprFF03rUsVwxpqaHyGk+CKqyKKYZ/emmUGk2gsKVpMU5eaWlcBuKikjB5qxjimkVoqjREoJmbcw5U1jzR7Za6SVODWZdQjJOK7aGL6M4K+F0ujLlIKmqmwnqKvTxNmkgjH8Qr0Yyurnmyg0zP2Hd3prRFutaTwjPApBb8dK0RmyklqClSWcYifmrYjIGMU1oqZNiSaRNvaqNxKoBx6Uy6Lq+BVaXdtP0p81iWiJmZm9qztSizk1egb5qh1M8UXIsUrGKtWD5VrMsXCmtFZNwxTjIlon8wdKSQqy1ERxmo93NPmCwpt1znFONmjL05qaNlbFPdgpFUmiWjKuNNVv4RmoG0cbegrdLA0jsu2m0ibs5S600qeFqlJp7AZxXWXO1jwKrPDER05o5ELnZxl1ZuueKzLm3bmu1voEweKxri2Uk8UezK9vY5WWBs01Y36c10ElmN/SozZj0pqmDro5+W3Zveqktm3PFdObTk1Xnt9ueK1jTMpVzl/spyeKhkjKZ6VvyW+e1U5rXOa05DP2yOduFYg5qlLC/pXStZcZxTX04sM7avkBV4nKmJx2qLB8xBj+IV001gq9qpSWOJlO3uKfs2V7eJ51fkgVm+Y2a0r7kVkyZ3V5zPVgkTrMR1qQT8d6qJuY1KFY1JVguJjtzUFtPicc96sramTLPnb2xT49PjzuXdmhDTilqd54NvVXZ81ep6Pqaqi/NXiWhSeSBjjFdZZ600aAZqZJnn1Ia3R7PZauoA+YVrW+tJjlxXiMfiR1A+ap08VuCPmqHclcyPbZNZXYfmFczrmpLJn5hXn/APwlUjdGNMbWXmPzNS1BtnbaNeYmB3d67m1vwbYfN2ryDTNQ2kc811NlrH7nlulNBGVhfHdwXt5BnnBr588T5N2/1r2XxLqCzQt81eS6/B5s7kVcUy6b945foalgYbuKufYTnkVLb6fz0NXys6HJF7TPm210dvauyBqztIsipXiuqtItqAbaiUWc85oppYsVzR5G0c9a2RjbjbVWVOauEWc7kLp9vuI5rZiseOvFVLDauOlaolXaPmFE4AmQ/ZFBxTTbgE5qR7hc9agedM8tUcgrkU67QTWbdsACc1buruMKea5/U79FBw1LkLii1DOgfk1sWVxEQOa8+l1QK/DVJF4gWNcbqTgzX2bPUUuodvUUrXUPZhXmqeKEx98/nR/wkyZzuNHKL2cj0pbuHpxThdQ+orzT/hJvRjSx+IyW+8aXKPkkenJPETwRRfKklmTxXB2XiDcw+bit+HVhJaMM9qpQJd0cR4oQLeHHrS6Ox4xSeJJBJOWqPRm5x0rohsN/Cb0n3Qe9dZpQLWsZx2Fck+duBzmut8PMGt0X0HOa1TOOSvodx8H7iO1uL4SMFBlyM0fFjX4rqNbGNwSeuK4S51WbTL5/IYruz0rF1O+muGe4lclh05o5bu56WHp8kEmdK0VnNpmGZScVzcN/DZ3JUYwDisjRdTuLid7cOetUtViuE1DDEYJzXLWg2j28HNJ2bOwvtVVrbzFrmtQ1VJ0KMQa0QtudNCu3zbfWuXliQyEBu9c8aMmzq9vTg2PeOCeBiwArqvhzZjJ8vkZrm9Wtfs2mPIjfw5rZ+FeoSLC/GQOtdFeg3TcWcEMQlUUkz0PVFaRFhU4Na+gWMdkiSvw3cmsXTb2O7vMcZz3rf1CTdabIuDivjqqcJOLPrKUueKkjf1HxWtvphgt3G/GMCuU0m2vtRvDLKzPvbpUmjaPJNJuc7+eleleDdDjWRWZMY9qlNy0Q5WjqT+EfDMdlD9qmwOM81pQeJrMXRs4mX5eKf4/vxpmgskR2sVwK8R0bV5bbUCtySSzferaX7uyMoL2rbPar+Bbg+ajZJ9KpIJIJRuztq14VuI7q3Qhw2QK2dQsF8olQCe1axvpJHPUitYsr2ieYqspy5q5fRyWml3Myo0kuzjb2pmkWkxiG6N8D7wA5rVS6jsVnurqMlXTa0LDlR64r3Y1eaFzxFQcanoef2fihms5rjUH+z6lECsBY8YHTivDvi3oviFoZfEGrTPcRXD79q8cmvT/F3h3R/tba9BcX15cmUlbeB9ygemK81+Img+KtdjF5JLNb2iDalqxIPtkVwup71mem6fu3ijg/Cvi6XSWkguLGSS1k4fHArnvFUtrORNZgxwFywBPU+lUNakvNMum0+4jkUxnDsR1qpPMr26wqGLdQK6IU435jhqTduUo3dwzYhJyvWmPNHGo2ZzjHJqVIhglxg991VrhUZv3Y5710xSOa41OvHGat27Nu5IxVVcZqePritWMtnHYg1vaTpUd0IXLgMecVgIpAFbmgXhjuYlY4A4rCpfl0Gtz3z4cQrbWsY9q9Be4ygWvPvAUoe3Qqc8V26o2PavCcnzM96GkUSBvmqO4c4pHO0VDK2RWcmac1yldO26tXQ5CpHasa6bLitHSn24NEWU3odhFeMqD5qsW15+8G5uKwUlyBUiu5Py1blYhRTO5sryPaMkVeWZGHUVwUNxPFyc4q7DqzLgE1vGuramM6D6HWSBGNQSW6NnisiDU93O6rsV8HIrOU1IxcJId9hUtxU8enr6VLBMpq2sy1KgiHJlUWCgfdpTZr6VaNwoppmWq5Yom7Kb2ajtVZ7MZ6VoyzCq5k5rNpFpsqmyGKhexPYVqIwxUq7SKXImPmZz0tmy+tVZI5E9a6holNQSWsbdql0ilM5os6+tOWY1sS2CnoKiGnD0qeRj5kUFJahoyRWmlljtT2s+OlPlYuYxCpBqSN2FaMln145qs1mwNTZormIxJSq3NOFu1PEGKpMTZLE3FTjkVVVStTIxFXckkpDQGzS07gRuKrXEe4dKulaY60r2DcyJYPaoDDg1rSIKrsgzXZh8Vy6M4q+GUtUVI4cnpU32bAqZVweKlHPFevTqqSueVOk4sotCAKhaPNacsfy5qqV5ra5lYzJ7XLbsVVubYbTW3M0apWbPIpNLmJaM2Kz496q6tbhUBrSeXB4FVb5WePJzSZFjnoVxLWpCBiqyRfv60EiIWlFikhjdKpTFhnGavvGcVXeLPFF2FiGKZhirCSbjzVaSIrSxtjFNSE0XRyKZI3FNV+KY7/ACmtEzOSKtw7KeKYJht560ly4xVB5Md61i7mLFu3LMaqeWTUxkGRzUjMgHatUzJlQw55xUUsOD0qeS4VXxmq9xdoF61aM3chaMZ9Krywhs5NRz36Z61Sl1JP71UpWJs2PljVc9KqSIvJqvPqSkn5qpTaio71amiHTkXiFI7UjMoGO1Y76iF/iqJtQBP3qvmRHspGldFO3NUZGQuv1FQtchhnNVZboCRfqKrm0HGDuebzJuqm1v8ANVuMkjBp52qQa8tn0C0K0drx0qxFZjHSnLOoPWn/AGtfUUrBdli1sxJFjuO1TCwZct8oGKpJebDuR8NSyX0kn35KaSIkmy3bx+WTzVpJVxjNZduzyN97NbVhpMlwM802kZvQrGT/AGqesq+tdBZ+E2lwTmti08Dqw+ZahuJPtEcZHcY6ZqzFeFfWu9tfAcJ6pTrnwXFEhxHUc0SXJM4yDVNmK1bXW2C4+Y5p8vhxUlxs710WgeFo3UM0dF4kOxyd7qDzKRhsH2rGuIxIxNerah4Wijt2Ij/SvO/EVg1pIeMVcZIcHZmWLaMEZxUghjX0rJuLxoyeapSavt71fMjflbOut51jxjFX476QfdAxXE2OpGRq6HT5XkUcUpSRjKFjaS9lbtQZZG+9xVeIMe1WoVfcPlzQpmVkWIHcAcmpXaYnhjSxwtwQtXYYC33lpylYmxmSNcAcmqdxdMvVua2b+2ZVPauX1P5WI3Vn7QpIW5u9yH5qw7+TdnnipsNhstUF1FlcihzN4RsY1yuScGqZi9Sa1JYaqvGc0uY3SII4BUogXFSolTKhxSuXcriHpipY49p5qVl2jimEHrRcC1ayKprWt9QKR7Qa53zcd6nikLDFO5nKKZcvZjI3PrVjS8BxWfyxq7ppxKM1pFkTWh0mMpx1xXT+HGH2UE8c81zEXzIMd61rK4MFiyqcGrvZHLTg5ysjM8Y6ki6oqRYIAOfrVa3E1xYtMQcEViaqHm1NpWY43V1mmX9rHpIhZhu213UXHk1OyvCUWox3OT0K4NvrEg454Ga0PEtyyusmOvpWJdBo9WEiD5S/Wumnt4bqyVnwxHNZcylFxRvyShUjJnOvd3DR5DtiqyySG4GSeTWvdQwxx/LheKzY5bcOCcHFccJWZ3V6Ttcu+IbphowHJyMVr/CqaE6fNu4YZ4rGvJ4Lm2EakGq/he5NndyRpwDmu+VpRPL5HFnceGtQP/CQzx7iFD8CvSopPMt1215Votu0d4bvH3ua7rSdR3Ikea+FzKK9s7H2uXS/cRueieE4l4PU16RoA+ZVC4rzTwqWLKR3r1Dw6vRmrmoK7RvXdkc58XbWRtLLn7o6V4leQSGLzAMsO9fRHxLt/P0STb1ArwxLaRo3Rl6E4qsQveKwz906n4SXl3JKEkbKD3r2RoWkgVwSQCOleH/DN2t9RaMevNe86IySRKFbDMPSujCe9Gxhi/dlcrF5nuxFDIYmxxt7/WuZ1rUp4b1rXVpBG1x8gkzyRXfR6VDBvMj4ZyDu9a4r4y+GLXUoLe8k1D7OYjlUAzmu5xnGFmcUZRczJ00aHoObqe8+ffu+XkEVx3j7xha/a2MMLXHn8xkLnArLK2diTZ3k7XcbfdbBGw1FpWmXVjqEpB+12UwLK5GPK9BXG5aHVy63PIfiHpNzdTXGpzW58g8oSOW/CvOWmU6gZEVUVQBXvHxEukttEla+v1AUfuTt+/XgGrRRMGnt5d24nA9678LJyWp52KiovQffMskodSD61nS/LNuyQPQU1PPhwrLkHk81YCiQbSuK74qxwjF5OcYqxF1FMVQG69KkTAwPem2NFyEblzVi24mQjrmq9vEztgAkVfS1YYIB61nKSRcYs9z+F0m60j5zxXpwzsH0ryH4SSsVRGr2aOHMQPtXgTVps9mD91FN1zVaZcKa0jHg4qrdxnBrORaZhurNJitOyQqoqlsPnVqWo+UVCZdy5HkCtXSoRLisrcAtamizhSKpO7H0Nwaerx9KzrzTHUkgV0FnMrIKlmVGXtWrgrGSm7nHxRzLJt5rf021dgpNI0KCXNauntGoA4qYQ1Cb0GmFoxUEk7Ka1ZCrCqU9uGzWs4W2Oa/cqrdEnmpRPkdagmtmUcVVJdK5XJoqyNEyZpAxqisrd6eJqj2gF5ZcU9bjHesxpqQTU1VCxrC4qQTA1kJNUqy5q1VFY1A608MprOSXmplkrRTRLRd+Wj5aqCWl801XOhWLJVDUTxLTBIaXzKG0Owxol7VC8eDU7MKjY1IEJUUmypQKMUDuRbcU8Cn4FJgUBcQimMKeaaaTAgdajZOKnbrTD1rO5ViDbxQuQamxzS7K6aWIlAwqUFIjdsrVeRCVzirZj5pGX5cV6dPFpnnVMK09DGnhdmqFrXC5atV05qC4VsYAq3io9zH6vIyXjQPTboL5WKsPAxbNNktmKdKccTFozeGkYCoBdVohQVpWsG35xVmK0bAyKaxCJeHfYp+Xk0x7f2rYis8dae1uBWiqxI9jIwntMioJLP2rofI56VHLCuKuM4kypSMDyGAqncny1NblxHtWuc1YsM4q3UiZ+xkZt7Pz1rNuLrbReGTcetZdwXyetJVl0H9WfUsPe4P3jUb6kMferLn8z1NUJTJk9a0VYl4Y1JtTySc1SuNSLKeaypmkwetVmkfB4NP2ofVie51Bt3Ws24v2BPzGkmDEHiqUsTkHg1SqMfsUglvnJ6moWvHY/eNRPDJ6UxoWx0rRSJdMkkumPempcsWxUXkse1PSEqatTIcC4szBao3d0RMg/wBoVYZDtrMulYzpx/EK0VQz9jqc4SwXNUb25ZeM1ZkkyKy75iSa5WejBXY03b56mgXTVTJpQ1Fjp9mi8Lp8DmpkldiOc1QjbkCrcB5qWZVIpI6bw/C00q+ma9Y8LaQHRWOK8r8MsRKmK9l8IyHyl5qJM82rudXpmixkDIFdBZ6LFxwKqaUx2it+0bpUBFIW30mEDoKrajpUPltwK2oDxUF+MxNSNLHnOoWES3PQda6Xw5ZwmMfKKxtYXbc5962/DUnAFBnHcv6tYxfZm4FeLfEOxxI+0V7tfDdAfpXk3j2HJLY9adwmeDarFIrODXNXbMrnNd1rsY8x/rXFaimJG+taRZ1UHrqWtDnAkGa7zSbyFIgCBXmtlJ5bg10FtfbVHzUMK8NTvBqUC+lWre/jkIArzuTVACPmrX0XUVkcfNTgtTkdJ2O5S52mpBqyxnBPSsVpj9n3A1galqGxuWOaucTOMLndvfG7Xism9tElY54NYmhapu+Uv+tdGjNIA23j1rnsDi0c3c2LpIcNxQLR24HpWhfvtkosGDSAetBam0jOfS3K5xWbd2ZQ4rvhEhjxjtXNa6qxtwtK5cKjvY51bdquwWbsuaSBstW5YKrAVdzSTsZH2FznK1DJaMB9011yQKf4aJbSPYflqeYhVLnCS2zB87TU9tD82MGt+7tFJ4FRW9ng9DT5i1IyWQoxqex4kqzfW5RTxVS1P7wVtBik7o6izG5VGcVZ1Dzre0LIpIxUehr50qLxiup1SO0jsQr4zis8RNqyR25PQUpuUlseWhpZJm3Rnmom8/zwPmC13mmaXbzGSRdnB71iavbxQXzdCM9q2hKTiddeUVU91EEVgs1tkjnFQy29zEmFLbKsy3kUUA2tg0R6isluynB4rmUnGe52yXPSUrGJetuXyySSPesDVE8mMsScj0NdWLVHV5SfeuL8Tl2kIR/lHbNdjoxSujgWLnN8rRf0G2uL2FipJFX9HtLhdZWPBxnBqT4c3SraskgBNd74W0dZr5rlk4zmuCvinRizsp0I1rF6WMW9lGoXnHNP0Jma7UZ71p3VvGXIPT3q74d0fzLxTGuRmvmqtTnd2ezShy6I9N8F226FCa9J0ePZj0rj/Cto8MaKVxXbQkQw7/anQiKvIr+NedJdRzkV5FJa71dPLOcnpXrEs63xaJ+R6Vh3mkxxylkUV2YjBylFSRx4fH04ycWzzjw/A1nrirIdgJ4r3vwpNJNbKiyR7UHpzXleqaZm+idU53DOK9V8G29vb6SZF8wOBja3U1ng4OM2jqxVSMoJo2pS80Zk2kqfu1y2r2X9oXC2vkSrMT95zlfyrd1nxToOgaJ9s1m/t7VFUnY7hSfpmvnjxl+0kl5HIfB9rFNPAzbkkXLuOnygda9GpFNWOCndN6HU+PI4tBvo2S3QgYDkqCG9cV4f4u+J9zDq1zb6PCYghKsGGRms7T/Hfii5ubv7VZ3l691ukWN1LGNz2x2AqTw98P8AxJfQ3etarZpAksmdjKQxz3Ark5Ixb5jpu2lY868Q63quvy/8TBsjPCgYArDliVMRD5vTHavR9c8PT2l6LOC0Zt/8RXmuN8TQf2eY4nhZZy2DgcV2Upxdkjz61OSepzc4ZW2u3OakAZlCx5Y+1MuoHWUtK3BGcd66vwRoXmxi5mUkNygPpXTOoqceZmEKblKyMi002VowzqR9a0bfS1LDK12DaWFOAmB6VPbabg/cFcE8W2dtPC9zn7PTwuAF/StdNMyF+XqK3LPTwx+4PyrWg0/kfLXJOu2zrjQSJPh1C1rdKD0zXtmnt5lsPpXlukWn2eZXHFeg6ReL5IGe1c/NeRrKNkX5F+bNQXKZU1MZQ5yKSXBFNmZjCH96avQR4WnJFl81aEeBWdi7lGdiDV3SpBvFUr0YBqKynZHpLc1Wx2kNzsUYNWhd5Wudt5ywHNXoXJrdS0MrF2WbNJDdMrdah6imHINYSm0zRRTRsQ3pOMmrsM4cVz8UmCKvwy8Vaqs5507Gq+1hioDbBz0qFJTnrVy3kpNqRi00R/YeKjex4rVV1I7UvBodOJHMzCezOahezYV0DIp7Uwwg9qzdIpSOea3kFNCyLXRG2U0xrIegpezY+ZGGsjCp4pvWrstjx0qubNhSs0O6FVxTw1NWBhT1iaqTYhVanbuKBGcU7y6q7C5GTTeam8ujy6dxEYpeDT9lIV4o5gG0cUhFGKLjA0xqdSNSbBEZppGakIpnepKEC0vIp4oxRcBuMikK5qTFJtqlJomxCU5qMwVZxSijmYWRV+y57UfZBjpV0UtaRm0S4ozjZj0o+zhe1aDnFQueKfOxciKTRionj5q49RPin7WQvZRKjJULx9atPTAKftpD9jEzbiDctZF5p3mZ4rpmQVDLGuOgputJ9QVGHY4i50ZSfu1mXGi/McJXfzQrnoKrSWqnPFSq80P6vBnnU2ht/cqlNoLEn5a9Ka1X0FVprNfQVX1mYvqsDy+40BucLWdNoMgP3a9WmskP8IqjNp8Z/hq1jJoTwcTzBtDfutRtoTf3a9KbTkz90U06cmPuirWOmS8BE8vl0Fs/d/Sq76G4P3f0r1KTTUI+6KryaYmPu1oswkT/AGfE8xOivn7v6VC+kOpzsNenSaZGB92qU2mqT90U/wC0ZC/s6J53JprEcLVN9IdpVO3uK9HfTF/uioX05QR8o601mMh/2fGx83NzVK7WrSsKhuV3V7zPEhuZjjmm4qaRMtgCrlrpbzEDdtJoudTmluUoxyKuRcVbXStmVZ8N2qF4WjfYfzrNsxnJSN3w9IRKvOK9h8FyMUXJrxzQI8zIa9e8GfKi1LPNr7np2lMNi10FmelczpTdK6KzPAqWETXgPFNvBmP60lsafc8x0jQ4bX1xKfrVvw2/zgU3xEg3E1D4efEwoMup18/zQH6V5p47hOx+PWvSxl4OPSuI8bQ7o3+XtQOa0PAPES7ZXHeuG1QfOa9C8XRbJXbHOa8+1Plz61cTeh0MvcVNSrO+ODUTrzQv0rQ72kx7SOTy1bvhmRhOMnvXPn6VseHd32hR2zTW5nViuU9Jh+az/CuP123uHmJjVjz2rpRqNnY2ebmVcAdKoW/irR0lZlVXPpU1atlornLRw7b1M7RdM1LiQxMPrXXWs11Hb7Hzn0qtB4qSRABCFSrDaha3CiaNwCo+YVwSrzfQ6XhYsrXrS+SzmMmqWl3Fx5wBUjmt3T9RsZEKXDqR6VSuru1Wc/Z1AUUKu+xDwl+pr27yGM5J6Vz/AIgMhPetC21qHG2QgVJ5ljfNtDKTR9ZS3RMcDJO6OVs1cN81b2nyKoGafc6OUG+Ehh7VAkTxn0raNWM1ozOrTlHdG1FIrAVMdpWsmFmqyrsBTbOfkFlj3HpVmzt8/wAIqqrEvWvp4UAcVNx2sZGs22Iz8vauWh+Wc/Wu614L5WehxXDNgXJ4710UmM7Hwupc7gORVjxP5xwPMYDHSoPDEiw27Se1NmvG1DUlh/gB6Vq6PtJo9HAV/Y03YbbvcWtjlRkkda52+e8lJcr+td5r1tHBpyCJQDjpXEX9w8L+W0RxXoRwiWiZzvHOTcnEzo4ZpHxJnFalrpZeImNj9KZM4W28wfKcVZ8OXjtNtLZFcVfDqEz0qGMlOizLvJJrdzbnisPWdMaS3Z4xg1v+MflvBJ1NM0xGulCn5s1E6jWgqNJSXMYHgCO4k1VbXDYzzX0HpFqlrZKu3krXN+AvCUFmxvpYxvPIrrbn/Z4r5vH4hVJ2jsezg6LhDXcozI0soRB1Nei+A9LEYVpEya5Lw7YtcXYYjIzXq2hwLBEo2815q1djvtaJ0GnwoqggYxVydg0RVTVeH5LYseKztOvfNvHj3ZwcV6uCp3lc8rHVHGNu5NbDZOfWrcqqyYPeoL1fLlDrxVpP3kXHXFey0eGZNyi7+Bll6Guj0zU444o4Zn2uV4YfyrFuYwvI/GoYYZJ3ITjAzmsZUk9TopV5R0uQ+OfhbpfxHvIZ9c1KS2t7I4MKcrLn1pH8D/Cr4dW9vfXPhu1eVD+5ufLJdz7+lbXh6+t4YLhL5y6LyprJ8RSxeNlggtbofZkcqTt6+1cs5+zVup6VJurZt6HKarrXgaS2m1LRbWO3unc4wmMn0rlpNc1rXNUhSO4YLDGUMWeM16LF8MdIt5Va7beincMZ61en8GeH7MG4tYRbuULM5bqa4Jwm9WdqnTSsjya6utOs5fJ1BZGvsHaQmQPxrxPx5DpV5qhSfUHieJy7YHb0r3vVtbsrD7XIbJdQj6Oc42V4d40s/C14bnWrhxYT3AKRWpJJQj+LPvV4V2lciuvdPOWSK+1iKztnaZPMADsMHGa9j0LTBbQxwbcbBjiuA8D6dbzeIUhjYSMqbhx1HrXsVlEM9Pu8Z9KvHVtVHsY4Wno5FFrDn5uTU1vYLxla0zHn396kij5rzXJnfGJBbWaKfu1dhgXd0qWFOamRPmqGzSw+KPkADitOzZ4yME4qC2j4Bar8KI33aEyZI07J92KushrNtWEbDJ4rTikVhxzW8Wc8kMiQ7quBePwqKMru64PpVrA2U7EXMi/XANUoEPmVpX61Xtk+aoZunoX7RSAK0YflxVKAYFXIzkU0yCyrjFL94VWORT4pTwKxmzSOxNsNTQswOKWIhgKsJDzUomRLFzircNV0XbVmIitUc8kWVzUgY0xCMVMoBFaGLQ0MaeppQlPVKWogU0/IpmzFIafMSPODUbxrRmkJougG+WKTYtKWppJqNCgKqKaVFHeii4xNoppFSUYouIhNNNSkZprJSYERFIRTytIV4qblETU2pCtJtpNjuMNRt1qRqYRU3Hcbzmnpk0KtTRR+1NMLjQpo21OEpwT2q0iblbZS7KtbPakKVVguVtuKCKldajNFh3ImqNhUpqNjTAhYcVXlqxI1VJG5oKI2PNGeKYW5pMmgaHNULmnMajJoGRsMtTSo5p7GmMeKBleRaryCrUjcVWegpMrOvtUEkWe1XCKjfpSsUmUGh9aiaMCrr1Xk60WGVioPaoZIxjpVphUMgpDRTmTjpVSSMZ6VfkWq7rxQUUJIxmq0qjI+tX5RVKb7wpLcHsfJinmiUZFIh5qRq+0Z8fsV7eNfOG6tmzUCXLcelYzkq27uDV6HU2Cj92pIrNsck5GjfjbGrYO7NZl02XTd34p0upTy4yi4qpIzM4ds9elTdExptHUeHosTLjpXqnhldqLXlfh5vnj9xXqHh5/kWkzjrrU9E0o8Ka6SxPArltKf5VrpbFuBSZMTag6VLL/qzUFt0qw33KRqcr4hj4Y1l6O2J63NfUbG+lYGnHbcUGclqdxa824+lc14sh3Qv9K6DTzmECsrxLH+5f6UypbHz543h2u/1NeaaquCa9X8dxMZJOOma8w1mMgdDVRKoS0Ofk+9SL9adKGD9DREhYjitD0k9BApPFaumN9nQsvzSdhVaZUt4fnxu7CmLctFCNq5kf7tRJN7Dgr7k18DMfMurnB/uZplppYuYmaMNx0rtvhz8MtX8STJeXUbiDqM96908M/Bi1i2LInFctbFxpe6ndnRGjKWx866fpOpGFVjidh9K39N8LaxNwsTruGTkV9XWvwz061gULbpkDsKd/wh0MQIjjH5V51TFTfQ6YYVPdnyXqfhfWLVC4VvyrAeLU1kKsSuOuRX17rfhNpIinkgj6V5T4x8EyQM8kVu2fpSp4y2kkVPB/ys8cQTxLmTJqzaSc7kco31rTv7O4spCJocqPasqeS3kJK/I3pXQ2pq6MopwZr22sXdqRuy6d61rfULW/X5cK/pXILdNsKtyKpm4e1mEsTsOelTCGug6sIyWp3zAx0eemOa57Ttc85QsjDd711vhqC01RvLyBL6V0Rm+p5Nahy6oqLIucjNaFrc4HeuotvCKtj5OfpWhb+EgDgxjP0rTU42cJq02+LO09K5CRs3B7c17Vq3hcLaMRH29K8h8QWbWWpFMYGa6KLEdP4WtxJatu9KydRzZapujJzmuj8IW8z2mFXgjrU99o8fml5FB9zTlWs7I9jA4dct2QWX2i9iV5mwoGeap3k2mNeLBNsz3q3f3SWdgyoRgCvMdZuZJrs3EchBz2Ndcar3MJUr3VjtPFdlYtAPIfqOgNc1psM1hdiSJ8j0NcrqmsX7MFWWTI96XS9av0fEiM49xWdScpam1CEYRsz0HXCl1aLJIBux2Fa3w70sXEnmNH8g9q4bSNWm1O9SyETZJ5yK908JafHYaaoK4JHNeZmGI9nT5erOzBUOad09DVRVhhCqMACqLq0ku1R3qxcy5+Vau6LaF5Qzr3r5ts96ETb8L2jQ7W213mlKWKisHSbfAXiuqsI/Lh8zgbRV00Koyl4u1aLTbII0gVm4AzWF4evt10km77/NeXfGjxVJN4ztNLgl+USAtg9q7Hw/cBI4GzzgV7uCg1C7PnswleZ6tInnQhqbbMUXk4xVfTbrzbVT7VMTzxXecA64wV3U23s98e4y7AW9e1Kq7gwOTx0FatvA7RxyPGvl7NhHfJrObsjSlG7EsNFaTz1t5I5I3xg4zmpPD/hdNL1C5ktysYdRu3dB9K3dMh8jS0gtxh1H3jThDJK7rKzgsMcdK5PZp2PTU3FWWxTu5BawBXng+9yzDOBXCfEYtN5ai6Etsy7v3Jxz2rttZmS0KOsMM8Ywrq4zXh/xJury+mu1tLhII1fCLC2NvtXLXkkrHTRi27njHjfVrz+39RggDxhWHnE/dHpXmHiq+LXm1nWbIAyOlekeLNH1y3024vJDC6t/rmLfMfTNeTTabe+abx0JjJ+Uj7ua0wcYvUzxUpbI7b4MGW51eUugCrGQGxXsdrCTtyueO3evMfgNZudMvLxxz5zLXrdmFSEMT26Vw453rNI6ML/DREYQq4ximpC2anaZXY4IqRD04rjudyixkcLVOoVOO9PUjFVL+YRZNRe7HYne4WM/PIAKpzeKLW1faDu/GuR1m8uJLgojNg9MVZ0PQzcP5l2xx1rpjTSV5MwlNt2R0ieLkdxhDitPT/EQaZcHg1TsNGsY+PLDD3FbVppdmoDLCufpSvHoZ8r6m/Z3KXCK64rRRvlrKsYFTGzgDqK1oVyvFXFkNFK+FV7U/MK0LqAuvHWqsNuyv0NQ9y09C9EAVq3AgJFRW8fAFWoxtNNIm5I0IK1XMLBvlrQQ5FOEQ3ZqZQuUpWIrOFu9aUMZqKLC1ajdaajYmUhGiNCqQasqQRSMooaM7ixdBU6Niq6nBqZaRLRYRgamQriqq1Khp8xDRYC0jJQjVKCDVJpmbRXaOmFDVsrTWTNHKhFNlpuzirjR1G0eKhodytspMYqdlqNlqWO4ygGgikxU8wxTTaKMGjmARlFNK0/BoIpXAh201lxU2KYwpMaIiKTy6lxS0hjFjqRVxRmnimgHqtPC01aduAFbRaJA4xUbGh5BioHkzVtgkOaoWpSwpjNQNDH4qBzUjtVeQ1LLI5GqrIeanc1A3WkMiNNLUsrVAzUrlIez1GWpjOKheXB60XHYnZqieSq0k3HWoHuBjrRcdixJJzUDNmqzT1G03vRcrlLTPionkFVnuBiq0lxnvTuOxaeYVA8nNVGmx3qJ7jFK47FxnqJ5PeqUl171A91k9aLlIuySe9Vnk4PNVJLrHeqst2OeaLjLU8nHWqMsg3DnvVea8HPzVnXF2N4w3ehbg9j5mQ81ZB4qmhy1XIuRivsWfIshkzk1Gq4PWrEsDE5pot2rJsuIwHmhjxVgWpJoFmxBqLlNG1oD8RmvT/DT/IPwrzbQ4Nka/hXo3hwjywc1R5+JPRdHbKLXT2TcCuT0Zv3a11NgelDMYs27bOBVsfdqnbHgCrifdpGiMXXFHlt9K5eBtt1+NddrIzE30rjz8t16c0ET3Oy0lt0Q+lRazD5kJ96boj/uwK0J4hImKCuh5L4k8Pi4kf5evtXEap4NVj/qq98utNWRieKybzR0YH5RQRytPQ+eL/wYq5/dVj3Ph+OyhaaRdqpzX0FqOirtJKivH/jBOlhbm1jIyeoFaQu2dVDmk7Hk9/N5t0zdVBwBXp/wR+Hk/ibUkv76Mi0jPygjg1wXg3R5Nb1yG2UfKXG419p/DvRINF0OC1jQD5RnA6mubHV3Shyx3Z7WFoqctdkdF4e0m00uxjhgjWNVAAAFdZpcadz0rDgYZUvzjpV2C8KcKa8Wm7O56UonQM0eMZqq6ruJ7VQS8LHk1OkwYferaUrkRg0LNGh/hBrI1bTLa6hZXiU5HpWn5m7jNRuwzjNYySNo3PFfHngbcGlhhDL6Yrwjxh4bNlOzKjIc9MV9p3sUcikMAc1wfjLwfp2pwuzQjdg1NOpKm9NgqU1NeZ8jW6sCUbmor2NiOFzXf+NvC/8AZMz+UnQ1yJbC7CvzE1306ql7yOCcbaHOyebC+9MjFbOha/PYXsN1E5GD8wqnqETLJl22g1nkKrFVPBrvjaSOGoraH2B8ONTtPEOjxXEbKZAOea7SHT0K/cGa+S/g54yl8Pa1HbTSk28jAdfu19Z6HqUOoW0c0MgYMAcirscU6fKxuq6Yhs2+UDivnD4r2ot9ZXb3avqG8+a1bntXzn8Z4P8AiZxv05pxdmYTV2rG/wCB/Jj0hWYDO2s7xperbodrYzWVp2sLZ6ao39q5Txt4hSaEgPzWSg3I9zDuNNJsbf6qs9u6O/QVzWjWF1qGphQCIM9axba8nvbwRLnbnn3r0fQMLHHb2yZkb07V3KShEwqKU22thL3wpZRxK6rlj1OKz7+ys9PhAMal26eterWmlx2miGW+A8zBOTXnFrZtrni0KeYI26fjXPOt7NczNaKU48nU3vht4ZikcahNDgnkZFei3TLGoRe1Sxxw2NhHBEoUBe1Uog1xNjrzXzGJrutNyke5h6CpRUUWtNt/tEq56Zrs9Ks1UL8vSqGh6fsjUlea6Syj28VzK7dzqbsrGjpsHI4qz4lv49L0eWV2AwpqfTY9qbjXl3x58RfZ7VbGJ/mkyMA12UKfNJR7nHWqcsXI8A8U6pJe/EH7ZuJ/e4H0zXtfhW8aa3iDHnArwnVrGaK+guD13hjXr3gCYtFDuz0FfQu0Wkjxay5qfMe26BN/o6g+lbCvkcVy+jyYCjNdDA2VB/WqRwl2FjHKrpx61t206uhdn2Ko5Uc596xUVnwF5JqdU+yDe8ohB4bdzkVnVatqb0b82iOl069t5rUsk5x/AcdK5/xF40/4R+5t7UrHcvcPtQs2Mn0pZoozZvc6LcLNs4MKnkZrgPEfgi81jxGj3VwTHwYuf9W3c151WrNK0T1qVOLbcjN8ceN7u8vmt7C4NvM3GxDkZrzDUWdtQkiGuyR3LZkniOANw96634i6Po3gd/MbWor/AFOXgQKOVB714XPoPiTxt4kkez822gSTY83YN2FcsabnK83Y6pSUI+4aPinUpr6SGwXVpVguCfNfHXFZ15aRT2hs9MvDNDEMsrjaF9SK7JvhLeaBazaj4p1NHSEDy48YMmfSuS106Jo+rwaXPcCWznIxIuRtz61vBrSMNTnn/NI6fTr6x8M6FHY6T/pMsqiSUkY2setVB4k1I/vGZ1B7VueHdCsTb+aV3pj903qvatS40yyjjXMIC45rjlUhzPTVnXTpStuY+g6w9xcJvYjJ5FdnC7GPPXiuYjsLG3cyJCVI963LG9gki2qw3DqtctVJu8UdkE7amlGx2cVR1BRIDuqyjB1BWqGqeYkbbQTUxWoS0M14rZX3bQSKuw3kUMfmTOEVeg9ayD53LFTXPa5cyzN5asSScBR2rrjT5tDkqVFFHZN4ytIn2wqrkdQatW/juLeMxIo+tcK/hy4u2t/scbcoPMPvW3p/gWVivnTfUVs6VGK1Zx+2rSeiO+0vxhY3DKPMCk11un6jFIgZHVgfevPbHwBZsExKY2HfJrtNC8M2WnorbmkYf7RrnbivhN1zP4jo4ZEb0P1qYRxn0rMuMr90YUdqrHUWTg5o5iXFnQKFXpTsc1lWV75hArVToCae5F9SaI4NXYhuqivWrcLYoRdycx8VFllb2qwrjHNMZQamSC5JBIasqwIqlH8tTxtzU3JZPjmpEqLdxT0NBJMvSpFqMHipEx60rEtkimpkNQrUyUrEtklKDTVoP5U1JkseKGXNMBNSJ0rRSuSyJkqJo6uYyKaUpOJNyiY6ZtNXmjphjrKUCkykVNAWrRjppjqOUq5XK8Um01Y8ujyzRYLlfbUbRnNWylNKUrDuVClIRVpkphSkO5X5pVOKkZcVEwouA4vTWkNRlsVFI5qkwRI8nFQmQVDJJVd5Md6fMWkXDIKieYVSkn96rtOc0+cdjRabNRPJVEz+9Rtce9HOOxcZ6heSqj3NQSXNPmHyk80nNV3lqtLPk9agef3qblJFmSWqss+O9QS3HHWqc0/PWi5VizJPVaWbnrVWSf3qrNcUFF5p/eonuPesyS5561C9z70wNN7niq0lx15rPa5PrVeS596ZSRpPccfeqCS496znufeoJLn3osOxemuPeqkl1z1qlNP3zVOW4xzmnYaRoy3f+1VG4vMHrVSS4yKz7qfnrVKIF6a996pS3mXXnuKz5pyT1qAzZkX6itYwE9jxkEhq0bNd2KzHOJK09McFhX1TPk5I1I7UsBxUq2LH+GrtpjYKtpWE2KJmRWXzYIqVbHGeK0OPxp1ZXL6EVhEEG011WgyAMq5rmF+V62NGdhMPrWsTixCPUdDb5VrrtP7VxOgN+7U12WnNuAqmcsTetfWr8f3az7TjFXoulI2RS1Rf3bfSuKvQVu/xrudRGYz9K4nUxi5z70ET2Oi0JvkFbYHArnPD7dBXSA/IKCo6oglzzWZdnBPNaU561k3Zxk0xmPq0ojtZZnIAUGvlP4nas2peIpgGyitX0P8AE/U/sHhy4k3bQRxXyjeTNcXEkrHJZj/OtoI7sNCyueu/s36UtzqT3bpkL0JFfUNhJgDsBXin7P2nfYtAExTBc5zXsunjdj0rwMfU5qrPfwkbQuanmsTxU8LE1XG1TjvSpIQ+zvXKmddjQhJqzGxUY71nWswydx71ehkVjVpisOy2aDuzU3ylc7hTtgzjik0xlSVgy7e9Z93buYzWtJbEtmkMO5NpqGgPFPiTpiPG8mATzXht/p6tcudwUg8V9YeM/DbXls4jHJHFeBeNPB+oaa73HlsVBJOBWmHnyuzOXE02/eR53fWfmW7eZyR0Nc0Y/s9wRKeO1dvt81dnfvmsPWtLLNuANetRnbRnm1FdXMSTgh4Thh0Ir3z4EeNfNtUsbqYh045PavA5YWjLAdB3rQ8I6rJpmsRSqxC7hu+ldRzSXMj7f+3B7YnOQRwa8Q+Mf7xy47Guu8J+Ihe6Uu193y8VwXxNuPOO3mlHc4npJHl+ta21uoiyfQVyuoX0164TnFbet2ZlfdjNV9F0/bdgyJkdeRXQlY9JK6ui/wCGbL7LAZ5ApyPSvQvh0LeO6+1XBBA6Vjf6H9h2qqjHaqljqi283kJkLWU4ts7KEouLjJnonj3XYnsmjhc4IwMGsH4bqEunmbBOTzXMaxcM8fDlhW54JlKgLnBNefj5P2djpwlCMZ3R6ZLM0x65ra8PWLM4YjNZOiW3mFe9d9otmsMYJFfOt62PXStqX7OLbGBitiwg3Y4qpZx726VuWUYXFawiZzkPmYQWjN0wK+Q/jd4lM3xCjtRJlY35Ga+qfGd8tlo88hbHyGvg3x9eveeOprvJ+Z+Ca9XLqfNV5ux5uNkvZ8vc9B126hnsoWXAIArtPhvP5scY/ujFeTyTySachzk44r074PkNGu7JPevXqxd7nnJL2Vj23Rz+7U+1dDaTbVA6+tczp25VWtu1bjk8UkcR0mnzxrAZQy7wehq7c2MWsaS8LM0ZZwxYnH5Vg27IyfKOf510mmMRaed9+NV2svcH2FYVopxOrDTaloecJokWgeIL25a4vzEW+UCU7TWL4w8WXGh6VI5eWa4lyG2HmNexPpXrek2+n311JHcq7gnI81cCvNvizILHXF+x6Xp93YyELJJ14968qceVcx7lOXNLlPI4NL0HxeES2uLy8u5JcufN3MhP8hXsfw/8NR+HLJ4ZLJniRDuO35nOOtdF8PPB2j6YBrEOm2Fo1zFgLGAOT3qD4v32qWXheeLRmgN2B/C3O3vScHy8z2HzpysjwrxrocniXxYJNaj1iLSVY+WokK8e9UNZ8KaXomm32ptpN3Paxw/6L5o3NuFdH4PvL3XNIhXU7q4M1mThP+emT/FVj496+8fw4gWyKI2SrqTg4x2qYSk5KKYppKLbOZ8J61HeeGftSwmEKduxhyOK5XxL43uIJ2hhKDacZYcGsb4cajdT+F7yzPmPcOzMgx7VVsvAviC/uw9+oSN+Rz0rRUKcKkud6CdepKnH2a1NG1+INyzhZ/LK98Ct7TvENjfMjQzCGVjgBj940zTPh1Y2Me66cux7Gta18Maek6vFaLuTlTt6VFWWHfwl0vrCfvs67w87SW+2QZPqK0rq0EkIG3mrfh3Sfs+nAyD525GfStBYRuwRXnW1ujo5rnIXOnhmMJwobuaq22hpG5PlKT2LDOa7c6fHJneoqQWscRVdu4e4q1UaIcLnN2djdIVwqY/2RXQaZp7MwZ1bNaNtbpngYNacEaqg9aV7hsMtrVVGTirBMaCpNo2dao3QbPtVpEWHXEiMMCsq9jBPFWG/Gop+VzQNqxUtrv7PMNxrprDUI5EGWBridTVs7lqpBqFxbtjceKqKOWpKzPVIJY36VaReOK890vxA2QHOK6nTtYjkA+bNVchVEbq5qTrVaC7ifB3CrsbRuOCKLD5hoU4p6KakCginIF9qXKLmHIvFSovtmrlnplxcRebGFK/WtG10WdiPMwo9jzXRTwlSeyMpVUuplJGfpUoj+mK6FNJgCgMzE1LHp9vHwVDfWutZbUe5i66OdSM59RUyRMfuoTXSC2gAwIl/KnLDGv3VArRZU+sifb+RgR2cz8hGH1qZ7GZY93FbYGBxQRkYNaLKqVtWyPbs5zy8HnrQVIq7dxBZD9arsOcV486Xs5OPY2UrkWaXdSstMYVlzWHYcMUYqIttpyvS50OzFZaaVp+4GlAo0YXItlIVqYrSEUmh3ICtNK1OVprLUtDKxWo3HFWHWomWpsNFZ6ierDrUDilylIrv1qvLVl6hkANFikU5elVJM1ekWoJUpWKRnSZzUEmauyqKpy0WKK7viq8kp9allqpL3oKQx5jnrUTzH1pHHNV5OKdihzzH1qvJN70kmarSHmnYpIdLN71Ummok9KqTEg07DCSb3qrNMfWiRuKrSnNUkAkk3PWoHlwetNkPNV5WOaqwx7znB5qu8xJ61HKxqu596aQyWSbnrVeSY561FI1V2kIzVcpRPLMdtVZJuKY8me9VZm46mqUQuSSzGqc70jye5qvK9Wohcikfk1CJG81fqKSVuT6VAGzKuCfvCtUiG9DyuXHmGtHSWG8VmTf6yrmmthxX0TPmGtDrrNuBVwVQsW+VfpVztkVhJGexMDxTj0qvlxUihyOhrOxdxd2DWno7kSjNZnlSZzir+m5WQZFaxRx11c9I8PTfKK7PTZhgV5zodwFwM12em3IwvNM407HZWkgwOa0YX4rmrO66c1q29xkDmkbJly8b5T9K4zWATOT711NzN8h5rk9XbMh570Cnsavh9gMV00RO3pXHaNMkShmYAVqvrkEYxu5+tARehq3R61j3xyDWVqnieAA/OB+Nc9N4tiZ9okB59apIpas4n9oTUWi0pLZTjeK8AH3x9a9N+OesC+voolbgZ4rzAdRW8dj1aatE+wvhJCg8JWjHAXYM5+ldqNU0+0+V5kxj16V494Xutcv/AAdaW2jK0YCKC+M9q5rX/DvjXc7SXbsM9hXzc6fNUbbsezCo1FWTZ9DR6pDcHbbzK30NXLe4/e/WvnDwRqHiDRdWQX7SNFnkmvc9L1D7WI3jYMCB0rGcOV2vc6qcueOqsbUl15O9ieBk1wvjL4kyaWhWzQu44wK7uez82Bg3G5a888QeHbK2aSa4UMM96LpPUtx5tjkIvih4uv5dtpC4GfWuz8L674+1JFLK65PXdXA3Gv6fo12UtoVYg84rqPCnxBdptkShR9K1k3bSJhyJPWR6XpUnixZM3G5x6E1vWWp3SyeXe25UZ61gaD42tbiRI5pEDdzXeQSWt5AJPkZT0IrK1zS1kCbJogvBFZeuaDa6jYvA8SnIPOK0/J8o/J92pv4AB+NKwI+RfHfhmTQ/EU0e0iJ2JWueuo1eIw7eccGvoL416IlxEtyE+Yd68P1IR25KsQGWumjUbVjgrU1GXkcFdWrLI8Ugx6Vgzjy7navUV2GqXVtPONxCn1rktV2fbiYznjivYpPmR5klys9b+D2uZU20r9BjmtH4gssoLJXlvgrUGsr9W3Yz1rstc1YXETDdnNPaRyVYX2I7TR47qz8wsMiqlxZx2sDMVBxUNrqVzDCVjJIahpvNtnM4PQnrXXdSsbUJOEW2YovMyPyVUGprKe2mulTdyT1pYZLWRGjjZWPpVCS18uYzDK4rRoUZvdnQ6xbrAiMJM57VseDVMk6bema4c3dzcEZJZFrr/BF8izKM968nNabs2j2Mrq30Z7v4VtfkRsV21svybR1rhPC+qRLAuWFdrpd7DKwO4V8ut9T3ZXsb+mQ7V5rUT5UPAIFZqXltFEGMij8a5Hx58RNJ0HTpGa4TzMHaueprph5HNNpbmN8bvE9va2htBKFdxjaK+R/HDxrqStGcsGyTXoup3eq+LtTm1eZmFsudin0ry3xQrNqb45Ga+lweH9jS97dngV63tql1sjsfDk0M+nfOOi16l8KJ4+QnQGvGPCLt9mMZ78V618K0dLhhtIGa9CpFSpXPP52p2ue36dLuwBW3asTgbc1i6IgyCRW6sY44rhSLNWxIWum0FZI5gUUMHU8E1yloSoArX0+RmmiBYrhxg5pSWhpTdpGp4oWbSfD93rEkayvbKcRZ+9mvFfhab3xRqrC5tkGkrMzSx788ZrvP2iddu9J8L3Nrpqs896B5jZyF/CuW/Zy8D3ul2N94gvpXkttUj8v7KCQ0RHVvxrzKsE5JI92jJxptvqd14g1XTdMby4I8wxLtDDOEAr5L+IfxI1i/8dXMel6jLbQQOYgijIkB719F/G3V7fwz4MutJtCttcXqtHF5g3MSw4xXingL4VPLDBqGqRk37QFghHL/AO1UPlV5SHFSaSRleDvFT6BFqUt7cPcXk2DFlelcV401zV9euR9qdzbhsrH2Br1j/hD0t/C2u6lqaBLmy2/YVI5bPX61zvgjwjqeuWTM9mzrExeSXHCrURnGPvDnFy900Pg9o8NrbNdNCGkZOMjpXcvp1xJll5H06VfttKjsNNhltVEkCqI2lUYAb0rT0/iHJxiuGtJzk2zroxUYqxzY0Vmfdcc4q5ZWaGdYRGAB3rVnlVnCgZNLpcOdRL7gyKM1l1NHe1zUS0leJUA4AwKr3Ns8PDHFar30cabEwKy7yX7Q2Ca0klYxjcpTi78s/ZvmYVkjW7m1uRDqFvt54Oc105khjtgsYy571zur25kbdIB7GoaNEbUF3HLGskb5BHSrMU7Z9q5m0Y24GATXRabJHPGMdazs0ymtC757YprPvFDxEDjpTFDA9K1RAjJULx5FXduRTWiGKqxlKRzupRsDWUyYzmum1G1LLmsOa3KyfNxTicdYpRqFU+tXLOaeNV2sRURjYHHSrEMZ3pk8VZyO5r2eo3EYHzGtuy1huN/0zXPwKqqcnirNv94bR+NDQKTPRLbUrdbKMRL9oc43/wCzWzKtittFcRqGjH+sNcl4Yt7u3uke3kUySISFIzxV9EvMJDMrQxTkgseldMPh2Jcmd/pFxapCkEEgYn5sDtmtQda5HQYbGC5VrLcSMBstmuoedQBtOT3r2sNUvDUwktSejtUP2hNu7PHc1MDkA11KVyQFFFFMAooooAp6hHuXcO1Z7DOPWtlxuQisp12yEV4WZ0uWSmupvSdyIio2Wp8U0rXkPU2K7oCKhZcVcZeKideOlYSKTKwYg1Kj0jLSbalTaGTBqNwqMVFI+KtVCbFncKaaotORVm3kDL1ralJTdgk7CuKjYVJIagd+a6HRaIVREbjFV5RVhzkVA9Cw7Y3VRWlqB6sTCqspwDQ8MwVZEElQSHinOxJqOT7uaydGSNI1UVpjVKWrMjDnmq0mKxcGjaM0ypJ1qu9WpVquy1NmaJlZ1yagkjq4wxVeY4plIpSqMVUkWrcxqpIaZaK0q4HvVSVec1ckOTVaQ8+1UMpSL1qrKOK0JOlVJV9qaAz5Ohqq3zGrlwBiqjYB4q0UQSLVadcVeaq1wM00wM6Q/NVeQ81bmTnpVaVeD61SGVpDUEvSpWzk5qF81SAqScGq8tWpRk1AyVogsU5elVC22VP94VduVqi6/vkP+0K0iRLY8wnB8yrFi370VDdHD0tof3g+tfQdD517HZaVhlGa10jXgViaIwOBXRQ7NtZM5pbjRECfapo4x0AqUGMCp4GhXqKzaDmK7r0wtNiJWYHFW7iaID5RVIyZkyKqJz1NTo9JnwRXW6fccCuE02U5FdJYXB45qmcbR2NtdYA5rWtbokDmuTtLgcZNaltP0waRUWdDLPlDzzXP6pLtDM3arpmG3k1zXi2/SC2b5scUFS1MnWPEyWkbDcVx7159r3xMkikMUDF/cVynjnW5Z7t4YpmAzzg1yPJOe9aRhfc7KGFTV5HXaj461K4UqjEZ9azIvE+qI4ZpM1hml/GtVFHXGlCOyL2r6lNqUwmm5IqhSnpgUnamaH0/4W8SWug/Dq0kUAO6hfxxXK33jxri58uW4CBugJ61Sm0a/wBS8GafHAWCZU8fSqqfDuaS7guLiQbUwcZ714HLS5m5s9RSq2Sgi/calcr+8kA8tuQTXofwX1NtQv3tMlggBFcvqljay2sVowxIgwNoyDXbfAnRPsOpT3TA/MBisJuDWh1Q51ueuXkBitSSOcV5D8RLm6+ZFDFcHpXtGrnzLf5fSuK1/Qxdw7lQFulYTumb09j5a1qz1K+uJ/IjYEng4rsfg9oN7pUskuqRmVXHAxnFehXXguaNjLGuPXFOsNK1C1YAglc1v9bajymUsNGUuZvUwNT8LX17qn2ixuHgUtkLuxXpXgldb021W1mk80DHJOadoWlzTENIOe2a7GztPLjCsMMO9YOTmaKCii5YSySRL5hrQTpWevACirVux3YpoTiYPj7T/tmluijLbeK+TfG2ia5/bbWcULkPIACAema+ztWTdbHHNYFj4e0+8vBcz26Eqc5IpwqOnK6RjVoqpa5534G+AulXGiwXWqM/nsuTzXm37QPwUi8MWg1vRZHkiB/ernOAK+uFOR5du/7tR27V5L8Y9SK+EtVtLxvlMT7c11Uq8qck7lyw1OpTkrdD4vsnYOGXINbdvcySfKxNYkA23Hy/d7Vp24YSbsV7L3PmZao6DSCrXCxtyM1f8WWqQ2IaPI3DFYlrIyyLIvGDzXWXUA1TSAAx3AVtGXKzOm3K8Uec6bKtvejd0JrrYLM6o6QxrgN3rEutLFvL8/JB71t6TqIswskRyy9q6uZbkNPY19U8MW+i6UWkYF2FcxpYkjmLwn34rrWnl8TR7Zn2hR0Bq7pXhF4lLJhgRWGIgqsTqwtSVBmRp/i64sW2u/T1rct/idPbr8hLH2qnN8P5ryVpS2B6A0kPgVYzhicivFlgafNqe3DFVJxvEs6j8Q/Ed9AVtVfb7A1zkWlatrt4LjU53253bWJr1bwho+mR2RhliTeB1xzXP+K2XS2mAAVOcGvTw+CoUle2p5FbEVqsuWT0MPXNag0jSP7PtVXO3GQK8hvpJJbxncZJPauju7hr67kIYsueprIubNjIWXNOdS78jqp0Ixha+preCpoxdAOMYPeve/hi1pLN/DnPavnXRd0F+FJNe5/C6N/MDj5c+laxqXg0edWopT5j3G2aGNgFIrSjuVHauds1YsCSa3bcJsA71zok1LeVcjPet/SYVkuVC5Y4yAPWuYgjJIrZ0+SaGZJY3KlfShoqLszE8c+DvDWp38lzqmr3i3ruGkh8/CgjoAK9A8JQxJaPMo8sRxBfL6LgDg4rI1CxstQvobj7BHNK/Lsw5GKsarePbaNcfZVY+Ymxdo5BFcXJyuTaPVcnOMVFnD6lF4M8UfEUWev6lEboALDbmQcHPBxW7r8Wl2VwtqtvOZLRhDG0f92s3wJ4Z8N6gr+KNS0tU1WOcxLLImGGOhFXr9wb27vFkL+UT9/gM3auWaSje252J+9a+x5l8d5tOS/0+DT1ubY4PnLKcLJ6YHeqPgC+uLHQYUktZ/LMreYIxzIvp70/XdO1vx1r6XF5bxQLascKG+6DXfaH4QtdO0tWOoXLleQCPlU1yyTeqNUuVWZXv1mHhHb9hkhhefzFBXB/GsO2kbjkfSun8YapcXi2miRthVVXLpzke9c2luUv3j/hDVz1vI6cPtqRX2YUMpHzD0q9of77TDJGwZ8nIFVPFP7m0JXpjnNYmm3F1ZoJIpGRT2B4rmi7M6pQvE6mS3nYbjnA9Kqy7Y1LTSiMDrk4p+j+OdLtFaLVoTnsVXOazPE+v6RqSb7JCUPVWXHNbWTV7mFne1iN/EsEchgtbaaRx1cjK1M08l46PJ09BWFYLNcXAWOMQp3xXUWVvFbxYLAse5NIUrIikQemKZBM9rIHU8dxVuXyz/y0X86qTLECR5ifnSsQmdNY30N9AMEBh2p3R8VxcF0bS5BjkGM9jXVWV2JoA3c072JZoKMe9TKgYdKit+UyeatRgmto6o5pOxSu4vl6VhXse9yQOldXPHuSsiazdiQB1NDWpjJ3Rz81ucA+tTrFtRavXNu0ZUNzg0l1Gq4YdfSmcrRRRTvwTxWhbc44IAqmAS42jk10+k6Hv02S/upfLRQQoB5JppXM2W/DF01tcicSfMPlQMema9FtrWW8tYmuFQsvOAP5V5r4ZWN76MMgZd3evYY2ENqrbQMAYxXfgo86d9iJHNSJa2zJLYrMLkvtKHp+VdJplsIoPMkJMknzMD2NJZwWbuWVQZOpbvUknmR3A3ZMdejTp8r5iG7k8kKvEUxgGnxrtULk0RsCetO711pLcgWiiiqAKQUppo60AOPSsy5GJDWlVC8/1lebmivSNaW5ABxQRQvWnEV862dBERTWWpCOaQ1jJjIHjpm0CrLDioZBWbRRA/Sq8tTv0qvLSYFSbvUljJztqOXvUMD7ZauhPlmmTJXRpytUD5zUgOQDQRmvfSucV2hgHFNkAxTzxUMprdKyIbKs3Wqs5+WrM3SqU3IoaIbK/GTUF1IFWnucGqd3lhScVYXM0VpZBn61UnmxxU4jLZNVL2PC5rCVBNGsazRGLkM2CacGzWUGPn4rSj6CsVhLmyxdtxX6VSuDVx6oXQK5NZVMHJHRDFxZTm781TlbBp11NtaqLzjPWuZ0mjrjVTJHbNQuaZ51IZA1TytGymmNkbiqspqy/Sqs1BRSuO9VqsS8saiKGrTGiB6hkqadStVmJ700UQSAGqc6VdfNQyAkdKoZlyLVeTNX54zVSVDVBYpyjg1C1TzAgGq7mrQEFwMiqEgxIn+8KvTGqMh/fLn+8K0juRI8uvcmSm2/DCnXw/eVFERvFfRrY+bWx1ejPhRW/C52iuY0ds10MDHaKyaOeRfic1YjOe9UYiwGanXLcg1m0BYl4HWqrSfNSzbtvWq4OKqJnURs2LsQMV0VishQc1y9jIdnpiuhsrghE57VMm0cko3N+AsAOa0YJTkfNWHDPkHmp47jnrUJkuNjo2mxCee1eYfE3V2hgfDdsda7gTkwt83avI/igsrBzzjNXHVmlJKUlc81upmnnaRj1NQ06m11nsWsFFFFACilAzwOtIKltMfaIv8AeGfzoA+vfA2kxN4EsYXUBzErfpVW60G6MxUMdvauj8EDPhvT8kY+zp/KtspDgjHNfJyV5Nn0dONkjibDw1FFiScZI9a7TwXBHARsUAE4rI8QXPk2xEfrWp4enWG0jLH5qEXKJ3MqqwX6VVmt49rVJZTmaJW7VOY43O3I3H3q7XISaMOTyjlGYZqNLOPduOMVn+Mree1uA1uxz6CsfTfEEiyiC5OG96zdr6myg7XO6tIIkA24BqwWJfbmsWyuzIoZWyK1rQlzkgmqTJ5dSzGDu5qyqgcinRRHGSKnCBRQJyRDc/NAR7VHo8OY5FbgVNN93ipI1RYOuCwqbakXOR03VpNO8T3Fi5LQtjb7V5Z+1pqEen6DEsfBuH2n8RXvNpo9nvNwyBpOu6vlr9s3XrO61a00a3dS0JDsAenFdeFhzVIpk4mqo0Zcu9jwCM/vkGc1soxDKKxX+Vo2HtWtH1QmvalpY+aexpR54rotCu3jXy+xrnIm5Fa1iTxg1ra6scnM4S5kTa9pk9wTMjFs9qraPpUjy+TIhBrotKvI/tKQzL97gE+tdlJoDGATRRYcDPArNymlY9GnVpP3upx1ppUtiSYXKnvXQaDc38MnlSMSjVUvN4YbhtYHBqe2vwm3cR8prJTZs5cy2Oz06KXoOjVFqFlPDKSW4NQWuqJ9kE3mKBWX4h8RObQ+W2WArnqJvY78FV5HqSSXI0qX7RJIMfWvNPij4oGoSCK3fPODisrxT4lvJpDC0h61y0fmXF2r8tk12UYyUNTkxlSEqnuHVaVHAumgyfeI5qjI0bMa1ltSmlAkHdjiueZZN2OQc05jpWd7sUkR3Ebjs1e+/CBo5rRGOM8V87Xm9UPzYIr2n4D3LzIke7NEDkxEdLnvcW1SpHpWhancOKjtbUeQrN6Ves4VU8UjkLdoWUYrUsc5G7pVKOPjIq9Zk7sVQzVjmmg/eI3tmtWx+z2tpKLhAZtu4fjWRtJQDBz69qu28s8kQgkkQKO5HNZ1I6aHRQqWlZnOXWufaZHW5jMcUTE7QOCBV3UrC38QaZDHpqmJZE3bwPut2rf0zSY2t54JESUSA5IXse1WL/yNL8PCCz2xsmAQRyK4/ZPltI9FVlzXRy+m+GbDw7ocz6vcC6vZRmWQjHTpXI+IL28vG8nSrsrZr1hUf67/AGfatrxVfTXtnbWllMJJJc+ceuKv+AvD0Md1HIsLYjO593O76VyTXNJRjsdSfLFyluZGjWkdr5ay2ZlumQNtPZfSqvinR5bG7gv/ALP5MdwNxUc7a9R1Cz+ySteQCNMnBLLnA9KookfiHT7zTrraSpzGQMZx6Up4S94t69BU8VZqaWnU8W8crjQpZB1AFYNsftllE0IyMAGus8R2UnkXWmXalJF4IP6VwHhjUjpd9c6fdDhQTHnua8uUeh7EXzRJ9TtreOVQ6nJHIxV3SNBjuFMsShsc4PFY+h61fa94guNP06SEFN25WTJ4ruofCniFdM+0xXCF+AyqtbqhLQTnCKuYGpsth/y18sjuBms43F/djdaK86DqcYr1DSfhzBJpf2iSQyXDDgk5Ga6Xw94btIdGe0kgTzCSMgYrohh+5x1MZTiny6s8KGla7doXTfGv8qkvvB+vrop1MXD7F7ete73Gk2UGlyw3EYSJFJ39MVw8vjvwxaabJpUhB2KQHLcNW3s0raHK67n8J4/pC3n2yTzpzlAPlPevQfDFwZIdvcVxGkW82o6tPqWxkg3Ep6Guv8Nhor8p2IzXHiUr2RdJvqdhZHC/WryHBqjCCrZqzGTms4OyFPcvD5loEK+lMRhipA/GM9q0MGZOowbJSwXqaoXkXyb8fhWteP5kgWqOortjO3vSZhJamdZEfa0Y8gHkV2viho4dAt/Jg2q5BJB71w9ruE3yj8a7jWr+GbwlBbNHulVwQwqoSVpJmTRnaExS6h2+ozXsdqUksUUMD8v5V4tpFxNFIMADJx0r1jwvA8GmLLNJudh0rsy+T5miJ7GhY25t5WzyD3q7nPSqsFwJXbsB2qynTjivap2toYso3aTx73izuJyParGnSSSW4kl4Y9qn4NKMDpjFONO0rpg2LRRSZrUQtJQTSVNwF9Kp3q/Pmrneobtcx5rmxkOejJIqDsygOtPpuMUor5WZ1iEc001J2pjViwGNUMlTNUTjihooqyVWkq1KvFVZRUNDKsvSqrNterU1Up+tQtANG3fcgqdTWbZS9quhq+gws+aCOKorMfIKrS9an3bqjdciu6xgypMeKo3HGTWhKtUrlcik4kszHbc5qOVflJqR8K5NVp5sgip0JZBLIFGKo3kmYzU0oLGq9yv7k01qSzIY/wCkCtSH/Vishv8Aj4H1rZgX90K0pIioISM81l6o+M4q9cvtz61i30hYkVtJKxmpNGHfyt5hqi0hx171oXceSTWVPxnFcsqKZ1wrNBJcEU1bvHeqU7HmqrylR1rGWFTOiGJkjYa896Y90p71hSXLVA12w71i8GdMcb3N7zlYmpFZa50XpHerEd9WUsJI3jjY9TSulFU3Wmvd7jTPOVjUfV5robLFQfUa45qE9allcE1A8i4qHTkjaNaLI5Uyc1TuI/SrRlB4qNsd6VmaqSM2ZM1Tkj5rVkVTk1WlQHpVJjMe4Vs1SlU+an+8K17iM1RkiHmJ/vCtYszlseT34+aqyHmrmor81UV4avpI7HzkdUdDoj9K6a3OQK5LRn+YCussm+SoZhJalpM5FWIehqk0hU+1RNe7SRurNoUUabDKmoAMZ71VS7LDrViFs00RUiWraXZ1rWs7yNV+asRQc1LGxzSlG5zM6SG/QqQvWrEFzkiudt3OelaNs5qOWxlI6OGbcnWuH8f2byQu3J4rq7N+OtVPElr9otGb2oTsKDtJM8BnQxzMh7Go62PE1kba9Y44JrHrrTuj24S5lcKKKKZQ9RxSI21gw7Gl7YpBQB9f/D/VEufCVk0b5CxKpIPfFbiahkld1eC/A3xZ5ML6LcydyyE/yr1S71BYUDLycV8viYOjUcWfR4WoqkEzU8Qz+ZENp571lWfiFoLlFfOwHBqit5NcZOevSiayjC75JFB781itTokem2PiyxbT/wB3MokxjGaz7WeaS++2rfSH/YD8V5jD9nW7wspC+1dpoDKqCRixQd8VWrLjHS52pmF0oeUlj71z+u6T5x8yIbWHIxWla6ralljSJmz0+Wrkl3bqhM6lB7ihxbJ1TMDQNRktZRDdbhg4GelejaNLHIqEEHdXlmv6ppLT+XDcxtL6AjNdX4TuZjpHmZJKkYNQm4uzFPVHobFNtQtJxiq9nL51qsjcU52yeOlaOWhzWEd/mHPepZZIQyxSSrHu6bjiqZY+Z0HFfOn7WPijW9LvtPXS9SntPlO7yziqowdWaiupNSapxcn0Porxj4q0Hwl4PvLy81G3E6Rkom8bmPsK/PHxjrd14i8S3eqXUhcySts9lzxTNT8Qa5rrourapc3ijoJGzVBFzP5fQV7uGw3sNW7s8jEYj2u2xO+0eX16d604x+4Q1QnQfIM9K0vLK2YarmzlSL8C5QVq2AwBWXb5MK1pafk4raD0OGqrGiny3UD9cSL/ADr3XQrmF7FWkXJK/wBK8LdTuQjsQa9V8NXBfSY3LZyvNaRV2ck5OLTK1z4Y1PxFqEx0qElV5zjiuS8V6Dr2gTqL+0eNM43bSFNfTP7NQgm028t5FBdSWyevWtX9pLRrW4+HU0ywK00RLA454FZOmou56VDFTlSVj5CfVHitTGM7z27Vj3N9cMGDtxWe9zPvUuxye1OZmYHJzV2i43Gqs72ucvrhZrhmqTwwytdorL/F3qxq1uNrORU3hCyaa5BC5+aspSsjuoUueaPQdYFtHoKMFXO3tXDJJCxyV7967zX7KSPQgfL6LXnypySRjmiEudFVafs72K2oiFo36dK9F+BVyLe5AVuM15lqKgRtg9a634MzumqCMngtWqjqcVVvkZ9YadfySxAKCRW1YzD+Lg1h+F1X7MpIzkVsNCxkytYvcxTua0cwY8GtCzPIJrDto5F55rXsyxFBRsxt8uKkDHYcdar2/TmrcajFUNGsl5HBMm0niEdP71Gp2i6haBmfaHGWIPU1luNsnTquK07a4jWzEUmeBxgd6ylC6OqnU1OcfRI7EmUo2MHHFN8BanDa30lmI7slmP7yQfKPxrUmuLiAhpSkw6bZGwDU2kaLNEPMkbMMx4I5xmuP2T5rxR6HtE4WkzE8Z+Jrkarbw28EsyCUK8cS5JGeuK6jTpI7i6imt7Oa3kUYwyY/Oqtt4fXTtd+2+e0qlep6qPar2oamtjY3VzJK23B8p8ck44pRi+a8yZNctqZzfxV8Nia1/tqzGXiGZx3avnfxzYvHNHqkKkNG2WAHb3r6H8LeKZNZW3sLqMeaCwvEbpjt9a4r4l+FltY5podz2dwSqtjoa8/GQUn7WC9T0cDWcf3Ut+h5j8KVs9L+J9tq0wVYLy28sg9PMY/zr6Ne/wBCsJJba81iwtnA+dJJQpFfNGlWLzW9xp7ErdW8pmgYdVC9CKzNH028vfFb33iCeTUUkyJPNPWjD1U9JGuJwrm7wPoW++KngnR4WX7Z9q8vPMDhgfpXm2ofFPxV4g1SaHw5priwI4cxnf8ApUekeFvCFijq1ijqeQpXpXVWetabpcaR6XYQQEcYXuK6XVjY5oYZrXku/MyPD1j4z1nS7yG8uzbxck+cxDE46fSquj+ELKOxkj1NFknc5DAZArbvvEVxPKZC3Xqg6VDb3E12SDlU9KwlWXQ1dOaV2Vzp0MSCO3QJGPQcGq9pH5d+r9OdtbcgAQRr2qksJbUlUDgAE1xVHdkxZuQ8rUsfWo48A0u7BprYyky4uOKjmm2AgVGZgF681XDGR+aaMZE8S5+c81X1BMwk1ehGQBUd9GphYd6prQxZh2Cnzs4zWnJOzZjHGB0NV9MT98VqW8iaOUseARyazTsQ0XtBiM93HGxGdw5HevS9aDQRQwmRkDDkocba4/4a29vcaivnABVHy5716Br1tN9llkhhSYkdGr1MJRboymjKUrOxzei6lMuoSRbt0eMA+tdrayiSNfpXn2nWtxvLyR+T83GOpPpXcaRE6QKWYkEc59a2y+c72YqiVi+OtBoGOlIetesYC0UlLTAQ0lKaaagBaVhuWkHSlFHqBRuF2uaiq9cx7096zjlTg183jsO6VTyZ005XQ7pQTTC1G6vOZoBFMbpTzTGq4oCu4qtMtW3qvIKmURplCZetUp+hrRmXrVG4WsnEdyCyJ8ytIt8tZ8HytVpWytergtIHJW3HiTFK0vFV3phevSiznY+VsiqNyxq0WG2qdyc1behBmXjktgCqjRMRWgyKWyaimZVU1xVq3szanT5jMPDU26XMBNSllLGorlv3LKK1w1ZVEZVqbgzn5jtmH1rWgmAhB9qw799sufeporgmIAV1QlqYVFoSXsu4tWdLnGTVliSTUcy/IK23MGZN63HpWNdd62b1eTWPc8E0mjSDM2dTg1nzdDWhcNjIqhJyTUpGpSlPGKrOcGrUymqjgk1okJysMbkUqMfenDpU9rDubpWkYJmU6jSEQsRnmnbytW2t9qZxVGchc1v7CJz/AFmV9BJZsIeeao3F0V6Go7ub5euKz55GbvWE8NE6qWKmiyLw5PNPN9hOTWQ7Fc1Tu7soprmlg4s7oY6SN5r9fWkN6h7iuPlvm/vUz+0mB5asJYE64Zh3OtkuYyD81U2lUzL9RXPf2nx96nR6julTn+IVn9UaN/rsWjjNTHz1mfxVo6i2XrOPWvYhseXDY1NHb94K6+xZfLritOfEgrqbST92KiRlU3LV5OEU81g3d4Q/WrmoScHmsK4OX5qNxwRr2V7lgM1uWc4IGa5C0cK1bdjcdBU7MKi0Ojik3CpV+9VG2kyBV1DzVnBItQMc1o25rOgxmr8HWs2ZSNS0PQ1oyxrLaMpHGKyoHEceWqV9VjjhZcipRC3PMPiJaqkhbHQ1w9d34/uknBxXCV009j18P8AUo5pKegrQ3FVcmh+DTwBTZBSuK5d8N3jWWt2twrlQJBu+lfSdiq31nDMDkSpuFfLnIORxivoT4Vat9v8ADUHzbntwIyK8jN6fuqoj0svq8snE39Wsbi0sPPiBJUdK4fwZqt94j8fjRr2RoYtwAB717Axjns9zAEkdK898W+F3F4mqaU4t7xDkMOK87CzhdqSPUq8ztyM9j034eaKsTrIFLYODu711/h/wtpMGmG3kVM+ua+fPD+r+NLOxMNzqUUjMcg4NbNvqni1tqNqce1uoAOa6XyphHC4mcdZWPoGLQ/DtjDBLui3LnJzXIeOdS8P3EMkMUqPIBgKtcZZ6TfXkSrJfTtn0kNamieD7WxnNxIZZJD/fbNTKaXQf1aVP4p3POrLwD5OvPq7SuyuSVUk8V7N4Wtlj0pYjxnFRSWaAgKo9hWppqlAI+BiuKpJylqU9jTRikQjHCjtVhFPl5NQquSKtkgRYoRmyo2C/0r5N/a9ut/iOyhzyFavrFfvk+9fHf7V8m7xzEv8AdVh/Ku7AL9/E48Y/3TPJ9Lj3SZxxT3QC/AFT6Iv7tmNL5eb4N2zXtSl7zPHJbleV46VobWbTxVa9X98gHpWnbqv9nMD1xXPJlwWo6x5hFaWn8N61k6U25Cvoa1rEYkrak9DjxC1NWRcxhq73whcBtLjX0FcIfu/hXW+DZA1qAP4a6IPU86rse1fs333l+JdVtycfuRgfjXqvxRtft3gu9hK5/dsQPwrw34JXQt/iDdLnAljVRX0PrcYuNHuIz0MZFFbZnTgNYW7M/PHxlZjT7vaRjnms62O5eDzXT/G5Ra+KJ4GGAHOK4yynBlCiubDtukrndOK9oSaupaHbsrZ8EwLEUzxyKs3tkraasm3nFZumXUkM6qmBg1i5OR71GnG10eoeIlj/AOEeyVH3a8tUW8iNuxkE13+o3cs3h0K2Pu159LbtHEz7TzV0pcuhzSoNxepk6pb27K20Vv8Awwh8rVUI4ya5rUEfaeorrfhxHidGzzXVCV5Hm4im402fVPg9VawiJ54rpYUUHpXF+B5WNrGpPauxib3qXucsdi/GsZxVyPy0XiqEO31q7HECu7OallFiOUFwF4FaFuwrGQFTmtKxJOCaaAub+1WYZFEWwjrVXb8+akHBz2pjTOf8Z2Z1OW3txdG2xn95VrTPF+jadJbaNca+i3O7aINmd3403xbD5mmyOpwVU49a+ZL3VZdF8Ui4AaSWGUv8/JqPZ6tnTCq2lE+t9e8SaNY2yyzagPNlPlRJt+8x6Co7i3lu9EMc4QysNwTePkIr5Y8UfEnWtU0tNPXyV23AnV9nKn0zWDceLPEMEE7xarNumOZMyHr7elclSLcmenCnaHMexXGpavp+p6rc2e26lhK/aZAwHkDt9a9k8JPb+KfASG5Cv5uVz1wfWvhvQbzUp7m8hlvZ9l5jz/nPzYr6u/Za1iFtEm8PeYWltcy4Y5OCa2w2GXK30OCvimpqPU4HxTosmg+LDLHkAt5J4/hJqrqmnT293utYd0R5QivR/jBbGHxEtmyr9nniMu7HO/0zWFpzeXZxwSgMyDHPUV8/iaEsPUcenQ+jwmK9pFT6nP2Wnandrv8AmB78VZXQrlfvsa6mG7ijXCBR61G10jvzWHOjolVm+hgQ6X5Z3Nyaup+7Tjg1alO5jtHFRCFmYelS5M5pO+4W4LOHPSpYY/35kA59alZFSMKvelLLGmao53oKX28Uhfiqkk26TI6UyaXnAp3MWTmXc2BVuBcLuPNZ9uPmya0YWG3FCZDRZt2qxMm6P61Ui6jFX4sYANap3MmjJs4tl5z0q3qUG+E7Rk+lTS248wOKtCPI/Cs3oSL4RvLOGzkhuzsm3Dym9K7XRPEis4sr5tx/56nvXDLApOcAD6Vct1wQT07mt6OLnRsokOmmemtbWtw0cy7Tg5BFWDjp0rhtPvbi3Kssh46AmulstXimUeepDetexh8dSqb6MwnTkjUHHt70fjmmJJFJgxyA+2ak2nI5FegnfYxFHSjoOaM9s5oGcUwA000ppKlgGaM0hppNRew7koIPBqrdwcbl4qQNzUisGG1qirTjXhyyHGVmZB680g/Krt7b7fnSqLcj3r5rEYaVKfKzpjK6HZzSEU0HinVlFFEbgVBItWWXNROhrTlJuUZQMH1qhdVqTQs2ahOns/JqfYyeyHzIyguBmpYW45qW9g8kYqsnFdtGDhoc9R3Hye1V2NWH6VWc13ROZiMx21TnY8mrLNxVSVs5q3sQVmY5qpeZ2nNXJeoqrcqSpGK48Rh3URvSq8pmb/mpTlkYmnCBt/SkuBsQ1pg8O6cdTPEVeZnN6vw/40WQylM1dtzmiykAj610L4jGWsSWY7TUbyZXmm3Dgmoi3ymumJyyKl4M5xWNfLgZ71szMOay78ArTaKizCuDzVbG41cnTLVC4Cikka8xWePiqcq7TV+VvSoVhaR+laRiRKZUji3t7Vp2dufTirNrYhQCRVllWFTXXThY4a1S+xQvnCR4xXP3knJxWjqtwckViSPuPNOTsKlHuUbptzYPNVycLU91t3cVQuZNqmobudKIbiQKSayb6XdmrE0hOazbhuTQaIqy8g1UmYg1Zc5qrKuTTLTImkOKIbhhMn+8P50xutMQfvo/94fzqWkXGTKd8hLVQYYPStS6YbqplATWMJaHRGVgsgfMFdDau23FY1tGoIOa1bVx0FRKV2RN3I74uSayZiwNbN3kg8VkXEbkniiNioEUbkPk9K1dOdi4BI/CspYpv4VJycAepr3f4V/s7654m8Pw6zqd6+mRTjMAXBLD3HaipKMVds0cXJaHB2Jyq7f1rRXkjArvPFXwO8YeHJoF0uP+1LeVtodm5H1xXO674M8aaBZm61bRjHAD96PLYrNVI20ZxToyvsZsX3q0bfHDZrmV1A5GDj1zVmLU2AxuobuZOkzc1S5EVudrc4rgtW8RSwzGMHIrR1vUGZDiT9a4a9LSXDMea0pxu9TajQV9SXUtQe8PPSqFP2tjpimVutDtSSWgVPjCj6VEqk1PtJX6UNgxvTHvSt0IpCOBSE/LSEiLNd/8GtfXTdYNjO2IZuefWuAPWpLeZ4JkmjJDKwIIqK1JVYOD6mtObhJSR9c2ku6IkHPpT5U82MowBJrhvhn4pTVtKiSRh58Yw4JrvbNkc44zXysoSpzcXuj341FOKkupm3NixI6j0xV7SoHZgGRiR0OK6CC2g2B5MVes/sqSjbGuKrmkdca0lG1yxokUigNswK2ywKgc5pIJLfyAFABpYxk5FDMnJtjiny8DmrVlGV+Y8mo4o2Y+1W4xt71DRJNFknJp08nG0VE0mxM1CrF33VSIZaiXC818Y/tSnPj9j/vV9nqcoa+Mv2poynjtGP8AEGP6iu7L/wCOjjxn8JnnumLizOOuKkhjJlX1zUdk2IVANT2/yzFt1epLWTPJJJ1/fjPpV1Q32bHYiqdwymZa1Sv+iA+1RJWHFlHSVZZmB6Vt25+cduay7T5Zc+taNucSCtKZhXN1R+5/Cug8HPtR16VgQndCPpWv4XbE8i+hFdMHqeZWXus9E+H9y1r4+smGB5kiqa+nZrjdYSf7pr5M0edofFekTDj9+M19MW14ZNOLN3TNVVVy8vnbmTPi/wDaKAbxfcngMHNecaWC14n17V3Xx2ma58d3qg8LIa43RI2F0D15rnpLlp2PS+OZ197eKNPSE8cVT0+0t3nRt3U0zV428pW6YFUNNkYTD94RzSpw0PR9o43senyWEY0QENnjua5PUIV+ykYGR6Vpy3lwukBfNZhjoawzdF4GDVNSNnoKhKc4O7MO8gDRk7RW14FRo7tdvTNYt9dBIzVvwvqEqXKGNNw3cmqje+hnXg/ZO59PeB1k+yRtjtXXxiTcOvNcr8M7gXOjxMww20V29ugY5zmtHueZHYkhikwOtaVqsiryOKS1AwKuxkdMVJQ1IM1ft4tqgCoYvarKSYFMZIFp4XIxUYfipIWpjGX9qsto6kAgivlT4qaW1r4rmCDAboTX1k3KEDmvnf8AaFtZLfUY7qGMcnmtKMVKSTIqTdOPNE8s/s5iwZiR9Kdd29vFa43AnHeofOumT5pSuewqldF9p3nd7mniaSgzpw+JnUhZkemuI78Fema9i+B2rtovxAtWaTYl+ywk5rxvTYTJcrt7mvRtIjXbDcRvtmgIaNh2anh7WaOTFXupH1F8ZdDbU/DD3lom64tT5gYd1HNeV6bMuoaNBfKuJCv74Dsa9i+G+uWnifwfGu8SNHGILgHqTjBry3VtLk8N+MbvTzEI7C6ctD6Yrjx2F9vTaW6PRwmK9lOMuj3K0MOFy2alSJcZ4qeaFoZjHJlT9OKsQW6semK+SUdT6ZtWKiR8HtSjaq+9WJgckbelU5sZz0FU1YyY15PkJ79qqXUxbCr+NTrFcXIcwp+7jGWb0pEt0XhiT71STRhLUpl/LXb1JpEBZsmrNza8eZGxNQxAqcGkyeUsRZAq2naqsYJNWI8ipuKSLsbcCrkB5FZqNyKvW7YArSMjCSNFF3DpU8cYxVe3ersTDHPWtdzEY8IwTimR/Kcdqu7dy1WlXHTvWM9BolhkOeea0rZzjJrKgXkVYmuPLAVaiM9QnojXa+8ofI5B9qkj1W6ddrNgdjnmsKEFm3OauR4UjmuuFecdmcstTasr2aHLBt5P941KdSuGfdwPYVkpKR0NSCSt1ialrKRFjftdUjkXEww3tVxWV13IciuXDnPSrNreSW7cNuHpXZRxz2mS0b9I3vVW21CGbhvkarQUMNy4Yetd8ZRmrxdyRtH8QpM0GgZYOGG2sq9iaObParyMQ4p9zEJo8dxWWJorEU/NFQlysyO/NOFOZfnKnqKULXiqi09To5huKCtSqtO21vCmQ2V9vtRtJqwEpyR10wpkM57Vl2nmsp2w1bniCPGKw5KymrSM2KzHbUDdcUpakbrmtobGMiOQfLVFjkkVbmfg1SJ6mqZJJ5YbFNaMAHdikEpGKhupmKnFaRIZFK0YY1SudrqRSSly1JyqmtEZM5fWE27qoW5OOtaetckiqdlbk+9ZW94tv3QKs1NkRtprSMIVelROgArqjHQ5ZMw7jIqjcdK1r5OeBWdNExH3avlFcy5lXuOazrng9DWvPCw5NZ9xGWOBS5SlMpKgY5q/ZxqDzVcJsoabyxkGtoKxjUlc2HeNErI1C43A4OBVW4vnx14qpNMXHtWvMYqmUb9yzHms+Vtoq7esoGRWLeT8YFS2dEUQ3Uw39ao3DbgabNIS9V5ZODSNEitM2M1RuCMGp5W5qCRN1UMpkmmPwuandMGoZBQUim65akjH76Pj+Ifzp7/ep0P+uT/eH86lmiRkSvlutRbsGo2Yk0hes1E6lEtxOAa09P2swOaw0fHWtTSZQ0gXFZzjbUicbI3UhDjlailshnO2tnT40MXNWJIowOgrNswjIw9NtYxrOnK6fJ9qjyP+BV96W2I7GCOH5YFjXYF6dK+HpVC4kjwHQ5U+9e7/AAn+Omi6fosGjeLLW4kmgGFnQgL+NcmIi5WsduHmk7M+lvDH7vRJJmwWbIJYZwKz3vFujJp95DFLaz5icFByDXB+Dvjx4G8Q6lN4btd+lxgfLcXTjZIT2FdbrGu+DvD9i2p6h4j0/ZEvmLH5nzSEdh9awaeyO2PL1PiT47eH08LfEvULKz/d2k0rNAn91fSuM8xgv3q6f4ueKP8AhNPHt/rUKlLQyn7OrdQtco6ttrsjeyucEkruxUvZWbjcaohSz1Zud2TVeMNurqjsVFDpEyvC1TK5bpV19yg1X2NmriymLEvoKs+X+6JIpbKM9SKtvHmFjWcp6ksyD0BprdBU7JmOoOpFapiI2pB1p7DJNM7VZRq+G9autFv0ubdjtz86+te+eEPFFvqlqk0UgBx8wzXzfXV/D+6nhuXETkL6Zrz8dhozjz9TrwlZxly9D6bttQE6qu7AHetOGYK67TuFeU6LrzIyrMdprtNP1bzkXBGPavAknF6nuweh6Jps0TKNzVrLcRKvFcBZXDkgq+K3bGcsPnJoc0U1c6dLrcPlFSozHljWVazolWTceZ92puZtF13ydueKkiqnET071diGFqkS0T544r5B/azj2+L7aT1Vq+uJDhSe1fLv7VWmvJdxXyqWCZ/CuzBStXic2LjekzxO1ZhD0ohnIkIY1DbSkRbQckVVkkO8sDzXu8l2eIaiTh7lfaunRgbHHXNcLbyN5wOa6eyuj5GD0rKrC1hrQuRD51HTmtCPBkHasyxl8yUk9BWpCu6TdSgZVNjatP8AVAZ6CtTw422+IPesq0x5XFXdHk23y10xPMq9TsGkEd/YzDjZLmvofSrkyaPbtnO6IV82X0n+ipJ3Q5r6A8IT+b4fs2zn9yv8q6JK6Rz4SXvtHyj8ZoWj8fX5bo8hIrltL2xzE4zivSPjrZIvjVpCPv7jXDRWse07Qc965LantUnomaUyi5g4HGKr6Jpkct8MHBzTiieQR5uOOmal8NQlrvKMcg8c1LqKJ6kMPKcbnZ3uisNLJByAOlckLEmFwDtxXe3LSrobDOCF5zXnVtcTfvcN8uT1qlKNQ5lCpRjYw9YtWVG56VZ8Goyy/MOM1U1m7ky4xWh4OLSMM8CrjFJkVKrdNpn0f8JbwfY1j9q9PtWUgc15H8KYj5Q2nrXq1ojcUqi944ab902YcBRg1ciGUqjAhCCrCF9vFZmhaRyOMVMnUZNVrfd/FVqOMmqAl+lTQ0kaqBg1ZjCAUDSAZ6GvHvj/AKY1zpgkRMlSTXsbMqnjmvP/AIwf8i/MwXOFJrSnLlkmTVjzRaPmi30udlG75R6VT1awjhGWata71KX7i4Fc3rU00nLscVpi60WjTBYeomP0wbZP3feux8KkyOYXPNcv4atGlAYciu50C1W3u0cjqa86NZqR6jw8PZ3kel/ATUm0XxlJpszlLW4QsMnjeelek/GvS5JNKi1eFdz2vy4A5OTXk0qi3a11CAbZIXWTI7gc19BaJdQ+JPCsNxKqt9phyy+hrrhJnnScZaHjeieILa9H2HW1CPwI7g9BXWz+G9UihR4IzPEQGVh3FcP4g0FtM1OWzk5aJ92fqa918KTCfQLU7twCBT+Aring6dWTbVmdsMVOkkou55XPbXisVWEluhHoaSLSXkYB1Jk7J61u60EsdSvbi7mWC3DM25jgH2FeceJPiXdzRtZaDEkNv0kklXLN7qa5qmGoUNZO/kYvMK1S8VodvbWMejrcQ61eR6ctyoVY2wSawJo9sjKF4z8h9V7GvL7y5urjdLdXdxNKeRvkJx9K9B0PVP7X0qG54EsaiEr3wO9cWJmqqulax0YKbi+V9S2pzkY4HBqvcRfNuHFWBuD5A+XvSsu4V5x6hXiBqZaFjxT1FTclioOauQN0FVlHep4Tg00zFo07Y1bXis+B6uxtxWqmZOJaSTjFNPXNRjNSLWU5XBIHcRxE9+1QRMWfc3NR3Eu6XA6CnRsFX3NKOhjUd2XYmwOealSQGqAk7U9ZMVpzGVi952G45q3G/wAoJrJibLZNWRN2FaQkRI0fM9DSqw7cGqKTY61Kkg61qpGZcD89auWl7JE3DcelZivTw3Nbwm4u6JZ01teRXAw+Eb+dSSfIfm4HY1zcMhUjBxWtZ337oJINw/WvTpYjnVpCLm/v09DUqT44YfjVSbCjeh3If0NReYSOTWntORjsXrqISL5kfP8AWq46c9aS1u9jfN9w1YMcUjFonBJ7U+SFbVblczREPbmnDFQXDtBw6MfpSRXELH7wU+hrOVLlGpXLXGKfjAGOaYpUjO5TUV5dw28RZnBOKuKSWoGV4hK9ByawZVrQnuDdSsw6e9VZVrln7zuZyZTK0MMd6lYVXkbmqjojJsqXPU81VzxVmbnNVGFMgRzUTsMUsmagnOBVxJYj7RzVeRhg01pGZsU2VflNapmLMDURvkP1q9pluvlBsVVnTMp+ta1jhIBVQWpM3oQzwgVTliyDitKds1UlGOa6EYszntd3Wq9xbIFPSr0swUGs27uhg81asjJmTfRqqnisabhjgVp6hKWBrJkJzSGkyCQAA1RuOauTNxVNzmi5SRRmU/WoJJNidatXQ2rnNZF5JTuWQXs2/NZNxmrcz8GqMzcUykijNwc1VlOc1an+YioGTNUkO5SI+alxxUrx4JqMnC1ViblecDNVJs4PFWpzzVWXkGgpMqMOc4pIifOj/wB4fzpzqabHnz4/94fzrNm8TnhzTSKngiLVK1utS5JHW5IqAc1qaRjzhVTyADV+wURuDtqJyViZO6Ov0/7g61akHy9azNOuDtHYVpffXIrmbuc1rMqTr1bNYl2N8hVuc1t3YPlGsPObnHvUPY3pongt2LLIAIynKlexp2oTX15tS9vZ7lF+6sjZArShj/djAqpd4Q9KxjLU65LQrCIBAFGBTHj4IqVWJ9qUle9bI52ZVxDyarxxck1oz9SRUKru9BVqTSKiVvKz1oEIx0q2IwB96pI0XqMUvaFNDbeH93SzRmO2JI4qXIHfipZsSWpqU22Loc/MPlCrVYKNoNaU8LbPeqk42IFrrgyLlToxpjdadJ9+kcHNaopDc10HgeXZqZX+9jiueq5o07W+owyKcfNzUVo80GjWjLlmmeyLafaIdy8NjrTLXUr7S5wj7invU+gXSTW8fOWIFbF7Yx3EPzqM181J62Z9ElpdGvoevLLGpLc11un6kWx0ryuzs5bWYbc7c122gNIwXIPFc01bY2j5ne2EzyEelblquAK5zSmOBmuks84FJEyL9spPNWqro20U5WYtWqRkPfJUjg15n8T9Ct9Xja3nQEODjivTzwvvXLeLrcuokUZK0SbWqBJPRnxX438OT+GdZmtmU+WT8jGuaaNx8zKRnua+q/ir4LTxPoDzWkQ+1xrkY6muN+FXhbw94ks5dE1y2SDUYWKjcOTjivZo5ivZc0ldrc8mrg2qvKno9jwUcEVrW9xttck1794h/Z1WQF9OuTHxwAK808T/AAh8XaOG8u2e4iHeuiOMoVetjnqYWrDoc3o9xyAeua6WDI2+hrl7SzvbG4EN5ayRMDzlTXT2ufKBzTdr6M5Z7GxZjC1bscLep9aq2X3R82TirEeUuEYHvXRFnmVUdRdpnTX+le1/Di48zw5bjOdqAfpXie55NPZT3WvVfhHceZ4fIz919tdL+E48O/3tjzH9oZVh16CVgSWU4x3rf+BnwZufFkMeta5KbPTzyqKcOR7g1S/aLtsT2V1j7jKf1r1r4ReIhd6BbDzQqqowK8nF1pU7KJ9XluGjWTu9jpb/AOCvgua1jjWDYq/xhRlqyNa+AejyWhn0J2S4ReFOADXTXniGScrHHKVRD1Heuo8E+IreeY2NxIomxuUk9RXFRqqdVRbPXrUKtKjzI+W/FOjT6baXOnXyeVcQ5Vu2fpXkdpYM4mMbE8nrX298evh23ijw7cX+kLt1OKMsFHG8Y5r4f0xr61lntrmNlnhciRGGCOa9OEfZs8+KlXjpuc7rtpNGX3AVqeBIXJ5qt4kmlO7K9a1Ph3+/YbvlwcYrpg7s4K0HGDPf/hQI0jUGvWrdIyoxXk/w5i8ttuB2r0+CTbgZzxU1dzjpfCasQB+WrkShaoWTbuavwnccVmjUmUcZAq3CvAqFF9elWre3uJR+7U89KdxpXHqike9SpDxUM0NxA+JFPSkWaVV5FOwE5hwfWuc8f6cL3QrmMjqhxW+lwx+9Wb4pmC6VKOvymmwPlO80lYryYSEgKxFYut2cSR8c103iS8VdRuEzg+YeK5XWroPBwORUVLcp00JT5kbvgu1TyN7YxXQRzxRMfUdK5jwTLJJEU6Ctm8j8uTgkk+1ee7pnq0YRmrSZ2ej6nHfabJF/EAVr1X9n3WGutOv9MncB7WQLGCeSK8J8NW9zHcA8ojd67/wVP/wjvi631Pzz5DfLKvQMTwK9ChGUlzHlYp06Umj0L4xaXtii1aFeQf3x9u1dH8OHVfCcckrhVyWJY4AFaPifTxrXhy4s1AYzxjb/ADrxH4o+Nn0nwqnhfSZDFPuMdwR1KYwRRVqKlebMlYxPjb4uj1/xW1lpszfY7XMcu0/K7A9feuHGNpA4A6CqVqmwBRznkn1qzO4RMV4Nao6knJlxiODFj94n61seHNQbTLzzGZvJIwy/1rGtF3jJq4+0R1gbLTY9VtZIry2jnhI8txke31p2ztXI/DvUmEj6dM2Q/wAyk9q7YDjaR+NYSVj1Kc+aNysy03Z82Kuqqj5cU10CNnFYtF3IVjNSIm3rUyjdSmPnFTclodCDmrkZyRmq8Ix1qwg6fWi5DRaXG2mXcoii6/MelCkKdx6Csm9uvNn4+6KNzKclFEqvk9akEneqW70p/mcYqzluW99PWTmqYkpyyUkgZfEmBT4pCaoB8mpVetEQaCvuFSRSc4qir81MjqvWtIksvLJ71Kk1Z/nA9KcslbRkZtGoknHvV62lyMHj6VhpN05q1bz4Yc1005kM6O1k42t92mTqVf8A2O1VbWbeOKuRyptKTH5T0PpXdZSiNSIWy309qRZJI2yrEVLJGF+793tioHrFwcS7l5NQbaBLGripVnsZPvQhW9hWYnWpB9a2hWmt9RGh5FrJys7r7Co5NMs8bpJWYe9VlxTizFcZ4rVVl/KIh1GLT4ocQ5B9hWLIfWr95tJrPm61k3foQyCQ1Um61al6VXZc0rGbKkh61Vkq1OMVVl6U0SRtjFU7ojNTSsR3qrLk1SRDIsBTk02VlwTniif5VqnI7bWrRGTK7gGTPvV6P5YwKzkf5h9a0N3yD6VvAymIx5qrdNhTTpZME1n3kx5Ga0RmyhfTbc81kTy5J5q5eZZutZ0qHNFxEEx3VVmXirMq8VXfmqQrmdcn0qm7YGau3gGDisu4kIGBSLRWvJicisqYls1emyTVJ+M07FIpXC8cVQmHatOfBFUJFJPAq4oLlBwc0KtWzCzHpThbH0qrlJMy7pcLVRl+Wtqe1bB4qlJbkdqd0HIzIlWq0nANatzAR2rMmj5IoGlYqNk9qltLctKn+8Kmity1aunWf7xOP4hWM5WOmnG5wkUqrUhnU9qo5pcmpcEdHKXTIvHy1JFcMCO1UAxpVZt1JwHY6LTJmaT73FdTa8xVxmi5MtdnZ4EIrBxsc9XcivEzEa5qQlLvp3rqpgrK1c/qEarPlfWs5bDoPU1bSTMQ47VU1DlqW0k+RQTxViRUYjjNciTuerKHMjLDY6DNDebJwkRNaqwxcfIfyq5aQoSPkIFa8xCw1zEttFu7o9Cua1rXwfI5UNLj8K6TTlhUDt9a1Y9R0+3T95KmR71Epy6HTDDQWrZgQ+A4WA3TDJp7eArfdsV66GTxdoFtGDJKCfYisvUfiNosMbmCGV5McEVKjVeyFL6ut2gs/h9YFcytwOvNct4is7OxvDawsCqnimXXxQ1LLpDEqo3TctcvdatcX1ybiY4ZjXTSo1E7yOKtOlb3CxrCqFzGOlYsigs3PQVtXZItgW7iseYAKW9a7Iqxx3KMoO6h+i/SpZFG4Cjb+7IPY9a0TNYsrEUqEqwYdRWv4c0HUvEmrR6fpds8srnBIGQv1r0Hxr8B/Fvhfw//AGxcTW1ygXc0cIJZRUyq04u0mbwo1JLmihnw+vY7qBI92WHFehRoygBunrXhfgfVP7N1VUlyqlsYPY177o9xDeWyMvzcV4OPpOnUv0Z7WCq+0pryHQQKxGcVvaYgUgLVZbEHDKcVZsVZJQOfevObudyVjqdPAAWuhsz8ornLD5lGK3rLOOtVEmRpr92p4VwuarQHjrVpWAXitEYsczY96y9WiDo3fNaHLc1XnXeCDSYkzmrJfs87ArkHtXOeMvAMeo3a61ocws9RQ5DDoce1dy1nuYnHFQywTxEeXuNQk07jklNanJaJ4z8S6Gq2uuadLPsGDOOAfermpfFnw7HEftluoOOhFbVxZXNwpEkSN7MM1lS+BbbUpA1zZQgf7gpr0I5bdTzXxR4o0vxYHtNE0PfK3AdQK8w8Y+Hde8MqlzexskUh6EdK+u9D8KaL4ftjcLawRlBnO0CvmT9ojxzH4j106VYAG2gbll/vDtXoYJz9pyx2PPx0Iez5pb9DnvD99DMVMkwUkd66lbNXjWSKQOe2K8iXfHjazA+xrSttb1S3iURzcD1Ney4PdHhOKlue026v9mww7V3/AMHLjbp08TcfvTXztpfja8hixcAtgeldR4A+LK6HdOl1AxjdicgV1KS5bM82OHnGpzdD0r9ohQ2hI/cYrjvhz4mvoNMSygLemR2rQ+IXjrQ/FXhow2r4n44Y1k/BaOCSW4jmG5uNtefjIJwbPosnqSVaMV1PbdI1CT+zslj5oXPNc5pniTUIdfa4kkaNon+QeuKuRPJHqSIxARsKfpVTxvpbWqreWy7geuK+Wk3GR95TjFrU+mvhv4rg8S6QpZ1+1RgLIvrXh/7UXwvWLUG8aaRbYWT/AI/9gwFAHBxWV8J/FE2h6xBdliYfuuvrmvp6N9P8S6EQVSe0uUwynkGvo8DiFiaXLL4kfM47DvA1/aU/hf8AVj81vE+ngRnByDyKk+H6TfafLhUkg9K9C/aI8EXfgXxLNG0THTbk7oJsfLuP8Oa5H4X4jvmk298ZNdEG4nm4ifPFs9j8BNNFeIsqFc+teu20RkhUrya808FWVzqepR/Z4WQL/Ew4Ne1+GtO+ywL9qAL9/SnUqrdnHRoSlokZVurwnDgir0Lcgmulh0+3vpNsqgLjjHFYupadJp92ylW8on5WPSiD5lcdSm4MlheMEMx4HWtLw5r9rdXxtV2jsvua5+YObWT1xxXE6TqTW+qSRlijq2Qa48TWlSqRsetl2FjXpTvue463Fvtt6R7mB5x6VgBgxrS8IarHqenDMqtMvDLnnHrUesWot5jOq4RuT6A16KkpxUl1PMrU3CTi90U2g3DK1R1HTzcwSI3TFX1m4yDxQ8y7SB3oZifKnxX0JtL8Rt5akq/zGuI1S3drc4TFe0ftAEW7peeWT8wXpXil9qjTHai8YrSNKLjdiWJnGXKjovh/FFGN0hwa668NvJ8yYbFeb+F7plm2sTkn8K9M0K3WeLpnIrmcUtDojUfMmUJdTkiAWJdjLV/7VJf6crSS4KkN+VZur2Nwt0RHGQvuKs+H9OmMrRSMcE9K1w87OzJx1NThzI+kPhL4ht9W8HRNJMBPbqfNBPKjsa+ZviTq8eseMry4t02xLI0e31IPWuqn1C58K+HNWtrOUr9vjC5zyuPSvL0LPdDn5jySe5rizOeqivUyw7bir9DVtV6fSobp90+0HNTRnZAzH7w4qna5lu/xrx2dUTXtUxGo/OnOwZtvbpSuRHFgdcU22Tc2TUMtGnojG1vomBwfWvTIJjLADnnFeVxvsZJP7sgFei6XP8w/ukCsKuh3YTVNGkHOQM81Y4dKqOoznOKfA/GDWDZ1NFtB8oxUgWo4W4qaoZIIuTU6YAqIfLSSSLHGXY4AGaRLINVuvKi2KfmNZSvgc9aguLk3E7OTwTxTd/buK3jGyPPqT5mXUk4pweqQkpwf3p2ILfmVIr9AaoiQVIsmFJJ6UJAy6snOKmR6zopNxzTpbkRjrVCNIzqGxnmn+dkYrHikZjuqwsnvVIDSWT3p4mrOWX3p4l5q0yGaSzc9anSbnrWUknNTpJkjmtoGUjoNPuyj4J4NarsJICQ2T2rlYJK2LC4yNrV3UZaWMWzV02VmjaE8legoduSO9MsZBBdK+AVPWpLxSshOOGreS900ixEb1qRSMcVUVxk1Kjis0UWATS7j61DuqSD97KsfrVICldnL4HWqEvfFbusac0cPmryRWCzZU1o6bjuRIgdsiomPFSSdRUcnShGZUn5NVZhxVyTrVefoadiDNl+9UUvAzViRear3A+WmiGUppAxqpP0NTuvzVDMPlqkQUk+/Wl/yyH0rKztc1ZM37oCtoGciO5cZPNZl22c81ZnfcTVOcZq7mTKbjcarTrjNXhGc1BcpVpEtmVN0qlI2DWjOlZl0MNQJFG8fg4rKn5zzWjOMg1nyL81Oxoim655qjOMZrUkAwaz5xlsVSGZ7AsalhtC56Vbt7cu/Sti0s+ny1E5qJtTptmTFp2R0zUq6f/s10cNnkHipksSR92uSWIsd0KByU+n8fdrOubHH8Nd3PY8fdrLvLDrxUrEFyw7scHfW20HisOe3+c8V3Gq2oAIxXPS2o311QrXRg6Jn2lvnit3TLP5l+oqKztRvHBrotNtRleO4rmq1dTqo0j59pwpD145pQD6H8q7yBeTT4/vUza56Kx/Cp4bW4dhshb8qmTSW4KLeyNjQ0+bNdVC+1BWFoum3pAxAa6GDS9Sfj7PjHvXK5x7mM6FWT0i/uI5XbacKcfSsqcB5OetdZFoepTQ7VXHrVeTwndGUMZWB74GawnUj3OnD4DE/yMxLeONBndnParKsgGABW/YeEGeT5nkb0+Q10Gn+C1kbatu7nv8AKawU4nof2fiu1vmcPECQMKKuIjBN7/Io9a7qXwrDZxNLcW5iRBnkV5P4y14SXkltZtiJDjitqS9o7IwxNKthopze4usa55TGOBzn2rnrjUbmUndIefeqTykk7jnNQu5rujTUTznOct2TvOu/EnzfWmoVL7V4qq53CnQlt4IrSwuTQtXCqsQzyc0+NfMeMDtTFPnXG08gDmrdlH/pBx0qWSOupmYiLsKqT7WHFWZGAupD6VXkjXy+uCajqUkVZlwwPtRw0betKyySSLHFG8jf7IzmtM+HtcitvPk06TymGRxVOSW7NYwbWiPT/wBnDVLXTLqWQBRcMR83evo+y1aLWbZ7O92yLIMYbvXxJ4S1G50fWUZkljQt83ymvofwvr/mpFOkvBxXj42m41Oboz6TLZRqUVDqjzv46fCq78M6hJrulKZbGRy7AdUJ5/Ks/wCGnihiFt5XGV4wTX1LpctjrumNYanGtxFKu1lb0NeS/Fj4KWWj2za94TzEYvmaBB1Hekq8alP2dTfozGdB0KvNDbqjY0e/SVFJIINbsMKsNy9K8m8B62Ly1UZ2SocMh6ivU9HmaSEMuMdxmvOnTcZWZ3wkpK5rWknlkCtu0myBXP5JG70qzbXZXbSSHJXOmjkAPWrKS8Vi2spkArRjbAFWZNF5JKa3JqFZFxnuKXSftmpXckNva7wp5YGgzem5ZjiBGKsrbqcZUU0JJFKY5UKutWUzjnvTSJuIsK/3QfepFAB2gcetPAO3g4rL8U6vbaHok99M4VUQkZNO1iTyr9pTx4ug6C+n2c2LmcFRg8ivkhZi8jSsxZ5DuYn1NdD8SfEdx4t8TXOoSyHyQxCJngYrlWGGGK93CUfZw13Z4WLre1npsjRcqYdwPNQKzEgVHuO0Cn233y3pXUcVgupSCEB606JcjDZJqsx8y4LVbQ/KBTG1oXrLEY3Rjmu++HGrPp+pLIMZbqvavPrV9prX0K7aHUY36KDUVI80WjTD1HTqxl2PoixuJJFW8mc72PCg8V21msWraYYmwTtwRXl3heea/iX+6FrrtC1J7G9ETHCnrXx2Ii1Nn6LSfNBNGTdQvpGqtDj5Cflz0xXsXwZ8YrZXCaXcy/6NLwhY8LXm3xCiSa1W7h5PU4rmtI1ZtoAYjb05rXC1pU5KcTHF0o1oOEj6z+K3gnTfiB4MudHu443d4ybaU/8ALNyOGBr4v+G3gfWfD/xKk8L6xbT7IbrasrKdsiA9c19NfB/4kxzQJpOuTYkX/VSN39BXp19pek6tJHeSRQySqP3coxkV9RTrxrQ5obnx9ajKhJ057HGWukWun6jJDZwrHGhAUqPatyVvnCqoOBU0+nTQzvI3KHndXLax4lS0vTDDEGA4Bz3ryK1R0/jPXoUfb+7SVzs9BGZGJ5Pp6Vc12GOfTXEn8PQ1n+FdRs7yPZGAlxt3MvtV3xHJ5emMc45r1KEkqPNc8rEQft+VqxgWNtHc27R/xYOK8Q+I0d3pWvPsVk5r3fw1+8kDDpXP/GbwuuoWX9rW8e54xmTjsK4sRTlWouUd0ehgqkMNiOSWzPLfAXiy+0nXor6SUmEgJKuei9zX0dZ3VlrmlJcWsiywSruGDyD718hTM1vK6Y2j0rv/AIH+NG0fXho95KRZ3R3ZP8LdAKwy7GOD9nLZnVmeCVWPtIbr8T2Ca1eGZojTfJxjNb2rwBlFwvOOTWWdrL6H0r3XofLNHlXx10f7Z4amkRATGC35CvleGOeVipXBBxX2f8Sl/wCKcugFyTG38q+SI42XUZVxj5jVRqWTTMvZOU9DU8D6MJdQVpXOMjrXs1pFp+nQKRtzivLNHLWqiUHPqK6WzmmvwNucdhXBLEansfUXyKTNDxNqCBDJBGD7msCw1K5F5HJ0zwcVt3OnyNalXGaq6Xo4Eg8w5bPFY+2kpXN4UaTptMTx3PtsLZN25znINcNabjPyctXXfESBrfydw5PfNclp4zdha5MRNzm2zy2lFtI0r19kKqOOOaNHTLlsVX1Bsy+X6VoaaBFblu9c7Za0RNcHL4qeFdsW6q8Ssx59aulcIF7nis2Uhbhdunbu5YNXVeHLxpLCMnk45rmtQULYD2xW34RjP2ItjrUVF7p04VvmO0hZZog3oKeBziqGmuVXZ6c1d3Yrjb1PRsWIWwSM1YibNUI25qdX4I/MUiS2WzWN4gvtgFsjcnk4qzf3Ys7VpmPP8P1rlvNaeVpWPJOaunG+py4ifKrFpW2gfpTxJzVISfPT9+TxW5wl0PQZKqiQ4pN/NIC7Ec80k0/zBag87bHUEUnmT+wppAagl8uLPeqazGaTk96q391ltgNPshhNxpgaqSbRgU4S81S8zmnh6ALqyU8SVQEhqVHrSKIbNCKTmrUT81mRydKuRN0reCMJs0YnrRtZMEGsm3bmrcbYWuqCMGzo433Qbsnirkc3n2pXksorK06UPbnJ+7Umn3Bhudrd67FqgUrDjLz6Y60qzVDfgxXJz0f5hVfd82RXJJ2Z0JmmJverulSKb1B3zWCsnqauaRLu1KD/AHhVU5e8irnazRrLG0bcgiuI1S3+z3bRjoDXcjr71yvjGMxXKSDo2c16tZXVzOexgvzUMlOZjzUTNmuMyI5OlVZT1FWZKqydTVEMqStg1BIdwqS5qqScUENlafgmqzvwasT96psOTVJEMo3DYJpDJ+7FR37bSarwSbgQapOxEkOkbBpn3jmpNoYZpEXmt46mUtBrBcVQuWGTV9x1rPvMYIrXoYmfO4xWXdDcau3BqpN0pWHczJlIzWfPwa15UyKzrpOaaLTM6ZmqKOMu/SrMq81PaQksDRJ2RcNWTafa8j5a2be25HFMsowuAa2raIEr9K8yvU1PYw9K5Hb2nXirkdqAOlXLeHgVbWAVwSqHr06JiyWgIORWPqNrgGuuniAWsTUYhg1KqM0dFNHCatbdeKwZbT94eK7O/hzuGKxZoQGPFdMahyzoamZaw7f4R1re0yLpxVOKHpW1p0eMVFSZrSpWPKbDwHbyIJPIcj611Ph/4XzaixW2syq4+8RmvXtK8LXEVqE8uIfUV0/hrTW0+QeZnHolU6tST1PbccHSptwtc8htfg1eAhCqZ/3K27X4LzJtMrRr/wABr3FpITEGAPHp1prXkTIB5c24etXyPucDzBLax5hY/BuCO3M006be2BjFW7P4X6YSIzdJ5hPDdq9Qh1AfZChhbdjoRxVOBrlZd4hixn+7T9kZf2m9byOTX4Z6PZRYkJuW7lDjFbeh+AvDy2e97Nnft83SuguZrmaHYkcak9Tii0kvYMjMe2hUVfYxnmTcbXK9l4R0eGMqungv2bjiprXT4YZxEIYQoPJ2CnxyTrndPjceeelQzNb28E1zJcNiNSxO6tPZLoY/X2eU/tb+ItP8O+Df7Pg8oX1zgptABx3r4tZ2fcznljk12/x28TzeJfH95uneW3tpGji3NkY9q4FmxxXfSpqCOOvVdZ+8OcnBwcimq3FB6Uwda1sYWFc1ZsV5zVVqnRvLjGD1pMJbFmzkWNpWbqcgVYsJdrM7etZ8WXBxj3qSNwpOTgCoZm4lmaTdKxXua1PB/h+78T63HpsMghRmAeRhworHhkDsSCAtdd8L9etdH1WR5pAA2Oc1hVclFuO50YeEZTSlsfT/AMLvhf4R8N2iTW9mLm8K4kmkO5SfYGus1Pw9osgJlghGf9kYrg/DnxEspLRI7dh0xzXQ2upR6gd7XHJ7buK8Sc29ZPU+lhSsvdWhT1jwDoOoRsn2WFs9CqgViRfDAWyN9hLIR0yc120RZWCwsSf0rXsXmXG4896x5nsO/K7o8/0zRvEGkSAtmUD0Fd5pN0t3Zm21CPhxgqauy3G4FSo+tVWhj3hk+9RsVKq5rU8W+JvwyOha0fEWhgi2lbdMi9Km8NtLFsG4kNivcfJjubRrO7VXicYIIrzzX/C8mkXBeFd1szZUjtROTe5NFpaDbWQFzG3cVIyqGwvas5d4uI2U+grRfcr/AFrNM3NSyyqCtCOTgVlWkqgYY/Srnm7RtX7x6ZqyZItBZLyQWsClmbg49K9T8D6Zb6HpPzKNxGWJ61zPws0ua6827vLZopFYhCVwCtdb4wc22kOVYKRxx3ranGy52eXXnzz5InK+I7qO81h3hA2jqRUAwF3DpVO3OEJz971qaeaO3gMszhUA5zUXvqdCXKrErSCOMyMcADJPpXy3+1B8RlvJT4d0243L0mKnoa6X46fGa3023l0bQ5RLcOCrMpyFr5dupJryaS6uXLyyHLMx5Nehg8NzNTlscGMxKiuSO4wO3kZ/WmQhmfmhG/dFfSiJgteweQ0WmXApR8luW9aQncAaLttqIgpGfUjiXCk1YjOMGoF6DNPTMjYXpQNlyBt78VZErLKhXsarQgKMDrUy4zSIPcPhbqCywJzxjBrpvEEhilWSPjnNeUfDbUGhmSMNxmvV7nbeQAnrivmMwpclY+6ynEe1wyvui5b6pHf6cbdjuIGK5Z7GaCUsoO3PGKlWGS3lIVsH2rSsdQj3eXcKMetccVyM9GXvIqQ3k8TL8zKR3HBr0Lwt461qztVt4LwhB2fk1ydzaW86brcqSaqLDPbvlQcDrWqqOOsXY45wi9JK57tpPj3Ubu2Nvc3CemcVj3pebVY5OW3txXmen6u0TBSSK6vStaSRo9z9D1z0qKs5VbczNcNKFC/KrHp3i5m0b+ztVtZPKmIRT6EYrW1HxVa3/hbdNKq3GRketYdnc6Nr8EaaxdbY4lG0K2DxUPjT/hHYNBWLSvNeYEYOQeK9HnnCEpwkrNbHnxjSqShConzJ7m54B1+wku2gnkEbk/Lk9a9AuYY7q2eCQBopFwR6ivmFNR8i4WQMUKnr0NeveCvEczQIxlMsZAzk5NVl+ZKK9nUQs0yqX8am/keS/E7w5Lo+vTRuuI5CWQ44we1chbwmKdZFyrowZT7ivpr4j6Db+J/DMksIBuIFMiEdTgdK+dpIWRjHMpWZeGX0rDG0PY1Lx2eppgsT7aHvfEtGfQ3wn8Sx+IvDi287bru3ULLnv6Vo6irWUp3qSh+63rXgnw+8QS+G/EMV1ljbFsTKO9fSGbXWtLSe3dJEddyMDnBr2cBiFWp2e6PCzLDeyqc0Vozzjx3PLPpUscak5Uivm650l11WZnGDvr6yvLFDHJFIoJBI5rwD4u240vUTNCAM56VvJannQk09DEisC6pDChkkbjavWun0vSdQ0eYW+o2b2sjqGXf3B6U/4R2jXVt9ukUMWIwT2rqvjvdXEthpt1aIfO3iMkDsBXnzlBza7HsRVT2UebqYMskUb4kYdKz59QtbacZcEnpg1Dp3h/V7+NZ7qTYCOmakbwPcXF0rea23PPNDg2rmFKpGMrNnLeK9QGo3BVVOI+5Nc/peWvWPpW94t0xtH1y8sGOdqrg1jaSgE8p9FzXFJWepytpybQ+b5rk+u6tuKPECj1FYsY3XS47tW+Y2YBF/g+9WTG9iS0Xe+8fdTrUqDzJsjoDmljytu2AAMc0+AYhc+1SNBqAzZMf9oV0vhUL/AGan0rmrg50wt7itnwnd/uBExFZVE+U68LpI6ONjHKCO9Ww2RVJmAIxzU6P8vPXtXKz0rE8TfNVtWVF3t071nxt85/WsfxBqhUG0iY/7RFCjd2RlUmoRuxms6h9uuyin9ynT61Xif5C3YcVnltkXy/eapwdsIXPJ5NdcYpaHkym5O7JhJ39alD4JqgG5qXzOKGiUW/MpVfJqmJeaUS7ULUrDJrmbnaO1Ojl8mAydzWYJi8+OvNLqVxtAjFNIRNHJ5s2T61qo20BBWNp4Iwa01baNxNNoTZa37aQzVReftQkhJqkhXNBZM96mSSqEbYqVX5q4omTNOJsgVcgesuB6uwv8wrppxOWpI1Im4FWg+FFUIW+YVPIxC10JHO2amnXHlyhCflbrVuV/LuyWPYYrBhkPFac03mCJ/fBraGwXNudRdxIM4YDj6VWexlU/LzVb7SYmjbPCkH8K6uNUuLeO4XAEgzxRKkpG9Od0cq0EyknBqxpBkGrWw7eYK3pbVSzcCoYLULewOAPlcGs/YNSRtzHSXUyW5EjHqQtZHjBFm07I+8OlL41Lf2L5kZIKyA8Vyya089psmJJ969SbVrEzlbQpbscE0zcM0xmBYmmMea5GjC5LL93NVmFPLHGKY3ApWE2U7gc1VcfIasXDcmqkj/LigllKbrVZ+tWpulVWNWjNmXqa8Gs+2bDEVr6hgr2rOjj+ftTS1E3oTBtq0obio3GDTc/LXRHQ55CSSBc1nXk3Bqe6k4rMnfOatsixWk5FV3Wpt3zU2XGKYijOcZrMuDk1pXJBNZlx1NUCZXZdz1o2sW0CqMPLVq2y8Csaz0OvDq7L9mmcVvWUf3fpWPYJW7ZjivFry1Po8LDQv26VbVOKitxxVhjtWuJyPTjEp3QABrD1DvW1dSDbWDqUnWo5jZQ0MK8A3Gse4RdxrUu5BuPNZU7Zc1vGRlKmESD0rSsgBis2JsVoWLDI5pSkKMLI9+t4bdrdT8uafst1H8IrzW/8X3FnDtaE5+tYd38QbsD5ICT9a9L6xTR4Cozl1PZTLbL3UU03tsOMivD38c6nN/yxZfxq/puvaldMN0hXNL6xHoivq/dnsA1KJmCxhSxqcNqDD5Yk2/WuE0AzteRNLOSM8ivYtHs7eWzVggc4rSEuYylBJ2ucysV83LEp7CnrYXbj/WyZrsktLVAMgCp4YoGb5cUO44wRxS6TOw+Z3NcD+0NfyeFfh3cSo5SScGMHp1FfQdvaQbhlQT6V8l/8FB/EEcQsPDUMgVjtmZQe1aUoS5kU+Wx8ezSSSSGaRizucsT3NNbpStjbjsKYTiu8gUNSN60lLnigBeop4+5nrjrUSnmpE4Q8UmIu2FpcXc0Nrax7p5mCqo6V9A/C34B2s8UWoeJryVWI3fZ0AZD9a8g+Gk1tbeI45pmUYAIz619Z+D/FlitkqSXSdOma87F15xlyx2PRwWHhOLlJXZWvPhL4X8vZbaRaKuPSuW1j4D6FcFpIpPsx/wCmYFekzayLgfuMEeuarPdS8fPmvMlVlF+62ep7CM170UeD6z8KdZ0gt/Y2qXUu05CscCsM6x8QPDrbbqyZ4kP3lJJxX0/ZbZXHmKDV2bSNNukPnWsbA+opxxD+0kzOdGMfgbR89eGfjQlvhdRjniYdcoa9P8K/FbQNYkWKO4UP3ycGr2vfDHwnqgbzrOME+lcHe/A6xtLv7Vo85t2U5GMmk/YvZNMUPa3tJpo9lt72K65icMG75rTsrXuTXienTeKPDFwsdzDJcW68b/avTfCvi3Tr4JG0wWUjlTWKtfU6J03FXR1nkkZPUimzRxXVvJZzAFWHBParkTwyQBlYEH3qtOY8/epyRjfU8tvLeSz1OSFxwHOz6VoCEsm/PNdF4p0lb2JbqH/Wp29RWHDkJh/lP8qysdcJXRXZdpB5NangfSo/FGrfYzdT280B34xjIqhcR3T/AC2EfmXP8CZ616B4W0LXYVh1ltONvfAAPGCPmUVUVqY4qryRselWFuthYx23JMaBScda8y8aaw93rT2scz+VEcMp6VN4o+L+m6IstlqMYt7sKcxs36182/EP456fDLctpWLi6lPzAHG011yvVtCmrnn0VGnedRnsPiLxVpPh+we5vrpVCDIGea+c/iv8cb7WUk03Q2aGA5XzRkNXl/inxZrXia6MupXTtFnKx54WsMffAFd9DARj71TVnLiMc5e7DYmYySu0s7tJK53M7dSaGX5ASeMU9u30pr/cr0DzL3ZAPuvnrTE+7TgDhvSo2OBiqNFqXYPmIFMmO64PtSWLEnn0pB80hx1pWM7WY9QXfb2q1H+6XFMjCqM9DRuyeWxSJZMrd6cXZxsjGTUUavK21RgetaEBitYt+Az0COg8GQT20kbuxyW6V7OrvHpccmcHaDXiujXkhWOZjjDdK9i8NeZrFnGufk2AfjXjZpHaR9JkE170SvbXBlud0nSr8tisyblpl/pE9jJuZDs7GrOmXW3CsMivFkz6a11oYpu7vTbkckpmul0zWLK9tyrkB6p6xZLNGWUZB7VyF1bzWcxkhyKqKTOaprudfqMQjYvEciq9pqMkL/erI0rWGkHlXHJ96mul2tuHCmhxMOY7XStcYuO/Heur07WYSgDgEY5BryazvNnQ4xWrbamWGAxqdUO/Y9Lm07TtTiLROFkPQCtfwdDqVhdC2NvIydjtOK8u0/WLi3uVdJCCpyK9a8J/Fq3ghEGoaeoZQMOT1qqUKcpe+7FVcTVjCyXMejWS6hDauyqQhX5lPSvnvxOwPiPUWyNxmPTtXceM/jBcy6ZNDptns3grvDdq8bt9Ye9vGab/AFrnLZroxE4ySjB3SOXDxnG85pJs2BJskHp3NepfCHxl/ZdwNNvZibOU4jyfutXk02XTjoKjF3LGuVzleh9Kzw1aVKfNEqvBVYuMj6I8f61Jp1ys0UYMMi/KfXNeL+N4rrXGMrJkdq9JuL1fEfw9tp4xvltlVW9eBXDXF4sduuVzkgV9CqnPZny1SPs52Ol+GWmix8OQ+au088Vb8UzwzqnmKCsR3AGrenEw6BA3TINcv4huN2WLdeDXjSqWqt+Z9FGnzUV6EqXtxdskNuu2Md66fSoGJijGWYkA1laDDCbWOQY+6K6LTrhYLgTqMlEJxXrQ1R83LR6njXxqs1s/iNe2qymQqiE57ZFcRpQxPcKf7prpPGt6+reN77UZM7psLj6Vz1oCt5cZ/umvMqNObHFkumR+Ze4646V0yqqRMMfN396yPDEWJnmYZGCK2mJCZPWsWU2MfaECg8HrSsR5L47LUDPl8DikZgIJCOmCKktD+ZNKZRzzUeh3hgmAbIpsErR2gI+73qGR8NuVMn1otoa058rudva3vmoCDV2KYlOvzf0rhLPU/JOGP4Vtxa1ELffGctiuWVNnpxxELXbNjU9SW0hKK2ZGFc2sjMxmkOT3qrJcSXNzvZvmY0t1JtXy16jr71vTgoo82vWdWXkWIpPMmHuanmmAb6cVT0/JVnI7U2STLkGrsYXLav8ArTxJxiqwJ8sHNNWQ5NDQItGSm3M2yLFVxJlqralNgAZoSAt6e/3pDVZ5zNdfjSLKIbDPc1FpwLuWPemkCZu2jbU5pLi67A1UmuBGmKqo5mk9qViTShdm5q3G3fNUUYKvpR5/OFNUkDZpCXmpo5KzIpPWrcT1rFGcnoacL81et25FZEL9K0LdjxXVBHHUkbEDZIqa5YiLOaoW7+tWLtv9FJroS0MGxLS43NtrViYtblc/d5rlbSYiX73eui0+QNlT/EKIA3Yu3D/6Op9q6/wnOJtI8tm5jwK4mZv9GOezYrqfh5Gl1bXS+bghhW8E72NKD9+x0LMnr9aEZPNX61MdMH/Pfj6ULpe11b7Rkg56VryO52crGeKF36G49s15eN3XNera6gOkSqecKa8pJwy+nNaTVzGu7MlR8jHSlL1ExwKaW4rFxMeYl3/NTmYEVU380/fU2C5BddDWcWO6tKflDWZMdpJqHoMZL0NUpalkmqs8mWoUkJple8+7VBG/eVoXI3ITWapAl/GtUZMmlzVaaTaoq9IoIz2rNuupFbIyZTuZCxqnLmrMo+aoZMY6U0Syk/BqCZzVibrjFQSRsRwKsmzKMr8mqzrkE1ekhOelRSxlRTuhcrKMK4bitW0XJFUI0/eVqW2BiubEPQ78JHU07JcEVs2eO9ZFqcEc1qWrgV4dZ6n02GWhpxsFFMlm461AZKq3MpxXFJnpwiF1PgHmsLUpxzzVi7n4NYd/N61Mdza2hSu5ck1RZ8mkuZTuNQq2TXQjOSLETc8mtGyPI4FZKfe61ftDyOe9D3IN/wAS3EELbSpz71ylxd7ydkJP0rsdR0c3dxvL8e9Ft4dtQ/zSKPxrF42N9jyI4KXc42FrhiD9ncD6Vv6MZg6nyyK6JdJ0+PjzR+dSxwabCD+9+mDS+vvsa/UvMmTVzZRI5IXb612eh/EW1SxCvKNwHQGvP7q40woVdtw96qw32kQH5VX8RQ8xqL4SfqEerPUW+IjSPtgs5j/tZ4q/ZeMbgkPLIsY9COa8pPinT4F4aJBVSTx1pq53XEH/AH0Kj67Xk9zX6rSij3G6+I8dhYS3LxsViUktXwJ8cPGV1448fXmqXDMRGxijyeig17J8RviJYjwpdw28ymSRCqhT3r5llkaWR3bq7bia+gyuU6kXOZ5+JhGErRD7wAPamEetBJFKeRXqnMNpKU0lABUse44VfmJ4AFRVYtZPJuUkPO0g0a9AR778IPgZaa3p8eo+ILzCONwjjYq2K9F1P4S6Tp1vs0e5ngZRhTJKWrK+EnjexuNKgt2nAdUAwD7V315qTXaDyi2OmTXg1qs5N8zPoaFGMEuRfM8vuPDPxD0ljJa3K3sA6JGnNRW/jbWdHl2a/pFzbKv3ncYFelfary2U7Z3+m6pEFnqURj1SzhuVPUsuTXI5p7o1lFp3TMnwx8QvDuohRDdRhu4LV2trqVndIDFcI2fQ15t4k+EXhTWCZbK6vNNnPIFuQi5rAg+GfjnQXLaTr0E0KngXE5JxV8sLaSOdzqX1R7W7jPy81PbsTjI4ryvSPEXiLSHEOuQpLjgtCCRXoPh/xBp+oKAjbHxyG4rOyNE0bMtvbTKUlhVgfUVzepeCbO5kM1qTA+cgg4rsIUDDPBBqUptFDhcpTaOS0uw8SWUgiW9jaAdiuTiuhjjmYDzHBbvVoA56im4O49KnlaBu5LBGuzy2Hyt1zXz38X9Z8b+FfFjR6Xp8t1p87FkZEyAK+hQCFFQ+Vayzbb63jmj6DeM4qoyUXdq5lNyto7Hlfgu38VzPonid22JG5a4tyvzEV9OWPiXQ309LptSt4wsYMu5vu8c5rznURZ6Rb+c8iQ2qgk5OBivjP4/+Lpbnx3cL4f1m6S0MYVkhlIjJ79K3wlOVSfKjhxM9Ltm1+2X4y0nxR8TI28PXiyW9tCYpXibgvn2rw4Lubux9aU/M5dmLMxyxPUmnZAztr3qVNU4KKPNnUcncU8dOlOth82TUZyRUtsBnvmrZm9iWQ4pG/wBXmiYjoKa33cUiCKPJJqGT7xqzAuSaqt/rD9apGkNye2O2Jmp0DYBY0wtsh2jvRECwxzQwkiwr7sYHNTxws/zSLgVHEFUD1qdWLDGTUmdiXeQu2MYFSAKq5Y5NRb1RecU2MtK+FGaBHRaX80ByO3Fes/CbUgqiGQgLmvJ9NG2EBhg113gy7a2uxjOK48ZS9rSaO3AYj2FdTPoy5sbbVNNKnb04rhtS0mWxc4UlQal0bxJNEuznaK1n1WDUIisgANfKShKDsz7iFRTXNE5cXip+7krP1aASLujwQava7Y8mSP8ASse2uGBaGStIIxqyuY08flzBs4Na9rIs0QVj0HFUdQjIlLbaS0kKSL+tb7o5GXpLWbJZOlTWUwjJRhhulaFhKrY3AYqnrFt+986EECo0BSLUB2kbcgeprQhm56jjvWJZTkjY9aCtnkVnJDuajOHh+YZrHuLZUuBMnBq3EzYxnih0JpJ2JbLFpOHj2luaU4CmqsSbJKtqdyHpVxYrnbfDPXjZCbTpjmCdSuD6mtaXQC10cDMe7K157p8mx1ZThlOa9a8H6pFf2Co5BlTAr08HW+wzycwo3fOi5e/6PpUUR/hFcHr8u5WFdt4nmAhKZ6VwGqtuziuGr/Edj16X8FHT+A5GvNPbHIjO2uoihKJJI3HyN/KuP+EEmyK7RunmGu2vGV9OuVT73ltj8q9jDu9JM+bxUUqsrHz5rkitrclwnQuaovH/AMTElfuutWZWEiyBsbg7fzqk8vlzJu7Hg+9ec9TGJ0GiQ+XaSe0lWLtwcjpim2m5LAHj52DVUv5D5hx3qbDvqRq+4FjSu4+xlfeqzvgBfSnSP/opUUWNExbaVmsJI+pDcfSqhnKnC5xU2jMPtDK2CpU1FMg8wr0ppAOS4i6sRmrazblG1lYei1nhI8ZI5q3ZhGcbRgCixLsaNv8AuYGlbAPYGqrS5YnPWkvphkKGyBUNr88wXtRYLmrG/lWYHc1W8zPfml1CYLIEXpiqsbkyCiwrmlnEA5qMyUjt+7xVNpdr9aLAmXY3+as/U5szpGPUVMknzGs2eTdqK+3NEUVcvalPtjSAdTVu0IgtgWPNZCsbnU/9lOtP1K85EcZyRTsK5aluGmlwOavwkRRhu9ZNiBGnmPnNSvcbzhTxSsS3Y0GuM8U9ZOlZ6txViI8ZNUkDNGOTpVqGQ5rIE25gFrQgYBck1tBGM2asD8gVft5OlY0EgJBFaMDdK6YI4ajNi3bJqe6b/RSM1StWOc1JePthPvW6WhjzGQs/l3A54zXRaXcbmU56Vxt7Jtl49a3NGn+VcHmsqfxWNamyZ196dtsGHRua6T4UfN9sbsHFcpcyCTSwO4Ndb8Ij/ol/x/y0GK7Ka95Dw/8AER3HH4ULhj70zPamXFwtvA0zdFFdKR6VxdRXzLGePIP7s/yryCZSkzRtwVNeo6FfDUIp3zxuKj6V594wtTY6xJx8shytNpnJWaklJFEMuOajfkVFG2/2+tO3EHFRY5myNyQab5hp0nrUDkZqHAFIllk+Ss6Ybm61blPyVQd8PXNVTSNYashlXbVKU81dvD8uRWVMx3DmvDnXnGoenGlFxJC25CtZk3yP+NXIycmqN6wV692k7xTZ5dRWk0WGm/dVRkk3NQZg0eKgJ710JnO0LKvFVJVY1eyGFPjtw2ODVN2FCDbM2O2LnJFWRZkj7takNr7VbS346VjKrY7aeHuc1PY4HSs66tjjpXY3VvxWVdW49KhVjV4ZHK+QQ3SrdqnNW54QpPFRIu01lVqXRrRo2Zbh4FX7c8c1nRtzV2E/LXk1nqe5hlZFsscGqVzIRmpi/wApqhdyYBriZ6kChey1g6hKSx5rTvn4J71hXbcmtILU06FSaTJpqMc1G7dRQGIrpsYSZZRstV+1b5h9RWZC3zVoW7YZfrWb3JOX1X4sQxtthkc/hWdD8Vpml2qC2fWvMdYXFxnFV7Jttwh969WGU4fkvY8aWLqKdj1m5+JF+3McKnPvVCTx9rUhIEYQezVzC44OKO9c6wdBfZOr2kn1NyXxTrE3JmZc+hqBta1R+t/KPxrJ3UBz3NWqFNbRQuZmlLeX8g/eXkjfU1XO4j5iWP1qFJBUgYE9afKo7ITMrX3CoqZ79KxDWhrkm+5IFUMd69ahHlgjzKrvJjT0oFBpK1MxTSUUUAFOHfNNpe9AF/T7++sCXsbySAjuprtvDXxR8TaWEFxM13GP+ejdq8+hOTtq7NsFsF6Z7+lYVKcJaSRpCtUp/Cz6B8PfGDTNT2xXlncrJ38mFnH6V6P4e1zSr9VaGcRlv4ZvkP5Gs34D2Whab8ONPlsEgN3cRbp5mUHJ/Gta/wDDPhfxIzrdQfZtQHS4VyAD64FeJVhDmfLoe5TdXkTk7nRIsezKlW9wc1QvJl3bduTXn2saJ8R/BzmfS75/EenjpGihdi/WotD+KWi3FwLPWs6ZfZ2tG4J5+tZOk/s6hGrG9paHoQsVuo9sigLWfd+EZWBksLmSCT1Wt7Qbizu4VltZ0mU9CCK3YVyeOay5bm/PY86sLjxxoM+ZVN7bA9XfnFdjovjG2vSIbmN4p+42nFbqwA/wgjvmqs+lWkj7jEufanqiJSjLoW/OSaPfG3FNtWdpMdabDCkK7Qvy+lW7VVDBlFUncSdifY6gZ6UyYBuG6VcRlZCrde1QOnJDfgaUkSzyj9p9NfHw2abR97wxKftLKfmUZ4wO9fFceSxJyW6nPrX6UmGC8tXtbyITQygrIhHBr4s/aB+Fmo+B/EEuoWkLS6PcuWSVRwrHkr+Fejl1aMb031PNxtFv30eWDABpBQCrDINAGPpXrnmAOoNWLUAZNQVYg+VaGSxJscYppOaWXk0nvSELbfeYVU/5bNn1q3b/AH2qm52u31qky4Dj80g9KsR7ugqCIDHI5qxHgDrSYTJ4wQOeadv7IOaRFLYA4FToqp0GWpGY2KEsczHAq1DOiMFhjAHrUQUvy7fhT4stMEUfL60Ab9oW8sZ5zXT+Fxu1CKMdWIrm7QYjUAVveG5fI1WGT0YVlPYFoz1j+x7iFVfZwRUDwzRPlcitP/hIk+zxq0eflp1pd294fugZrw8Rh1LVH0GAzB0/dkzNjvFY+VL+tZmq2IjnE0fQ1q69p5hXzo+fpWbY3H2pDFIfmHFeeouLsz2JzU1dE9pYR3sQGBuovPD0kERmRc1f0eGSCbPUV1sTJJbhXTNaxVzmlNo85spAjbZVKkGtVolmgrU1nRYZ2MkAAascmSycJNnb0qZKw1K5mXFu0MhYCnwTnIBra8uK4jzxWTdwGGQ8cVDKTLMUgqUTAVmxsc88VNk1NhFsyfNU8HzDis8NyK0LUjigQtvJiYx9812HgG6ddUMEZPPJriV+W9OD1712Pgxkt9VjmxnKnNbQlytSMqkOZcp1HiK73SmOuauBuLfStLX5M3LMOhrOHJ9eKi95M6mrQSNL4crLvufL4G416HpNs+yQzcr5Tfyrh/hiV826TGT5hr0G6n+zaRPIvACkZ/CvbwrtSTPmsVrXZ82a6BaazcxYwhc7T+NY+pS5j3dMdK7rXtIOp2ReP/XozHPrzXm2pGaFpLeZSJBkYrzaU1UHXw7oy8jvLWUHSbU558sGs+6kZjuFTRt5ejWYPUwjPtWfPIVQDPSrscqeojykvSNJ8hXNVfMJNKze9FjS5PZv5cqtU+oHMxZelUUbGDU00mU3dzTsJsTPIFXrdlhgLN1rMQneCTVmST5NooFcSSUM2ehq9pXEokaskHdIBuwK1YG8uAn1osK5HeThpWNMtXLPzVaeRWc1JZnJGKdguaM0gCgZrPmlG6n3cmCQT0qkW3ZNKwGjFJ+7J9qyRJnUGOeimrqPttz9KyIH/wCJic9MGnFDTNFJvsts838cnSo7FTI3nyVWk3XE+OkaVLPcKFWOMfWqtYLl2S5LHYvSpIjxxVK3Utg1YeVYhjNRYRcVwn3qPtJb5VrO84uas22M81cYibNWywo3NVkTZbatZbXGBtWrNm3GWPNbxRzzZs2rYxWlDLwKw4JeQAa0beQcLu5reCOKq9Tfs5OM0upS/uKrWDZFM1iTbDXQloc9znr+f98Oe9a+i3HI5rltUlw2e4NaOh3HCmuWL947qi/dnpOmP51u0ZPY4rtPhW3lm4h/2ua880O4+ZT0B4rv/hudupXPoW4ruhumc+Hfvo7voxrC8YXhhsfJU/NJxW2Tya4rxtcf6ekfpg12UleSO6vPlptieENTFnc/ZZTgN/Orfj6z+2WP2mL78fSuQuJSkokB+ZTnNdjpF2uo6UBJ8xK8itq8bPmRx0KnNFwZ5+su3OeopQ+TU2rWv2PUpI/4c8GqLvtNYW6kvTQtuy7aYEDDNVw5NSJLtFFhXGzcAisu5ODmr8su4mqd2MiuepEuMipLJuXFUpFyxq2eOtRTsu04FcTwsW7nSsQ7WK5GwVlanxk1olix6VQ1JciuhKyML3d2ZsM3JBqcH5apqrCSrAY4xVRFIsWqlmrWtY/aqNhGTit2zi6DHNZVah14ekPggq0LfAqxBEBVjy+K4pzPVp0jJuLfIrJvIAK6W4TjpWPeqOaz9ob+xRzN7Fjms5xW3qGMGsecAGolMFRSYyLg1ehPy1SXqKtIcLXLUZ20Y2JJGwtZt4/FWp37Vm3jcVznfEzb2TrWLeP1rSvWzmsW8Y5Na00VIrs3enBulQk9qchyRXQc7LkXWrkJ5X61Uh+7VmLqv1rJ7jWx4HrKsSGrOiP7xfXNaFxJ5n3ulQJCvXBzX00HaNj56cHKVzYik/djntS+aPWs9GbG3mnKXPrXO6aOpSLxmWo2mWq2127U5YZCelLkiguycT8U6O45NQi2kqT7NIqMx6UrRBtmNfP5k7NUKt606b/WN9ajrvSsjzm7seVBGRTDSgkUpwRTENopcUlABRRS0ASWy7p1A9auXvykKeO2Kr6epM4xUt980/zHpUP4gOw+HfjzUPC6tDIZJrIkAop5H0r23wn4msdYhFzp12GkIy0e7LL9a+Y/MEcAQgHdRpmpX2l3QmsbmSFs87GxmuKvg41tVozsw+NnT92WqPtfw/qtxG22RyynselN8WeHfCHia3MeqaWFkPV4FCN+deA+CfjFPC8dvrUA8sYAkjGSfrXruk+JbHWwk2n3Ctu/hJ5FeTUpVaD95HpRqU6/wszLXwMnhm/W98L312IlyTFPMXzVyP4meINGn8rUtEuZogeHRMCu6sFX7Ou5FOB361dS0s7hNs9tHIp7MM1Dm5O71NoxhFWSK/hjxxp2uwK6t5Eh6ox5rpo5FYblOc1y9z4S0qUFrVBaydvLGKl0231LTv3UkhljHRicmpuS0r6HSR3DNKI2Tj6VqRQjZlODWPYzBnDMta0b5+7kVaExzqyjdigbZlweCKdvJX/GmKQTwMGkyRnKuc8etQarp+na1pk2l6tai4tJlKvuGSAe49DVs8kkgZNN4HHc1A/I+Pfjn8D9R8JXEus+H43vdJYliiAs0Q968WQhsMTxX6VssVxC9pcxrJBINrowyCO9fJv7THwcbw3eP4p8OQM+mTkvPCo/1JPoB2r1sHjW/wB3U36M83FYS3vwPCI1zU6njFQxnPSnjj3r02eWxsh+akJ4psjZag9KARJbffyaqzcyn61ah61UP+sb600XElTqMVaiVcc1Xj4xU8a560MiRYVj/DU6jGGHWq6cdKmG4CkSPJLMAvWrlqY4G2sQTVNDtXceDUcO6S4BGTzSBnVWvzpla19Gbbdxs3Yis3T42+zDjnFaOlp/pka56kZrOT0Eejw3tlJCgfggetA1e0tMGNsn61Jb+H4ZLeORnxkVbt/DlhkbnB+tcUbGt2rWKtv4l+1OYZIyVNV7iFo7n7RApAPaus07QdLUghVJ+ldDDodlKoAUVzV8NzaxPRwuNlDSepy2hXfmRgOh3V09upaMfLj1ra0zw3Yr8ygZFWp9PSIHYBiuT2Mo7no+3jPY56SFgMrVK6sba6QxzKAx710MyJGMNVOe3ikQlCN1S0ikzj7uzksJP3YLJUbxw3sZ5Acdq6S5hZUKsu4VhXti0LGa349RWMomsZXOeu7d4Jfm6UiNke1a06LcR4fh6yZYzFIUPSosaDs4Aq5Zucis8nNXLI8iiwFyKHfcEDrXR6CrRON3UGsywjG8P3xW9Zx9COvehsi2pe1blUftWaZ1RS1atzGZ7RlXqBXL30hjUx85zimlcpzsjtfhAvmXN3Mw+Tca6/x3eC18Jz7OHZlxWT8ObEWujBujSfNVf4q3CqLGzR/voS49xXqt+ywrfl+Z4iXtcXbz/I5S2fAA5561meINGsNUCtLHtdT1Xir0B9zmmXr/ALt+2BnNeFC6loe7UjH2b5jmNTmWJVtwPliG0VjTSNtJ7VY1OTdcMwOR3zWbJIdpxXrJaHya3HRtkEk4oEnNVfMpVcMOM1Vii0G5609pMqKqkkDNOEmOtFgLKvkilZ8qaqrJ3FP3cD3p2FcswjJBq5cSbIscms+JsNtpbiX5Opp2JGvIp/hNWbJsLkVnB88GrNvIFRjntiiw7jrqfLNmo4Zd0Z46VUkkG47utLbzcFOKLBcttKfLIrJjlK6kO+eKmlm5IzVCJv8AiYE/7JNNIEzXu51iJijPPemWiMx3HnNU7dGlkMjfrV5pRFHtShoLlqW4WJNq9aq+Y0r/ADVXO92DNUu4KMmkohcthwq1LHMxX5azzKPWpI59o4q4xIbNODJbcavRyntWTHccDFTLdbSK2SMJs3bRtxHBzWmn7sq2DWDYy7v4sfStiORjCOTW8FocFXRnQ6e3yBqh17Kwh+2Kq6fKygKzfSrOvk/2VuPat0tDC+pxGrSfvDzU2i3OxgDWPq058w896fpl386jj3ri2kena9M9P0W4+VTnvXqngOQearr1brXjGh3CFVOeter/AA6lMk6xqwyO1d0FscVCVqlj0tvu5715t4ruhNrzgHhVr0O7k8u3aQnAArxe6vTNqs0hOfnI/Wu/D/EdWMl7iRZvJwtaHg/VPJumhZvlY8VjXLK61SjkeCcSITwa6qkeZWPOp1HCVzu/GFmJrYXEY5Xk4riXbjB6132nXEd/pYBOcjBrh9YhNvfMhGBnIrjXY66ndESSADFBbk1AmSx9KUkgU7GVx+D1qCZu1WEJ2VSumxmspRKjIrzGoWX5aePmpJBtWsnEq5XYBRVG+GRVuRuapXjcGoaKTM1sBzSwAs9MwTIav6fbljntS6FLVmjYRkAGtuyjPWqFnH0FbFsvArhqyPZw0C1ClT7eKbFwKm/hzXFOR6kIFO7AC1hX3eti+kHNYV84way5joUTFvuhrImxmtW6O7OKy5MbsUXJcRinkVNnioDwRin54rKZrTQlw1Zd4/Wr9wayrpuTWJ1xMy8c81j3RO41p3jdayJ2y1dFJDkQZO6nx5zTD7dakhz0NasxZciPAq1Fwy/Wq0AG0VZTO5fqKxe40tDw5LFj/DVhNPbH3a7628MysfuZ/CtGDwpKRnySa7Z5ijzVQPOItOOR16elWI9LJH3Cfwr06DwkeP3ePwrRt/CeAcqB+Fc0sxLVE8pj0ljjEZ/KrUeiyHGI69bg8KLgcj8qvweFY+6g/hWEswkzRUkeQQ6BIWGY8cUur6G9totxcFMbR1r2238LRf8APHNZHxV0WCx8BXk2zadoqaeLnKpFeYqkEoNnyvJ99j7mmU5/vN9TQozX2R4I2ilIxSUALmkoooAKUUlOUZYelAE9s3lgnvTdwecFj1NMZiTzTB1z3pWAs3xUOFXtUC/NRKctk9aE6ccULYC1aY+4xwK19J1fUtEuBNp906AckA9axofvA4yatSncQ3cCsaiT0aFFuMro9e8E/Gu4iKw61CPLXAMucmvevDHiPT9Y0+K9s5swv0J45r4eh3EOwPGRxXvHwp1uK+8JJao+ye2JZhntXl43DRpx5oI9PDYmUpcsmfQ9tcgtk4K/Wp7i7iACqxHtiuK0K4vPsiTRuZAOq1vwXC6ioDRmN1rz1qd0ZHVaNGsvzbQPetOUKDheKxNKM0UQ+fK1rxAtyxzWiFKWoSKccNUZDAZ3VJMu1d1UbiYk7elRJiTJC7bqmAZlzUdqFkXrzVkrsT0qbGmgxc4z3p9za22o2U2nX8Ymtp1IdGHH1piEZ9PWpYyecHihD0Pin4+/Ce/8Ca3JqFhC82i3DExyKPu+vHavKkPy/eOOwr9JdY0+w1fTJtN1S3W5tZl2shH8q+Ovj78HbzwXfvq2jRtPo8pydo/1fc16+ExnNaE9+55OLwdvfgeOP19+9L/DQdrDcvSgcivTPMFQ4DH2quv3yamf5Yz71FH600XFFhBxUqioVapUapZmyxGBipAeKhGcUbmb5aQh0jFjt61qWKR2cIkflmqjCqwjc/zGku7lm2t27CgR2+kyedZ7lFWtNYLfJ3+YVm+EG8zTpGz1FaujLu1CNQN3zCspAemxyXElpEqA421f0+xuJCPMYgUscy29lF+75xUUuuSICFjIrjiavY6Syt47ZQzyCrcms2lsmC4zXCfbNUv22Qo4BrU03wrf3JD3Epx6GtBXNpvF0kbHyHJFbGheI2vPklB571R0/wAJ2sHMhGa17awsrcALgEVnUppxNqFWUZavQ05YY7iP5etZF/aXFucopIrYtFUfdPFSNcqrFZFBWvMnGx70XdXRzSXQYeXKuDUc1qsikrzXQXOnW91GXhxu9KypLaWzb5gcCs2irnN6hp5jO9RzWNeW5b7wxXbyvDMuGwKxNSs+pXkVjJGkZHJtFsap4ODUt0m1+lQFsdKks2tPn5ANdBZXAAri4p9hGDWrZXvTmkx2udfFdYPHfrWJrdvu1CEJz5jAVJbXIYAetXYGi+128kgyFfJNVDdGVROzPTfCtuqW1pG7bEVBuNed/EO9juvF1zDC5kitn2oTXpunPEdKluY/mVIC+B7CvEbi6+2atcXS8LK2celelmM+WlGK/qx52Ww5qspPoXImw33iTUOrTbbR26ZGKEJH0rM8TXBXTuOOa8iir1EenjZctCXoczLLuL5qk0namNcZyKg35zjrXrpHyqZKDSBsGoSx3AUjN83BzVWKuWTI2KVXzz2qsX9elKrYHXiiwrloNzntTlbL4qqJPyp6uN3WnYVy2rYOd1Mldd33jmo1KkHjNQu/92hILk275uWp5k2xEKaph+c7qZJNn+LFFguLJJz1ot5F39apSyHPHNRLMyvkVVgLtzLhiwNZ0kzrdIY+SSAfpSyzBmPPBqTQwrXDs/JXOBTsGxuBlVAOhxURmUdaqyys7E9KiZmOBUCLTz5PFRGYk9agORSdSMdaYWZOrsTnPFTxNz14qOC3kf5Qpq/b6ezcEYo9pFblxoVJbIbFIQetTM54Iya0bPSVfG6uh03RLc43Jmj20S3ganVHOaXM/mYw35V1VqwaADDZ+lb+n6HZqFxAK3rbRrXaP3YreFVLoc1XLpT6nFW7beuevpWhrpMmiZHPFdU+h2uC3l81geJ4VstMmkB+VQeK0+sIweVTWtzyTVG5ORj0qrZzFZBhu9J9uF5IwYYGTioriIRShlbispb3NYXSszudBuHwrBuQa9X+GWpeXr0G7oQcivEdBmb5NrdxXpPhK+a21CCbGDuArupO6PJqfu6yPePF9yLfRLibp8leK20oaSRs8lia9G+JWpD/AIR1FjbImTHFeXW7GMZ7V30Vpc3xc7tI0/N5+Y0123NxVUP5lSJJxnHTpXWcJ0XhTUDA32dm+lWvFVqZk89F5HJrl7KQxXMcueh5rsjcpdacRwcriuaas7nVTleNmcfG+xd1I0gLbqSWPZO8bdM8VVuG2UrEMu+cu01n3UmWqNZDk80nylck96hoaY9GULzVe7nGKlfGys65yx4qHEdxjyZNVrluKeVxVe64ArFxNYsij/1lbmmp8orFtlDTCuksoiqisqjsjooRvIu2yjNaUA+WqdsnStCFeK8urI9/Dw0JkPy02aQhetKRtFVbx9qVxzkelTiUbybOaxLyTk1fu361jXbcms0zdoqzvwaoP94mpZ361Uduau5k0PPWkJpmc0hrObLpoinbisu6brWjOeKy7rvWSOpGTeHrWXKRWjetwaypTXVAGhpPPFTRVXHr2qeLmrexm0XYOcVaXO4c9xVa3GKsD7y/UVh1GloegwaTEv8AyzX8quRabGFPyCvO5Pilp6Z/ep+BrNuvjBYR5xI5+grljg60tos4HXgup6vHYqrfwge9W0t4FHzSRj614NdfGWE58vzj/wABrJu/i/euMQxk/Wt45XiH9kzeLprqfSDGxjHzTw5pPtunqP8AWIfoa+X2+JHiK5Y+XbxhT0JJzSP4x8QyDlgn0Y1f9lVVu0L63A+ol1zTYwcsPzrh/jjrtlN8PryGBhvKjgn3rwK/8Ta4wJa+kQ+z1m6heavdaSZbq8nlibsx4row+VTU4yclozKpiouLSRz7cnNIpxQelJX0x5hICD1prLSUoagBMUlKaSgApRSUp60ABoHWkooAVuTS/wANIOtHagCWMsGxmtHH7gr3IzWdGeauZ8y2Jzgjis5bkkVuB5BLV1fwy1oaVq4jZsRXREZrlVK+Xs9OtNWRljjeLh1b5QOuazqU1Ui4vqaQlyyUkfYXgm6DKuxgQTwPUV6CunxXKCSIbJPavDvhRrP2mxtHnjkhZVVTuGMmvc9EvEaMAMPrXgRiotxfQ9jSSTQ+Ga8sTsuIxJGO6jpUl/4v0LSrRrnUdRt4FUZIdsGtZNkqlGUEGuV8deBdL1ywkiltY2Zgeoq2mti4wTerHWHjTTvEAMuj3kU9sOCUbPNakM8cqbifrXzLZW+ofC/xh5LB/wCzbiTBX+FST1r3rRtRiureK6t3DxOMjB4NZVFZ6PQ05LI6aBmVuG4rVt5RKmG5NYUModcrV21kKHFJMSNFkwaFO00iSbhS7cnNFikSdQcde1V9Rs7PUbCXT9RgE8EqlXVhnAPpU68fXtQeAc9+tBVj44+PfwXv/C1/LrOgwyXOlyEuyIMmP/61eLq4f2I7V+llxBDdWr21xGssDjDI44Ir5z+Nf7P6XXn654MVVk+89r91R9BXp4XHfZqfeeXicFf3qf3Hy7Kfl5qOOrWrWN9ptw1rqFrLbyoSCHQjP51VQ16q2POs1uSr0p6NxUa1LGjN2xQzNoljY4INPWQR+5qFllPyqKkitZW+8R+dImwGVnPJqS3t5Lpgqq1WbezjX77ZrYsGjhKsIxn6UmxHS6JYHTvD53j5mBxVvw0pbUYseopr3f2rSUIGAvatHwLbG51RABwKwm9GxJanpJuIfs6Iy5IFRL5MrbRGD+FLc2hSQqRVrT4Y4wCw5rkiatGro0McIDeWM/St6CaRhlRgdKxrRwWAUcVsRfKlagK/2iRupxUkdqc7mY/nUT3YT0zSwyzXDAAcUxGlauEYIDmrk1vvjzUNnabcO55rSTay4HWuPEUr6np4Ou17rOdmNzZuWQkj0qaDVILhfLuUwTxzWndWu5CcVz17ZHcTjH0rz3dHrR5ZofqmlKy+dbMCPQVz10zxsY5K2bW8lgfy3JK+9V9bijkXzlx+FRLXYOVrc5m8g3klRWVLEysa3vMRQQ2Ko3O1skVmUjM2kLSxzlDU0iHbVSWNqRaZs2N4cjmty2nEij1NcbC7RnNbmnz5C89KWzKauj0fQPFElj4fv7X5TI8Tp8w/hIrzrTgREPmyDzmtCWRmhO3jI5IqjFhRgjAHYVVapKaSfQyoUo05Sa6louAOcisHxbcBbIL71rSydeK5vxjIfsydMZqcL/ERnmf+7M5d5F3daasnNVXkG73p6P7V7Nj5ktM/O70pztnGOtQq2V6U9fWiwmx5IJ2mjP5UwfM2ac2VGOtNIVx6tUm45HSoEPbFOYqozk0rAWFkwp96glbAOOtIZPlDYNQXEy4JHWqSFcezKEyzc1Ulm5xUDy7s5zUTS/yp2HckaTAPJqBpVDDOaikkLelV5JjwMCiw0TvcKpOelaWhjZbyTswALcZrm7ibbGw6nFeh+CdFW80lLicEJgcGoqzVON2bUaM6r5UZHmMz/KjN9Ksw2N3MRtjZQe5FdvBptnAMLCv4inukan5QAPauCWMu9EenTyxL4mcnb6G5/wBaxq9Fp0MIxtB+ta8h9KpTtzUe1lLc64YWnDZDAkan5VxU0JCmqjyEmnwPk80zTlSN+xxkV0en4wK5TT25HNdFYyYAqovUxnE6qwI4rbtm6Vz2mPkKa3rVuldkGcsolxh8tee/GO6+y+H3VOGkIxXof3hivD/2gtVcapaabEf4CSB7Vqld2Ma0uWDOEs9sQ+YgetU9Uvt0uxG49az5ppjwXI/GqqvyQxzWziedThrc17K9uIX/AHcp9ua6HSPG2o6dcRLJiVdwyAOa4+3Yn5YxuJ6Ada9K+HHgaS+nj1DUlKwryFPU04c19GZYhUrXmj1S716bWvDunM0Txjn7wqqGBjC96s68Y7W0soYkVUQkACs+Nv4q92ivdR4k3dlhDt4qZOFqBDuG6nB+a2IJ1ra0m8HleWxrDZlVKbBctG2RjFTJXRUZWZe1ZgtwXFZkzB+tF5eeYe2ag8wGsrFt3F+70qneSspG04qy0qrms26nUv8AjUyBMtRSOy1FMxxSwTpt4xUU8y7SeKzGQySce9VZzu6055VPNV7mUMvFRJFxZa0xgbgCurtlyBXI6G2bj8a7WwXcorhxDsj08HG5bt0q9GvFQxKBVlBxXlVGfQUY2GsKzdRfAxWnJ0NYmpt85Ga5Js9CmjLvGxmse6bJNaF43Wsi5bk1ETVoqTMKqyHJqeUjHvVRzzV3MWiRGxSs2etQhm7U5jgc1nJmkEQz96zLs4Bq/K1Zt4etStzoRj3rday5DkmtK9I571lufmPWuqIMVRxU0NVg1TwNVMg0oCMVKD8y/UVUibipPMw6/UVjbULaHz6FY9EdvwqaCxvJ2xFbyH8DX2vpXwa8PWYJSzUY/vc0+/8Ah7o9rIhWGIDPZa+leIfRHyN0fGkHhzVJGCm1lH0U10eleBdZkVTFprSk9CeK+0tD8G6SIEKW0PTqVFbsHhzToxxFEfooFZSqTkPnSPjaw+GfimYD/iX7c+9bVt8FvEV1jzZHgB9BmvruHSbGMcRCrcVrbp0hAqORh7VnytpP7PcnmBry/kmHXaUqj8ZPh9F4d8CyyQQhViHX8a+vljRedoPpxXjn7VVuW+Gt8wA4UdPrVRi+ZO4KbZ8NUu2kpVOK7wENJUjLkZFR0AFFFFABRRRQAUUUUAFOA+XNNpe1AEkOAT9KsW7qYXVj3zVOt7wX4X1PxRqS2djGxXPzvjgVFRxiuaT0Gk27Iz9OsbzVLyO0sYGlmc4AAr6C+GfwXt7S2i1LxEoeQ/MI2HSu6+Gfw50jwlZRzSQpLeEfMxHeu0uZRICo6jpXh4rHup7sNEenRwqjrPc4DxTbWVtBGtjCIfKIxtHYVa8Ja1cRyIHYsG7VN4rty0R2LuHfFcrp1xLY3QJUlSfyrgizduzPcNJvTJGpzWzHcrINrVwXh3UllhRlPPpXSQ3DMQehrrjLQpanO/Frwzaaxo8xeNS2w7WxyDXifwg8aPpXiC48I6tMf3TlLZm9B2r6H8SXkMGjXM1wwAWMnnvXwp4z1LzvGl5qFqSmyfchB5OK2oUFVco/1cWIrunGL/qx9vWNzuQEN17VsQShgo/i7mvFvg/44j8RaJGsjj7ZEMSrnp6V6rptzuUMK45RcJOMty7qSTWx0sL4FWI5d3ymsiKf3q3E2fmBoRSND2FPHPWqkTYPNWFYU2iyTgn8KTlWBX5W/nSDk8cilA3HczYx2qGhHFfEX4ZeF/HEDrqFjFDekfJcgfMp9cV8sfE74G+J/CE0lzZwtqOnKCfNHUfhX258uc7TupJNrR7XjV1J5VxkVvRxNSj8L07GFXDwqb7n5osskbGOSN43z91lxS4m3D5s19v/ABS+DnhrxhZTTW9qlpqQBKSLwD7YFfH3ivwrqXhzVp9JvFZZ4WxkjrXr4fFwrabM8jEYaVHXdGKi3GcFjzViGK4PBJIqoZ5oX2zKQRVu21BQRuOBXVZnI0yVEmVulbekR7yDKeKq28kF0v7txmtK0CxxbZBhqlknSosa6Z+7Ndb8KbXdctLjOK4aylzYlT0r1b4YWnk6U0+Otctd2gy6avI6S8XfITioI1FLPdhSc1Ck+4nHeuaDNZ7mpaTLEKsi6lkO1AazLfecccVs2S5xhea2RmT2dk0hDS1uW0ccagIOlV7VcAbqux7aYEysSMt0ppu1jYBarzysx2JU1rZbvmehpMqLaehp25WaP3qpfWecnFWrfEfFXPLEy159WlY9jDV7o4nULQrnisyeOTyyBnpXcX1huB4rHm0/HauSUGehGaaPO720mDk81WSOTHOa9Hk0dZUJ2Vz97pyxSkbaycGg5kcztPcUwxbsmtqS0BBwKrTW+3HFQO5htGy1YtZdpAq1cQg5HeqEqmJqTLTN21myNtF2Nh3CsqzucEZrWV1mjx3p7g9GVJJflBNYHisGTT1Yc/NWzdKyEg9KytQTzrWRF52jNOguWomZ42PtcPKKOElJ3+mKdG5Y8cU66Rd5BOGzUaKN4HSvcsfI8xdhJZT2qxF7jmoIozx2q1D935hzmoaIchSuWG3j1oYMuRUgjDDrgZpShD4NFhKZEp65FN2hicVIVPpSSr5ak9yKVh85TmnP+rHaoGcDIxSS/ISzdzULy7QeOK0RVyK5bA4qq8nvUk7qVyaz55P7pyKpIaHyyYNQtLkmomk9ahd8k4osUie2ja61CC3TnzHAr3HTIRZ6Xb268FUAP1ryX4a2f27xCZjykIDD6165K/X0rzMwn7yh2Pdyyn7jn3FkYkdaglbOKSR8DrUEjniuCJ6lhs0hFUpZMmp5WzVObGa3iiWRlzUsLkVX3c1Kh4rVIzZs2T8iuh0+TdtrlrN8AV0GmtnFNGUzsdLbgV0No3yiuZ0huFro7RuBXTBnNJGrEVVC7NgKMmvmL4lX39oeNL9ycrDIVQ+1fRniK9XT/C9/ducbYG2/XFfJ5/tDVrya6it3InfcWrqoRvqeZjalkkUrll2n5ue1VbWKa6nEMCMzscAAV1mmeC7u6cfbJPLHcEV3fh3RdJ0iP/R4QZu7HmulQuea8XGmtNWZ/gHwStoY7zVFDSHlUPavV9MZFIj2gIBxiubt5SSMc57jtW1YttQgH5q1ikloefKpKcryK2tymS72Fj8p4qkJTnbT9Qkb7Yx/OqOWLFhXqUl7qOeT1NNZisdSQv8ALnNZBnbGKFumVetW2JGpJNzjNMedVSs3z93eo55uMZqbjJ3uPmPNKk7AE5rNDHdUglwuKzbGi08zHPNUbhmZqQzjdioppMDNSyk0SxsyjrUcsrYPNU5L0DjNRG5yp71LKLTzcY3UyRvk61Qec5p5myuB1qWikze8PH96DXcWDYGa4jw6DsVq7bTx8q15WKlqe7gI+6makPzYq0FwKrW4q4OleVNnvU42IJT8rGucv2y7V0V2cRtXMXrfM1cs2dtNGVeN1rIuSSa0bs8ms6bmiBctim+cmq5GTVqVaYI60MiKNeaZO22rKqQcYqlenaeazkaRRVmes28cYNWpG61m3jHBoijUzbpvSqEjHPNT3TYzVF2ya6YgyQGpYSFNVA3FTxHNUyDQjfAzSCTMi/UVErfLik3YkX6iotqPofYJ6Hk1ieIY/kB963MVma6m6A+1e60fE8xZ8Ptm0Ue1ai9axfDLZgx6Vtr1oBMcKetRg1ItAx6nmvMv2kbY3Hwz1PC5+UV6b2rk/i1Zfb/BGo223OY6cdyon5xSDEjL6E0hqe/TZf3Ef92Vh+tQla7DUFYikPNFJQAUUUUAFFFFABThyKbS9sUAHGKWgV3Pwy+HupeLNQRmiaKzBG9yMZHtUVakaUeaTKhBzdkjN8CeDtS8U6lHDbwsLfcN8mOMV9YeAfBum+E9Kjit0j83ALNjnNWfCfhzTfDWnJa2UKLtHzNjkmtGV8n7x5r57FYuVd9kexQw0aS8x89wzOdx47VWMrA9ahmmHeqz3A7HiuM3sSX0fmxkCsG405GPzL37VqvdFRxzSQnzH3EVSREkV9MsryznUwnMRrqYr5oow0zbEA5Y1Xt5IooDLISqAc+1eF/HX4kSqW0fSJ9vZ3Q811UaUqj5YmUpxpK7NX48/FG2Fk+h6VOJZGG13Q5A9RXzk27cWY5J6nvSs7PKZJHLu3JJ9aCfzr3aNFUY2R5datKrK7NzwL4kufDGtR3kTMYc/vUHcV9Z+CvElrq2nQXlrKHWQDOD0NfFxx971r0H4N+MZNC1VNPuJCLWZtq56Kx71zY7C+0j7SK1N8LXcHyy2PsWGbK8VctblshSa5HQNUW4jU7wykcHPWt4SKcMprxT1EdJE25RzVlCKw7G66AnitWKQHBqirl1Dn2p3eoYzmpl6daLDTFHWnFAeaRV5Ofwp44pWAjdcfNXiH7T/gtNR0MeIbOIC5thmTaOWz617k+SuKyvFGnpqHh27tZFDB0OQfpThJwlzLoRUgpxcX1PgE28dwpSRBnpnHOaxr/TvJJK5611WswGz1e5tyMbJm/Dmqd7EJI8HvX0cJXSZ8y7xlY5m2MsLhlYjHpXU6bdfbkWNiA/rXOyr5MxU/MKv6ao3rJDJjB55qnqKWp2+nwv5CQtgsWwMV7/AOFLBbbwxApGGZQf0rxPwfZvqGtWccYLAMC1fRMUSpYx2+MFFxXm4uWyNsOrts5a9h2SkkcZpITCuKuajGQxz0zVHywTxWdPYqotTQikTIxWtYuMZ6VhQRMCK17LOMGt0ZGqkvvmp1lkYAAVBbxrjNadnGpxxVCH2UBJDNWjnauKEVVUU1+aVhjWbmtfRF82A1guxHFdD4W4jG7pQ4qRcKjgyzJbZzxWfPaDcRtrp4likkx60l1pmTuHSuadB9D06WJTWpzkFj3A4qjrugx3EO6MAP7V1JhEYz0qpMw3ZFZSpq1maqo76Hkt9aSWszRyKRzVOWNWXFem69o8Wo2zOi4kFed6laTWVwYpFIrhqU3FnVCopGRPDyeKzbuDgnFb7qrLxVK5h+U1i1Y2TOYkYxvj3q9ZXRXANQ3sOGJqpG+1xmpLOjdluIyuKyZYTFMF42k81Pbz/L8pp92Fki96pC2OS13TPs87S+XmNznIFZn2cbchevSu1tP9IlNrcgMpGBntWdqWiyWVwfvGL+Fq9bD1eeNmfL5hhnQm5Je6zChjbjcR71bjiZV3FlI9O9SRRck7Qcdas28SKwLDPPQ1tY81tlcRbl2+W3r0p/2f7nXd3zV4xu8wZTtUDoKt28IkX5lAZafKTcx5Ld/YMe1UryMquw5z611kum7vmDZIHWsm9tGyQwGPUUuVj5jkbtWC57d81nucA8k1tapBtdghJHfNYUxwCMYNaRWhrF3K8zNzu6VQuGx92rF255+lZ08h3Y7Yp2NRryZqKWXC1HI/NQgNPcR26fedhiqsUj1z4Q6a0OjvfOuGkJFdTOdjkGl0C3Gn6FbW4XHyBj9cUl6Qw3d6+crVOeo5H1mGp8lOMSBmzUMjE96Y0mDioWk4NJI3Y6RsVXds0kj571A7e9axRDHNjPWnRvzVfdzT1PpWqRDNayNb2nSYwK56zbaBW1p7ZYUXMZI7TRmyg9a6awOVBrk9Ibaq11ulIXKCtos55o5/4zaktj4RWDPzTPtx6g15N4V4Ig2KM89OldX8btQW712HT1bKRIGx7iuO0i4EV7nOM8V6lBWifLZlU5qz8jpvOwTk9KlikJK+5qi2OhPJqeBv3oHpWx5hvWRxyTWrBN6elc9BNt6tV+G4+QY5qojC8kYzt71E26Nd1R3Ep84GnySb0wa9WjrFGE5WK3n5k5ok68GnC3DEkVWbcr9a0cSFMnU4qKeTaanDx7fmqnOVdjio5S+bQTzec0ySfORVeYlD7UyJXuH2xqSahqwJ3JDJz1FTlWmj+RSa2NG8LzXRV5MgV22leGbWJFDICfpWMproddLDye55OdIvZX+WJvyq7beG9QYcxn8q9ottGtVIAjX8q0I9PgUY8tay52daw0OrPA73QbyEZaNvyqh9mePG4HOa9+1HR7edGGwZrhdc8MlZS0acZ9KrmViJYfXQw9AgKxrXYWPypise2sZLdAu2tizU8V4mKl7x9Bgqdoo07c8VZSqsIqyvSvLkz14RK+oNiI1y92T81dFqr4jrm7vvXPI66a0Mm6xuqpIn86uXK/OPrQIsjpVwHIoNDyaRIfatEw+1BhrUxZmSR7RWLqRw5rp54vlPFczq4xIazlubQRkTNjNZl6xIzWjOODWVfZUVUTQy7hsuc1TfANW5xVRlJPNdESJCL07VYhquQCeKtW68U2SidcbaaPvr9RUnbpTcfOv1FSiuh9iL054qjqy7rZjntV5T8u7IYe1VtQG63bjgivcZ8OUPDL4LLXQr90VzHh9tt4y+9dOOo9KlDjsKo5qVM5xjn0rA8QeJLHRoWkuZljC9STWT4c+I/h7Wrn7NaahDNJnBCnmncs7kcn3FZ/iOAXOlXETc7o2z+VXo2V1DKQQRUV8oe1dfVTQOO5+a3jqwOm+K9QtWXGJmYD6k1h16T+0ZppsPiXe4QhHUEH3rzc12LY1Eope1JTAKcKQdaU9aAExS4qaztbm8nEFrC8sh6Koya7vwz8IvF+s4Z7GSxjP8Uy1nUrU6a952LjTlLZHnxxVvS9MvtSult7G2kmkboAtfQ3hP9n6xt9smv3q3P+zGSteq6H4e0Hw/bra6XYxKVH3mUE/nXn1c0gtIK5108DN/FoeB/Dv4I6ldzRXviJTbQDnyjzmvftI0+x0exSzsIVjjQY4FWZrhumNoHaqk9wmTzmvJr4idZ3kz0aVCNNe6izJJxyapzz4J5qrLcAg4zVKSZuetYG1i3JNkHmqzN0FQeY1SRkmmhDkUMevetSygGcngCqECYas/xv4ktfD+hSzySqJNuAM85rWK1sjJtJXZy3xv8frolkdMsZB9plBBx2r5ru7iW5uHnmcu7nJJq74l1e41rV5r+dyxduAe1Zpr6LC4dUYeZ41er7SXkJmjJpKK6TEXNKrMrBlYgjoRTaKAPevgl44+1Qrpd5L/AKREMJk9VFe52F6ssI2tg+tfDul30+n3kd1buVdCDx39q+lfhb4zh1vTo2aQedGAJFzyDXi43DckuaOx6mFrcy5XueyWk67RnrWra3GMZPFcrZ3AfbtNbls+Vrz0dqOghnViCKuROprnIbgxtz0rTs7rc3tVJiNheT7VJwaqJLkjmrCH0qguOO70qG7GLWUkfwNn8qnTJzmqmqsE0y5c54Q/ypPYpbnwn4/VR4u1LHTeePxrGf54RjjC1peNJVm8S6hIvP7xv51ls3+jjHXFe/R/ho+ZrfxJepn3MOF87sOG96oyq9pP5kXC+lbIUNaPGe5zWdKwDLG38dakJnvn7KtvDrmrSzTAFokBAPY17V4lg+y3rBeBmvAf2R55bPxncQDOx0H86+i/GUe66Lda83Fx1bNaD1ORutr5DVQMYVyatXedxAqmSwzmsIGtQmhk5rStnXFZtuFOK04IQQK6EYmnZEsw5rbtxtUVk6fGFxWiHIq0SWmlxxQrE1Xj+Y81OOKYwbJPFbmnSCCLngVjA4NXpHIgz7U0JmrbaiQ+VPeuhtdRjmhCsuDXCac7bvxroLdvkBzirsTCo0zQvfmJ9KzXXD89Kvo3mR1QuiVNcNZNM9ihJSRJEV61keKtEj1C1MsSgSgdRVpJvm47VYW4wufXqKlJTXKy5c0HzI8lns5IXeNlIK1RlXKnjNel+JtHjuYjcW4G7+ICuGuoCrn5cEda4atFwdmddKqpK/U5m+te9YV3EVauxni3A1iX9r1wK5mjojIxYJtrHnpWlBcBowtZNxG0bEgVHFcsjhelCL3NLUI2hZbiM4rpPD81trFibK4wGxwfQ1z8Momi2tzUEE02j3y3EGcZ5FbRk07owrU1Ui4yLGs6RPp180M8XlbeQf7wqgVy2SK9ih0WPx14Oe+0zEl5Zpv2jksfSvKpbZ4p3WaNkkjcq4PqO1evTfPBSPj8TRdGo49CK2/1gIGB6VpxIrDLLzVEmPBZVIOeRVi3kTP3WGfetEjA07FdpCHp6U3UdOVgWhXGetPtnG8FT0rTs5N48tscmqsSecaxp8kbPkEjv71yGowFW+71617P4j01hHuQAhuelcHrOmq6nC8r1qbWLjKzPOr1CrGsidmya6jVrMqGkxx6Vzd1EVBPrVI6YyuihI3Wtb4fWX9o+MrSPblUb5qxZztBrvPgPZNLqN/qDD/VAFazry5KUmdeFhz1oxPVr6QArGOigL+VUZpM96ddyAyFs96pyOOTmvnLH1cdiC5+9xxVZ24qSeTmqM0mM1rBDJHkWoWfnrxVd5MA1E03HWt0iGWi+DUkUg3VniT5utTwt81aEXNm3Ykjmt/SuStc3ZNXS6N1FZt6kSR2GkDcBjjFdlp7Lb2r3EhwqLk1yWjr90CrnxA1NdJ8DXbbtskkZVPrW1LV2OOtLli32PGfEup/2l4jvLppMhZWVfpmqUTBplkU9DzWZZzb0LsDuc7j9atRTqsgVelezFWVj42q3KTZ1ySbv3i9ccVNHL3Xlu9ZdlKPKRt2R6etW4p1Zju4FUcpqxSJIgPRh1q7aTZbaOBWGjkncp4z1q/Zykv6U0K5oXrEOrURtvXOaq6jIcKw7VCkjCPr1r1cM/dRjU1NJJcZw1IsasSTVeyKtw1TM2HIWusw2GXUfGFNUtrK5J6VefORup4iWXCgdamUSotvQz1tpL1wsecZrtfDPh5IQrPHzT/DmlRxoHZea6y3RVAwK4qsuh6VClZXY+0t1hUYWtCAcZxUKDgVciX5RXM2d8USxkA1OCD0qvipI6z5jZIkZM1UmtVlzuUVc7Uqrk0nIpROY1PT1TlVqhHDtbpXW6jbhkrBli2ufSvKxa1PXwexHGvFSjpSKMUO2M15cj1IGTrD44rDnORWnqsm6UisiZuDWLOqOxTkXdLVyGLK9KrxDdNWtBF8o4rSBMyr5PtSNBx0rSWL2oaHjpWhkYV1DhT2rkNcXEp571397DhDxXC64uZ2471nI3pnP3A64rLvRkc81t3C8Gsq9Xiqgy2YU45NVtvXmr1wuDVdkzXRFkshjXHFXLVagCDNXbVRRJkkm3jpUewB147irhXApmz51+orNMfQ9r+A3jibxj4cW5uRiXJBH416Nef6oiuK+EfguHwjo620a7Tk128/KEV77PiDA0w7NTb611PWM+uK5KE7dW/GurRuBUgj5r/autvETwwjTknaEsd4iByRXl/wJ8NeJJfF0N15V1bwowLbwRu5r7a1HTbLUV8u4jVvqKh0/wAP6dYtmCJR+FUpNRsWmaOkq62EYfrgVZuebdvXFNDBVCL90U9vnRqVrAj45/bB0vydXttQCjMjbWI+lfPpx2r6v/a7tPM0WOQjmNic18odq6qbvE2AUCgdaKsA4rtPhr4B1HxhqCoqmO2B+Zzxx7Vg+FdJk1nWoLONSQzDd9K+wfAmi2nh/QYbeOMI+0ZIHJrz8di/Yrljuzqw1D2rvLYZ4J8BeG/CtmkUVpFPcADMkqgnP1rqjcYG2P5V9B0rPmuV5PXFQtcelfPym5O8j1400lZF6a42jk1TkuRg4PPrVS4mZhVKafYOtTc1UbF2S749az55hg81XluA1QmT5aQyQStnrxTXcetU55dveokuAx5NUkJs0BIuMVLExyOwqgrgnipHuVhjZnICgVdjN6lvUtSg06ye5mkACjua+avid4suPEGryIsjfZ4yQBng10Xxe8ZtdTHTbGU7B98g15Y3SvbwGGsvaS+R5mLr39yImaKSivTOAKKKKACiiigBR+lbXg/XrrQdWjuoHITPzrng1i0vsaUoqSaZUZOLTR9d+BvE9tqlhHcQuCSBxnvXoem3CyIGBGa+Nvhf4nm0bVI7aWUi3lbAyeFr6e8I61HNEj7gQw/Svn8TQdGfL06Hr0K3tI+Z3EpVh3pYbhoT/s1HHJHIgYHinMFxlulcx0Gpa3wK81pW10rY5rlclT8vQ1Ztbso4WqUh2OuSVSO9c/4+1SPS/Cl5dSNgBDjNWbe85AyK8Y/ac8Yx2+hnRreQF5hggGrjFykkiJyUIuT6Hzfdzm51C6uf+esrY/Omuy5VTVSORt4Xsp3fjVhZUYnd1xX0EVZJHzMpXbYkp2o+OmazNTG2KJv4uxq/Jloyv945qjq5ARU7r0qkC3Pbf2TGDa/PPIAW2AA19Fa/KJJGPU14R+zLpb2OmHUJRtLk4zXtFzN5xJrz8U9WXR+I57UBhzxWeVye9amoKTIeKolNvJrmgbzQW6ndWvZg8AmspWwflq/YM7OM1vExZtW7YNXk+YVVtUUDJq4jL/DWiEx4+WpFYfjSAbhTQjbvlpiHqxeXavNaFwfLgO70pdIsSH8yQVW8R3ARQi96pImWwtkwByDW1by/J1rl7GY4HNblm25RVoyTN2wbcwWl1O3I6Zqrpz/v1+tdDewB4c+1Z1afMjuwtXlZyJjw/cc1MVOMgVNdx7X6UqYKgVxRVnY9STurlIzmF9rcoetYfifSl/4+oBmM9cVvahbkozY+lVNMuI3V9PuujcJn1qpwU1ysxjJxd0efXMIDHANZV7BlcgV22vaY9rOylflPQ+1c3dw7SeK82pTs7HfCd1dHG6jb4J4rnrxGWTcK7q/t1YZxXNajbjcRjisLWOmMjPs7orjnvWsJFuIyGAJPSufmXyXyOlWLS5YEN09q0TKaPRPgp4yHgbxTJDfEtp99hGPZPeuw+NPhOBGi8U6Ltl066AJEfOGPJNeOusd1EQyhlxxmu9+E/jR7KY+DfEEnn6Xe/u4JZDnynbj8MV6OExKS9nI8nMcF7aLlHc464iG5ZF4GOQfWoxlsZBUiuu8a+G30XWZbdSs1sGPlSg53L61zFzE0TkZ3Ke5rvPlmmnZiW94YnKgEn1PStq1vclQ2AcdRXNzblbcRhe+KWK6KsCDwKEI9Cspbe8iEMxG3GM+9c34i0V7eYsigx+vrVaz1QRAN1Un8q6qy1O1vYBbzbGUj7xPIqtAPKdZ0uIy/d4bt2rhtb01kmZQvy9uK9z8RaAyA3EAEkQ545rgdZ08ux/dkH6VOzKjNxZ5Ff2uzcdvNeq/Bm0Fp4UnuyMNMP5GuS1zS3VmwvU16V4ZtjY+ALJNu1juzXNjn+6sezlb5qtyvcTlWIPc1TeY9O1MupMnr3qq02OK8XlPqFsSTSgc96pXEwY0txJmqUrVrGImPeTd1qFpOaieTHFQu9bJEMsiTnOatQSVlFvmxVu0bmqsSdDp8m4iuu0VSStcdpI3OK7rQoSduKwluTLY7PQYi5Ra4D9ofXAs1posTj9226QD0Ir0vRQsFs0z8BFJJP0r5k8ea0db8YXl8zZXPlj8DXdg6fNK54uZ1OWny9xkM3Tb6VLHIQSR1rKt5grdeO1X1YY4/i5r1bHzk9Dp/D86XEIj3YKetX5i0Xpn+lcxodx9mulO0Heec11uoL9qtlnhUYA5xRY5J2TJIptqp057VeW52yKu3HvWDZzDeN5IPTBrUikL5jI+bsaLkdTWvGU2wOeKqh84znFQzzZtvJ3fMKZbOX+UmvRwjurGVRWNONwCCDU8UgV+ayt5jfAbNTmYYHPNdpkaUrhnAHStfRbTe4brXO2rGSUCu10JAkQrKrUsjooUru50NgqpGBitGEdxWdaHitCA1wykerCBbiHFW42qpG3FWY+cVhKR0xiSmnrTccU9T0rGUjeKHAmp4eagHJqzbrxWfOWoizxhozmufvI/3hrp3HyH6Vz+oj5zXLidUd+E0Zn44qtcPtBqy5wDWdevhT9K8qZ61NGLfSHzSazJm5NWbpssTVGVqwZ1pEmnfNc4roYI/l9qwtEXfKWrpoF+WtIGU9xqx04x8VOB2oYcVZmZOpLiJvpXnmsfNct9a9G1fiBvpXnWoH/SX+tZzZvSRkTp1rKvVHNbcw61k3w6047lmFcrz0qowHSr1zwapSHmuiLENUACrlmKpKcmrtq3SiWwrFw8jFMH3169acDxQP9Yv1FQtwex9XKc0r9DTVNKx4r6E+HOXvN0erBh0zXUxktErZ6iud1ddt4je9dBandaqfapQkSjIp4JqNakWgoevSrMQ3Jiqy9angpjR4L+1ha7vCcsijoDmvjPtX3h+0XY/bPBd4m3J8s4r4SnTypniP8LEVvRehshlFHeg9MVqM9W/Z/05ZdWa8cZA6ce9fRMt0oAAbGBXh3wH/d2LNj1r1Ga7/Ovl8fNyryPcwkbU0a73ec/Ng+tMW4J71jLdZ60NeIvy7q5DrNSa62j1rPmnLHPY1Rkv05Wqcl0QfvcU0guaUkvNV5rkqduaypLz5vvYpv2hZOjc1VhXLslwW7ZoRwO2DVJn21ILhSnrVRTM2Xhcoq7g3HeuD+JPi0WVk1rby/vXyODUnjbxRBpVsyqwMjD5VB614zqd9PqF0887liTx7V6eCwnO+eWxxYnEci5VuQTSNNK0smWZjkk1GaWkr2zyhKKKKACiiigAooooAWikooAcvYjjFexfCDxp9zT76bEq8IT3HYV46OlSQTSW8ySxMUdTkEVjXoKtHlZrSqunK6Pt3Q9UWWIfNn8a2xeJtCsc181/DT4ibljs76URyLhcsetezWOuRy2waMggjrXgVaUqcrSPYpVI1FdHWSXa7sD8KR5/LIYmuYl1ZlTdkVjaz4j8mInzxxz1rB6G512veKLfTbGSVpgGCnvXyt4+8QSa7r091K5KBvkGa2PiJ4rkvC8Mcx59DXnDy7iQTnHevXwOHf8AEkePj8Rf93EuRyZy3U+npUw+6Mdaoxtxx1qdZN2ODxXpHlllmx8xPCiotMsJNY1SKGLLAt8xx0p9tb3WqX8Gl6dC811cOFVVGSMmvqrQvgMvgT4aXGuasRLqrRq/HG38KTYpXSuReC4I9O0a2t4wBhRnHc11VjdI0vltwa4/wxKZLISYJ5IHtWrHIyagvXpXFiYiw072ZsanHhsjkVjXG4ngVuTnfF+FYF2zwuQRmuOB3zHRryOa07E8ismCQyEYFatqhGCa6ImDNq35xzV2LArMtm6Vowc1oiS2jVPC2GBxnmoY8jqRUseA4K9aYjcSTFs2wc1zHiRWWVN2etddoVubgFTg4pnjTRlOnecFO8elaozqLQ4m0kAIzXR6ZJuUCsCwsL2RwsdnK/0FdXpGhaq5H+iyJ9RVKLMY3LVmrecPrXWxAtCgx97j6Vnaf4dvVdWkYD8K6RLErbbdw3qKrkZ0000zktWtyhbI71lxHD88V1+q2vmw8dQOa5K8jaKXniuCvDldz1aE1JWZcMayR4/KuZ12xkVxJESCpyCO1dHZSBlHOamubdZojkUl7yB+7IwLdk1nTTDKALqIf99AVyOrWTRudy4I7V0d9FNYXi3FuCMNz7irWs2ceo2QvoF5x+8UdjWVSHOvMuEuR+TPM7y3PzHbWDf2wKn5cGu2v7bJPGPaue1KAqx4rzpwO+EjhL+3wSCuayzuV/pXYajbgg8Vzd7AY2JxWaN0ySzuMEZq66pcpg8N2I6isNXKsO1XrS5PSrQzdi8S6nbJDb3ztc28K7EB/hWtSN7LUbUTW2CO9c8dk0PzYJqmq3FhN59uxU+nb8q6qOJcNHqjy8ZlsK6vHSX4G3Pb/vWCckisyWF4nK5y2eW9BWnp2r2t+nlTjyrjpk8Cm6tYqpDZLEjjB/WvTjONRXifL1aM6MuWaszJ8103bW+X+dRx300Me5SUJ6c9aZPFNG+wjtwexqg5Vm2srB16c8UzI6/QPGi26+TMfMib5Tmta9h07VIGubN06cr6V5FqOYWKq2FPp2NVoNXvNPxNaXDAqc4JyDVIrludjq+lxyuqrMB8wxkda6DX0+w6Da2n8Sg5rirHxBp/iiaC3vC1rfB1+bdtU8+ldf8AECQxmO3DZ2KOfXiuPGr3bHsZPFqozjriU5qs7fLupsrFj1qJmwu2vNUT6pbDZ5D61VlkOCKfO1U5Xzk1okS2Od8LzUTSZ71Ez7qjZq0SIbJw/wA3rV+zy2O1Zced1a2mqWYCiWwI6jQY8svFekeHrdvkJHauL8M2udrYya9N8P2zKi7q592Z1WZnxU1tdA8C3LJJtnlUBB3r5miZn3MeS5LE/WvRv2i9f+3eILfRon+S2yJAK81Rti8dK9zCUuWHqfL5hV5qrXYtDLDjgrUtvcMp+c1BC5HKkY75qSWLeAyuBXQ7nBozWs7hHlUsdu3pXS6BqLWge3m/eRt0PpXnpkaGYZyy98dq29PvBLZFYyd8XzMT6UXOatR6o7i+t1dRNDyMZwPWl06fd8j8OKxNF1wRhYpJFORnmt9Ps92N0TAP6inozkleO5Fdv87MDRYyF5MKaff2bNEzMrZUdqpaOpw/PNdeE+Mzm9DWEi+Z8xxU7KGIKtmqSwkng8nmrluuHUV6cloYw1ZuaRCPMUkV2mnIAg4rltLVSVrs9OUCMfSvOrSPYw0LIu2oPFX481BbqMCr0KDOa5Gz0IRJYVqymcimRrU6Vm2bpDxmnrTQakWspFpAvWrtuOKqAfNV6AfJUWLiOl+4a5/UT+8Nbdy2FNYF637w1y4h6HoYZalCc/Kax9SkAStS5bg1h6o2RXmzPUpmRdNWfK1XLk81RmrBo6ka/h9eproo8AVh6IoWMVsK1UnZGU1qWQeaSQ8U1OcU514NNE2MTxBJttWrz66OZWOe9dz4nOLZhXAXDYc1MjoprQgmPBrHvz1rTnbise/bk047jsZVyw5yaz5WJJAq3c9TVGTdmumJLQLwetXbU84qinWrtrnaKbEaC/d60qn51+tRr1H0pwOHX6is1uJvQ+qQ1KCSaKK+hPhjH10fvFatfTm3Wa/SiipW4FpelPWiigY8VYg60UUxnCfGuPd4SvOmfLNfn7qn/ITuf+ujfzooraj1No7Faloorco9w+ER8jRgV6nrXcPMW+aiivk8V/Gke9hv4cSCS6Ydqr+eTzRRWKR0EElxgk4qpPdsvOKKKtAzNnvHZ/QVNbSsBnJoorW2hk9yx9obo1ZHiTWX0yweVFJbHFFFaUknJIio2os8e1TULjUrtp7lixJ4GeB9KqdDRRX0iSSsjwm23diUHoKKKYhKKKKACiiigAooooAKKKKAF7UveiimAqOyMHRirdiK6bQvHWuaTGI45vNUf89CTRRUTpxmrSRUZyi7xZvN8VdZliCNBEPpWDq3jLU77IYhAfSiisIYWin8JtOvUa3MF7mSZi0jEmmIe1FFdCSOZolRipNSmUxRkjnvzRRQzJ7n2V+xD8JdNGnDx5qzQ3d1J81tHjIRSO+e9e/fGeH7T4D1JScAIKKKzZcvgfofMPhD/j0KjjEjCtm6+W8jNFFc+I2OLDbI2Jdywoc9qzrhRK+DRRXnR3PWexas7WNQDitARDAxRRXStjnZNDEwxyKt/aI4It0is2PSiitIksyb7xhY2mc2tyxH+7/jVax8di7l8u3tGTnq+KKKtLUycmd34W1bUn+dfJG7613lkXu1H2oI6+lFFdMUJM2bW3toVBjt41PsKvwyNnjAoorVLQ0SsyY5IySc0buaKKDQqXUY2n3rl9ftVwSMCiiuWulym1F+8jAgdopdorahO9BmiiuClud1XYivrSOVDkDpWXZN9juvIPzRSdVoorWRinozE8V6cttcnYRtbnFchqVuuwmiiuGulc7KDfKjmr5OSOKwL+FWB6UUVxM7YmBfRbDxio4pGXGKKKZoXradhWimJI/m5oooAoXduqjcvyt6irGn6rMEW2uB5gzw3fFFFbUZNTVjhxtKFSlLmV7Fu/hWWIurMMdK5rUWkimBBHzUUV662Pj7GbLIJYiGUFs8msa8xv8AugADpRRWiCIeBdPW78dWwLYUKWI+ld341vHn1FuoAAAoorgxr1SPpMoSs2czKSDUTmiiuNHtleZu1UnY7sUUVaJZE3Wo260UVZJPAfnrodFhDSLnvRRUT2Gj07wtaqI06V20k32HRbq7AJMcTEAeoFFFZ0lqctZnx9ruqTatr95qU5bfK/T0xToZchRiiivoI6JHydTV3ZoxorgdqG3RrgGiitGcz3ImbzPlI61a0xvKvVgX7kvytRRUNFvYs30bQXGEIwDx61oaZq0sX7kZxnqOtFFZNk8qcNTr9L1RmIV1Lg9d1WlhjW58yMbQ3aiivRwXxHlV1Ys7QT6HPatSwt0Y5aiivSqbE0FqbmmwhZR6V2OlrmOiivLqnuUNjVgWrsSgYoormkdsSwD6U9etFFYs1ROgqTFFFQUPT7wq4nC0UUmXAp37kKawrhiWJoorgrnp4fYz7tsKawb5iSRRRXHI76Zk3PeqM3WiisGdMTe0viIfStaBeAaKKIikXY1xg0TNxRRWqIZy/if5omrgbrhzRRUTN6exnztism95Y0UURG9zJnXDVVkQZooroiSxFFXbZefaiimyGWgPlphHzL9RRRULcT2P/9k=">
            <a:extLst>
              <a:ext uri="{FF2B5EF4-FFF2-40B4-BE49-F238E27FC236}">
                <a16:creationId xmlns:a16="http://schemas.microsoft.com/office/drawing/2014/main" id="{9917CE7F-B494-E030-5D4A-7BD7B1DD7E55}"/>
              </a:ext>
            </a:extLst>
          </p:cNvPr>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png;base64,%20iVBORw0KGgoAAAANSUhEUgAAARkAAABTCAYAAACrpHOpAAAAAXNSR0IArs4c6QAAAARnQU1BAACxjwv8YQUAAAAJcEhZcwAADsMAAA7DAcdvqGQAAEaDSURBVHhe7V0HYBTF+p+Z3btLJfSa3F0KoAhYEEWlqM9nxa5Y8OmzYkMFVPT5bE/921BEfYqKvaE+GyiCohKKFAFpIiXtLqHXQMrlbnfm//vmNjGhhCSABL0fbG53dnbazveb75uZneFnDf7KEpwZbB9CKWYzzso451uYYmsVkwWcsWWM84URGV6Y3Mcq+GTAANvxvs9x1uDxo03TPUjaEcdlzzBMD7PC5fd/9eI5jzpOu8TZt40fLYz6hV03KPzjIa7YJsVVABe/Ma7mKslnJqwr/+2TTwaEHY8xxHBQQTi/+xQcpAWCSeaMe4VhHGOangGGK+4BLsxPTWYuLJ8eP73/4K/u63/ruEOcR2IAK+NfHDeMDobhPt50xV1rmvEvc8F/DrWNn93/9gkPnHHL150czzHEcNBgv5CMBtQZpSSTtsVsK8zsSAVTOAfRJEKIepkuz6NciLn9bxv/Uf9bxh3nPPUXB8pM2iizCMqsQh8ga5cw3UeYhuthw5DzoEm9dt7gCZnOAzHE0Oix/0hmd9DEExUizkWiacYNEKbrR5g4b5w/eEKq4+tPAfCsPqSE/UiHrZhlSRbBEY7QYbMKOsK1HBUWKy8PsbKyMvhnSZZyX1caiczqfdXHNyAKWKExxNC4sV/6ZOoLtNZMGG7SeAKgoJu/fv7sCc6tBuGP6pMBf4AzSWMDkeAPHdoREChU0xDMNDnzuAwW7zGZx22wOA/O40xc49wNN9xzuwQOI+ofh2HAcIrShw4NfzgRlSYrWzJbCWaBsHxtE5897fi0e1F+sf6aGBotGgXJVEIYJgTJDktlDfv6+XNfdJzrjf1JMqfe+IUmGa4s5gIxJMabLDnBxZqnxLEWdDSNYy1xNGsSx1KS3PqIkooJgjFBIvtc+XgLx40gmoroZQwxNC40KpIhcK6TIkE2w796of8I7VhP7E+SeemjxaPbt0kZ1CrFZK1bxFeRCWkgtYE0kBDMn1AowkrLw6ysPMLKcF4egjlEv7gOhS1tIkVgQtEBbUWhIEiLIY2G2ElBQ+JCCOUyBSeSS0pKYMtz1r3878H9BlM0FFcMMTQmNJhkSOuI1vsdQeZDtNNX2xENAMSITASbKfva8c+f/bbjXGfUh2S0mQMzhAkPC0fK7/9+9Hm1kgzyNho/g6JXUYQqLLaluJxt2lrONmwqwVHK1uN3/aYytnFzGdu6LcS2lYbY9tKwJhPqh7FwhC2YPjgqzSyUWo0i06e7KkPYUpUlT6amx+OB2Ra5Nyd76BOOcwwxNBo0jGSUspTiyzhX5RCBGkwDNxfupeC0lWG6E0kIbBL2ehIOFwYJ2SYets8a91L/2Y5znVAbyVR2wtKvgYwnJ7pZ2xYJ7NCsNiwlmd1/+WmdayWZ6XMLRm/dZg1akbeOFa4uZqvXb9eEUry9gpWUVlRqIERGmgCob0X/4lmO+KrOdalF7+81QMrAFsu2+uVPHbZYu8UQQyNBvUlGaxlSboSm0gemxbIHH3ywhp2wdOlhnLVi8cXM0xbq/JFcsoshWP2h+cTXx3whCMMFMohMD5mu07975rRSx3mPiJKMByQT1loCjeoQqZimgHnjYd62Sayzv5k+Mjoks5bN4hmsEHr0fqS1VpLJ7DtitCXNQUSc9AR18OqDyIPCiP7fCVy4nLPdoVL7w9EAcMNN2syYlT/ecb3j1BAYXbp0MZYuXXpQdCRntMvwctO+SHIVyA8GP3WcdwXh8/ncgUCA8lXnAu7Ro4dr84YNp6GCr8kNBuelp6e3ge16MjOM7/Py8taTH6/Xm4E3e4GtxIqCwoJx+sF9DKT9EKHUYaFI5Js1a9aUOc4HDRpGMkpuMGze+4v/nrXCca4Vp982oaeLqeeE6TpeWvWrv9CGGMji9nGj+j/vOO0Rp9705Wgh3IM4i+j+El/7JqxrZnN2GI6M1BTtVh1bt5WzonXlbGX+2vsvOO2wWkkmq++zo5GPQUpajsueAfqIoNAmoPBQQXahuyjlBkuhAqssLsw2Uaf6da9E34tajcp4wvLsIQWOc53QqV27lpbbPZwpfhYYMg6x5wgpn84pLPyO7rdr1y4hwe0+nFdU5OSsXbtBP1Q7RKcOHbpGlArlr15dpzpSX0DwmpqK/4iy7YISHZ0bCNzu3KoC/MSBAG6SjF/BlWoB3XILNO33Kmz7paKionLH226RkZGRImw5F6cTcwIFg7P8/lPRkEyybfuUvGDwe9xvDbV1KpoXHxqz5/MLA8OjT+5bZPkzhqPS3CvDoW65q1cXOs4HDf4QkiGcMvzjlLjy+LcNw31ufTQaIWjEycq1LdZ7wkv91zrOtWLo09NHd85oOahbZhPWCdoKjfpUgjSaNTBxluasZwuWrmGLflvHcoOb2aatEVZWXnp/0czhtZNMP5CMUQ+SIU6Rcpuyjayc6bfXJqC8U79XWkheehpY6X7ku3O9iQZlpezwZSuzh411nPaMfszMyPd9inQeD4H9P5T4OrzhqyFMJ0hp94cw/ZCemtoN5utcIdU1OUXB950nd4usrCyPikSmIUUrcgMFVzjO+xRZael/V0JNAimekVtQMMlxrgJpIVs3bnoTp5cgXy/j9xccvQQX10lbvp5XGKB5RrWCSIbb9s8w2yfmBQK3gbTaGpKfZiNeaEVrM/3+c/GuPrVtdnJBUcFU57F9jsy0tMOUEt3L7fCXB6Mm84dNxpv85IDiClf4BhDGL9FO47oB/kmbyTQMdrHjtEeMGHYcu+GCzuy4w9ux5jCP1qzbziZNXckeef5HdtHNH7L+177Lbrh3HHv+zdls2pwAW7ehlPp/mNtd93TVC+AZt4Ec1A61InvQxpwpQ9+XLnGqUtZSZ6St7iBCE+aRzlWdkB5MzyBBxfF0fiAwMj+Q/wF3mZfDJA4ivPPIjxAimX6VEAk9GCO7T2tjRCZkLqSlpWWmpqbGk5tGSUkTaFUmtAc3/DSBS1VGDmnfvgWEtyNpIo5TbeAIu31mZmZW9+7dEx23KDgjjY+jgmzH704FtXnjRjLTB8L6vI4IAsebOAYhFw8LQ1yd6fNVzTKHieju5O2UTnmpkY8dAGJZF5ec8CH90jWaAJ0G01CUhqrKg/CSKM1ESrjUZeXAIOLCr4nKbGS0adMa54LKiNLQr18/s5PXm94l+lwVcgsLf4trkvhpdYKhsu/o7ZhBaSaNzXFulPjDSIbw3TMXrpdMPgR109YCUUdQJ6ptyytZj1f21LGhQSM6vyxdz54dM4NddtvH7CyQyqB/jWOvfjiPzV+yhm0vCTOXKfT8FbfbcCa/1T09+xt5k+8IwnR52rmsO6hzXcn2zlWdwMNc6dxL6XecWE5OzgaXFTkhKRS6FxrD2TAzvoEPlL16eqvP9w0qtSfTm3mUilgzXIzPdHPxk0cYsyFVvTqDFKQ7DhqG6K44P0uGI79CEA6ncDO8/gcjLtdSZsuZBuNLM73pt+oIdwEyRTK9/g9cwliCeOaVFm9blO5Nv4juwX0w6tF/tUcuvsr0+h7T59UgJLsaWuuyZq1bfOA4adicvyJt9W/SLukaDHl0RWnZTzarmGUyPovyAbfe2vMOADH1CpWULfd38HdPT/MNgWZHUyzwwyZnef33kZ+MNN8/4Wcxi1hzDcWWI89jKgk1y+vtzG35E8rpynle/1csLv4bkEUSyujbUGnps4UFgc9tLn4N4RVk+P0P4hFdKZHfaytKSudSnxBdI/5jZdiaKVn4J0qzqdis6qTZ2PCHkgyhpGnSBM7UHCH23EqTzND0+1BFmDVvFnf4/dd0O965VSvOvPoddsmtH7ORr89ks34pYtu2V+gZtZpU8EsdtY0dUtiLoc1sc0aO6giULFN17ywC8lbl5eKhd2AO3ZTh9WWn+3zXdExN7bBs9epNi9atKy2zK37C/eEgeksy/jJK7i6Xy0W0PwbnFco0enIljwdP0UjjU0YotI1zNQwpyUXws9Bg/9Ptdv+K5vZG+L8H2s1QNP1HggxfYlyNQFN8cjQlNQFhxH3WF7VgoM1ZL/zORJjvZ3q9R3G3OZYrNpL8SabuY9Icox9yoLUnzrMQ3/x58+bVsM3z8/PX5RUWPAnt4FfSHLhhvorMhFXE6CncruMoH6ggZDIL5LNGJzHKIAFtkZ9xK4W7jPfBzi/BWeL3Lmabr0PQT+eCv4J8/U8a4hikfxBe36WGZE/S87ZhmEhTB5D2U8hLIpdslLu4GMXK24Pqr4WZ+gOO44ViXyN/91Ne6TkghQuR5rYsEhoyBF5FOkq4bR3NTOMENABQqvij/appU40JfzjJZD98kgUV9vPaTAH6tofmktAU/GO6tWFD/9Gdvfbg313/ufm4sxwvtWLLlnLdBhxMpLIjBHMTWdRvqIm0McVXO1d1hbS4usWW9vUIIFkw/rptmMvSvb4n2rRpk7gaZMOUPR3ajm1ItTgnEPglEolABuQDVgW7PC8vL5hTWEhE9QOE1VsSH+/KDQSycb5FSbUqL5j3PTQj6EvsJgjfpznB4Pu5ubmFecHg/+GZfAiP1k6qAy09mXzngbwegInzDcyT31AYdyJ7mxQ3/kmaFtI6n/yigGbmFuXm0HklKioqklAQCSCFTY7TLrFq1SpD2uxBu0JdnrcG+cjJATGqKUhrOjSpZM/WrTuWP6mKIBtD0OgSSnshuZlKTclZlVOEG4OR76VI879AZivwOxZa04uciwGkhRi2beG+B+mamxsMnJxbWPDOJgFKUcwFovoOZTtyZSCwQCrjafhRME+76ljB2vT5CqFHjx6GFPzfSMIVOatWFSEdK/H8FNz153u92qxtbPjDSYYAmZ9rR0JWdROFOmSJWGjIuaM3hV13fhc26u4+7D83HcNO7eWlYXM2eUbumXUxmVBxo3rmQQypLLSYoqlW5+oKsDdnst7zZCDEofxgcExesOBoJo2uiHysKcTwJE/8I44XEq2qIiX/3DQXCY+6ExrKLJgrc3H/OpQ8rSFECaYRfRzRlgSaUXuYTi2Qld5o7b/FMRnPTcQtP/K380exStBX5jzC+a9RBx3nWogdzEjVzXHa7StOtEEbnIUhnDX7cXYASKVCuMUCI44NgxZH+fgZabwGmkadOleJBvBDXU+c+khwmolEEflVaU/QZGbDRxMQkd8SgtZZQvDsC9z6XePESwOJ5DtX1OtVjL9wIxP1d0A2OGlmiHeRsOXdSO9sSrPk6ircLnfKvtHhgJCMUq4ClOwGegP0VTKRS5NENzvtOC/7v1t7sZF39mEX/z2LtWoax35eWMQeHPkDO+Oqt6lfpZ3fU5bhBPOnRWqvZ+Iho4OiMlq3euPMX1rDpateExfbt2/fIistK9NRtWVuYe6veYWBQSD9CaCJc9u06Z5oGEaNYS4yp5gtv0cauwshHpNS3ARNZzyEBYK2MyAU1Ba74GcmBOUV5GgMBOJ1mAgDcPNhx1sV6EMK/HBD1ewsB3FRu7RHc5BMPXDiRgh3VBOoBurY9fl8x2W1zWpFHbPKsn/Q+VDiMWgoN8HLBOSjTn1/O4OEXNVIM8KFqgIb1oJx5ADlQR3FNYCMVZWxRIE6pzVevuVyWdQRjgB/RBq7IN2POGmeSEwX9dX4cEBIhseXbwSxbKeqlAmt5caLurIX7ukLs+gI1r1TS1a4ppi99O5sduFNH7LLb/8fe/OT+axw9VaYPayJ22QHH8ko+pwyVKe+kqzeo7rEefh7gosz6jMXh9HwtVLjVky77fcWsQ6Ic7nOUcJaXJiW0ctxIpBAFFOAQmzA36gWgz+60sOxFypOlsXk8Jz8/PH5Rfk/I4vUelfXLlDvo2PwKW3b0mjMVvgJ06Q5MiNyCwo+UkJut4UoIT/VAZtCz/MR3NYdxgTqUEY5+qAGLNAOTppqwQRw0lFEKM61RpxwXWgy/hMzrS4uKXpC3cqCOTgkpzB/fF5h3lw0fBXI5e5t+V1AIiDSinCaDzrtiTirRnskUxR/cYRFck0pK8PdU9p3iXjYqW5m9Eaa05H/YTnB/K8ozSDrMOJtUJh/BA4IyYx7+pfSvx2bWvEQTKGRw3qz80/OYInxBvt2ag678b5x7Jzr3mdPvDyNLV5GdVPpr5dpBEhAR0crV2N4r9EjKpZxkok7Op408q6sE0cO3+noO/KBjic++xLOpzJDzRGG64L6zJEhjUfakdXclE85TnWGsFzfwdTZiIZUd1xCQA5J93pvhQhfiHb5i6phU1Riy+Tdcb+prYz1yJZtKH5RVoesVJg+lyKfl4FVIrZtU52ijsiQEDwzy+vtQio+BP4DHAPh9+pD/X4f4roPfiYJpXZagCsYDBKRTMD9B5GWszI6dOgYESZ9l5UCg1qPFiH+SqHatXBFKqAxqTUuxt/J6OC7oKPPdyjSMpBGpWASTcwpKsiW3N4MIrRQsy538nEZ1MFLoHaFkQ9OtY8CryYkO8apJbuShEGir4EADjE5fzwzNTUr3Zt+MTzQsPmHRUVFm22ohORxJwZTUHhA3c6VBvmDQzQe0gTxE46LM6TJ1yA+6qG5pGPHjh0oT3h2AO5Tmg+IPO8JByhRD8u7rjpS9TikOVu1bhsb9eZMTSyD7vuSfTNlBSsrD2tioa+MaxA0jUhxTvMuDiKQOHCPMNz3ce56SgjXEzsdputhbnhuEsLsg+wm1keDIYKB0JRBGb915fdD8xznOkN3WEp5geJiLcL52FR8JsjgAST7v+7yhIfIT0hK0o7GCanuNJh4Pr8wfybq+RMQxhuVaS2CdN2OXL4BLWMz5IjUdlhu6nOoQ90lF+O9Xm87d1LC43CmUaBRYckW4JlbpZLDoNXsau0gqQxxM9IzF2n5kBvmz3j2eAjxwEAgQJPqSPpoNGsNtINdTiHPW7MmCKY7B9JYyEz+rq3YbMk4jViNE+7QldpPMDgDcTwluRpE2hwK8jaU/1uQ6c3QGgz62h15Wi8V18PdQEjHabIQXaBuliGPa0zb1i8MefkC+R6C1F+GujoXBuyrIIAPhcv1L7rvkjIC/2uRrqrZxtE42FqU91bHiZmmaZE/xaX+lAb5LoFGtA6KjJGfnz8N6Xwasd8qw5HFKN+b8SzKnm2Ni9OjT40Of9iM3x2RPTt/4YQpud0n/riMbS4ujy7YZNbOecLwMDsSGp4zdWitLXZDpv7Ttz+WFbo/L3vYvp3xu98A8RMuSHNkAyrYTTlT7qjt2526wEhNTW3rcrkS0SJugDaxxXHXoMlioVCobVw4XLIUrTKcOEyYdhWGkWxZVjCzqChS4PMlgQRIIMnc4tB62rht21hZVLSm0i0Nz3i4p2mER1bDb5Vg7QYiIyMjFS13XHJy8qpFixZVfb9GkwLXpaYmQ0OgTtLa1D4jMzOzvapQKQkutWFJfj59c4Qi+x2HgAShdjWhfCC8CNJdmQ+F+JuUl5dHSKPrx/qZuam5TRDetuzsbIs6e1EmiXiG8kH50yBtDz9tEyH4S6MT9yrjM0C4TZKSkkqrfR9G5ZQSBqpNtqN3kRIXF1dKZhjux6EM4vFOdIcwjqqyhzuSGrDhJ7Fa2TcqHDCSyewzYoEljcNNA7piHYeYNcnYFffkTBmi5x3sDn9+kkF5KVkBJXoCs8S/c6bfvtS5EUMMjQ4HyFyCeAhDeGAS1XcOC5f8QKsQBxhEMHqJjXs7qK0DYgQTQ2PHASGZ7n8fkcCZckNYHJe6QXeGKnun0Yi/FlBmnMVzzh9dzZq+ldVv1J9q8fUY/nw4ICRTGuLNFeM0K9NxqQtASzKibFPUZamBvwB4Aky8gYzb32adPKqL4xhDDI0ODSIZmkC3ne3VutVpnDMQTT1IBg+AmEpcUgUdl4MLHEW9y4PMxfqZjFGg9GQY5qb7UCblWxmnPEFf98YQQ6MDanndYdF2HFKxQ9ObsyvPbPjmj5wbh3Dhiq+PucS1IKqtdrmxXxZB2s9QStrFMPe27HBsxY0S0IVFa8FEV8+rH+FAuwPRuHoKO+42xymGGBoV6kQyRCy0EZmvXTK766oj2Yhhx4NkDnXu1h9c8NOd07oDLT5XfH7OnNsr5ywcHNAaGCuxleojlOxkC3Fo5RFRFg7eTdnqWFpsCoTxLjJZ4nzyU3fQN0uKXZl+8nN6KYAYYmhMqJVkSNGg74qaJrvZted3YSOGnsD69WjH1m8qZROm/eb4qh869RsBFUieglbccakrSFgVfVR30IHm1ydH4tetyL5zY/4Pd6yrPALZd68NZA8pyJ02dD6tZrdyypArubTPgPcgTRWoK6gsuTCyXLaewh5DDI0Ku63JtNyCwN0zTvCyZ4f11h8s0t5Bo9+fy86/4QN21TD6kLT+kMy4FWZBM2p964rox3/WesT/g+N0cAEWkOWu+uitVoCIpispHwbR4Ko+phNnUvA+zkUMMTQa7FTxackF2g+oS0Zz9sgtvdgdA4/QOyJ+8e1v7KKbxrLHX8pmazeWsJZN6r90Rce+z5yPZv2GemsxNHWesYn50+88GPtj6g1uyklQT9bX75s3lJCUVR8UxvDnBy3lmZHmvz3d638/05d+X3S5icaHGiRDphGt5H/TRYexx2/rxbp3bMHmLVnNrhz2KRvyyAS2smAT83hczm6J9Rtdyuo3oj8zzFc5N1z16fDVfRrKKuPCji63+BdAe3vbOpTQ1vppMgTeiu2wRc2eQGvNZvp8T2V4/T/RynjRw/9Dptf3Vmaa/xx4aZTfw1RH9zZtEmmx84zU1K7OlP5GB1oAjBYEp3TuozQaMC3GGAZ/DvJ4OZT9iyORyG7XJz6Q0BWSNiOjvYlOOjqVjRh2Ajv3pAy2tbicPTDye3bFHZ+w6T8HmMs09Lq4USjIvlknpuh8ygvts0589imYSB9DZFrWx0wi6BX4JXt35Q/D5jhOf3pktz4MBazqtyq9Jm7l6fxdQq0LNe2IvB66DhxuGOI4IURfwzBwiJOEYVzFDf5lptf/Iq38H/XdOFEaF3eMMF2L0IgtQGbOdJwbFRI9nmOVYcyldAql+jvODUam13u4ULy/fuu2vYRkBKf6w83GBkF7L7dtEc/uvvpIds81R7FWzeLZ2PGL2QU3jmVvfvILi0Qk8+ywij8yZkpLZXT827MZnU8a2bn6cUi/57pmnfhMv459Rg4CuXxgW9ZCIdx3QQjiVb0JBmaSHcnlhl21QttfBg36zI3zSELNJQP2jB54NVxSHxD+FElb3Wrb1nDbtpeTGxf8xi0bNw50PDdKSCks0vlw7HFLiAMFmL60H7Fe6gEXe/8RI+cpTHD6cJIGRJ7KDeQ/EwgEGiXJ8JHv/mJd0f8Qg/pdlq5cr9dxmTqngNZOrO2raGo3kSHdfO4AbuJZN36il8qGrwaUaXR0Ba25dfHKH4ftajmA3aJRfSBJ/SpKbnMpd+el2bfWad8odvHHRsf1RT9Dizuyrv1Xek0Zaa+Qropj8ibfQ1/r1gmkpWzZsGkctJfTbVsuSKoo700LiNM6MJKJbCF4S7y/abmBQF/nEXbxxRcb8+fMoesTQYbxoKJfw8oaT2um0H3aDC7R5ToTCWpimeY8UylaHe583OLStsflFxX9TP4qQQtSWZw2ljM6QmgioLtfQpHIhMqvklNTU5u7GTsVmlYil3KiXjnONC9BPZuMmkUmwvmci7scgXsV15PKw+GJCaaZDrdjIOClyuWaAnX9LFTGrkyIRcI0x4bD4QRTiQFIVScQbY7N1dgdvz7Xe06ZJuWlFeIvRBhf6TWNo+AZXu9JeMMZyF8+0rSS2/YVeBmtcG9m0xYtPqe1dPTuB0KcyxkfgrQYUsnXUK8nMsNDO1Hu8l1lpGYgnfIMUGgb6AJB5PjLgoKCAN1L79ChOzeMK4UwhlGepWIvc67GxyUmft8Yd//kqEBWecg2xoydy17DQXs6e9x1aA921ympaWcX3FMfEMEgYUrag3OmDqMV4euFg59kLgbJHDcbJNOjPiSjlLXSNhN75k0e1CCSAQEs4m5Xn5ycHD0XKcPrG2sI4xK8iDVCyd4rg0G9Xk2G1/+s4GwIhI4u9du2pT0fKb0QrWlBVocOqcp0zcL9DtCIFkGw2hlCtCJ/IIjtFlMD4E9PR/D5fEcain+G+P3RCZfwg0YJr/9rT1nZpUs3bCjx+/2Hm4xPQThNlS2fUZydjbA7wd+l8DjQMMyzEY9+VqdJymI7LLozj7zU4OJJaGghJeUimILHwL9OL65fwc9hcOutr8ldqglNW7U4r3KHg4w0/1Woii8hzARKWTSfcgMI6fL8YP5kXBowJ6nszkS+grgfQnggLIRFwi/tx/KCwX9npad/Lrg4r3oacX+zsq2+tGuCdqwG2jECZTHKFCKJrpF+KrfVSOAleYWF0zP9Gc8agg/ZIbxlZeGK3nrh90YGMWdhEfvHkP+xp1+drheLqhPBEJDxXR57TTAUP23roYY0hGD+FPikC5VkRb37fUE1VmjfrY7GFVtGaUAFbik51xP9oOFcDO3mDjq3bDnRkvY7ELwygxtHGYzrvYdAKMQScKZpEBB2xpaTXwhFBESR7OJ8eOVICJ552DQNPwkRbt+F8N4jAYVmclYoIUH3XeAZMufACwiWsxuhwWhBdlaRmYVwl+gzANrYb9BuJoeNcAm0Hm0GIi1xCMMvbflZlCQofD4IpmAXxPc/PBPd1lfwk4s3bdLb7oDYOoNgnoa/BIS/EOl/Cc8WGdBSoDU8SWu8wJtUXFlEAgjQi+sKmJqfwr8maS7EZbSZHThzrmXbRCZaOJCOZUjDD8py7bTWL3UOC8ZHII9JlpR5SNsHIL+tIK/2XBgjqdygGSxxwtOAn2XQZqYlVyQ3Oi2GIP457HM2d/EqvRKdbgUOIPQiTEpuwku7YuWUIXXe+/rPh4edjt/6sQzaT+hjkX23945gUWHRG7vRHtmIg4sBuIbUs1nCbZ6XFwhcBdc3KamoPSd2gWkTcbm0mgdv9D7nmiXbz8wLFtAulXpyFYSuF6uoSI0KjLQgMLmS8Wdyg8ERKsIfwUN6+B5B6vWcOe3AQr/0B+YRZPoTaDFXM7fxE8y4/4PXW8k/QTD5WG6g4CIy3RSvtNkBzm7LDRZcCCJ5TPvFAc56Aum/GGSiSZPICExGZMFg4p0JeWiFurhJCn4J0n8LPNylE6JUNyFlTzqjS4oZ+VwPfxchPReBvN6gKJDOdhXc0yE3kP8YSmIw3o/eoQMxP4o0XkzbsNDzNSDMS0EwzcCPFTZTA5HmgYjkQU2WjB0OGuubE8h/g8KrzDPS/1BeIP+G5ZuW70RajQGChq1pb6IDCergdfZxzhYWOzl3ypCPnFt/VaDBFntaNW4noMq5oBrss7kSIAPdmRatytBitPahDifpAQnmbN+eYNKWrFzxAhICCKQ3pFQLs9yMPkeCrPjc5Zs26cqPFlhv4I8APUqIjrTqG4jlwjxYWEcH8kfRvA9u6OVVHVmuRhIEhIdovj3ymKMvAzm8Rfs3kTMEsnoFrkxuFZC2Cmhi0WU7ldL9GnCzcBHVBkBqjhDrSJ2fY6LXcr27omITpY38QTcqgQnpQoucpu8TdLr4aqRDkwaIarUOTvdFVYYX3T5Fn2s+3jWgAB5N4QHL4+LidPqkYNl4ntYKd0mu9DbETngadMs5bZSo75pR+xBgdOejQCXtHGVFBql447QV0+9Y5Hj4SwMVce0u5KUWaCHxmGYkQV/uE3BNWFpepKR+Cg9Ud2rdIZ/8osS4bQWh0rJ8VHG9rQlafjckIU7wEp0YguDVtv8QYl00mXicMT1XJDU1NS7D6797vs8/m1v2Csbt7yFkrSA4dLsqHILWAjif/sknn0QNpXoAadPEhwC1cFLwKF3ttivgdltKA8y2jpbbs4zZMgexfwaBSSQOMGH2OV6jAJ8mJibq8PBHpxv+a6R/T6AlTpE8/TU98rkeJpKejCYiogwhFjv5b0luBxN2y6j7HlRAsDaJWKDUAzCHI7OVitwQVqznyqlDX82ZePterR/x5wLPoUpVV6DFhODwBDvM99lkNC5UC/qFrJUoaW4Lh8O0srvWGhBbKURoIzSDTbgIgHh+xbHU4LzMkgnV61WVIEv5+9At8qYF0G24XjEM8SSuaUvWEO5AC1D27nKOe1Ubp+0XOOlC0VdqR2HkMZpPxtdQHqmvREm+0bm/z7Bt2zYUX3TfJpRvVVlpggSJ0Tny/wfK7L6BgNAbpE3stwOEQr8A3g/sVhmZwuyKh7iMHJ/Dinuv/HHIa4HsIfU2DWoDTA3kKRpvfQ7Ywnu0G0GU9Q+bN2DfLcmWQv2WdY4LloUwPYm2i3VwQthbGND0u6K2k8Ct8yRXrIoSAy8l8sP/93ODBYdyt+vwvGBBN5g8XXEcRsO7hquiavIezKUq800w1Qwvh4CqIDbSyBIMjUtJY4DDU56kxI6GdJ0CL6spgl0CyoVztn9QaXooWUL5RNoWpwb9XSmfqem+ynxm5gTzaeH2fSrwRUVF5YjemYTJk4h0oqdhD/JN2+7S1cG1CgEgpLTHQ6P4el8eyg6Pk3b4I1tWjJZWxQO2Hb4SjdMJyhJdc6YMOXnFlKEPr5h6188s++G6jzHXA1LJBTJS9u2u0ra7w46UTkb9XeYEsVugQalf2FbFNzD/J5XYol5amnTHz2Eq8raS4Ym7DHdXhxX63rSjNbEhQP6l3gAeyMjIOBKi34dc8X/RsmWrN4VCoQh4poiEDwSkl/2kfpVMv/8UHG9m+nzPeb3eZmHTrDJn4L+dc4oL1YN+ICyWxaw8mBxetNIu6uSE23c0xyNiRpIQY8NNvn0x0Q1AY6KH65HXVms7r42nfAZXBjPSvf6XKK80rI7bDYpLVtstcidwtQoFhB+VCXNJm07w7+eVE++4qrHv98GA/dsqxHAgQO+0zkRTOU9GCH46hL0QOsojkqsm+L0Jml0mEQLE9qycwoJvyX9Gmu95mDeDbSm3oZ2/FU65EMgXhGEchefnRpTsA+JIEbacw4Xw0vCrrdjtaJIrIDnPw601kjc/x1dwbHp++omGYLozWNpyjCnYM5biNyDeIZQLKdUD0JIeoYlp3JBTEW4z25L35BUW1NitAgLfF0Y4dY4i4+oFQ6nnaE5Phs93D1T1x4nEuMvsmpubmwO3C+D2KcK2QIBn5wYCE0GOx6HYftKBSfuq3MLCd0Akl8C4H0v9T9CyHlOG8ZGQarghxECp2BZphfvmFRUtQXhfGsI4B+UxPy4x4TgiSr/Xe6cpjKeR95Bts14FqwoWIo6TENSkKKmql7g0RuYW5RKR1SCqrPT0gciEHsanvChbvMuFfBrP9VNSrmcu82jq8M7wev8mhDHZ8Ucd4WOdIBodDjr7LoY9op6azDzSNiDXMDKFSBOGeBUCMgLCpAkGwT1USTAEpcRrELzVEKwmsBzfwTEDxHGUTRucSfs5mtrutqKbjJEAgCyawiB/mxt8bJRgIFVKvcaymRUvI/PhZ7GO2xDX2Yz/htNbITQ2EkRenY5nmDC41hqU2HkkhYc5bca/ne4jXYPR8n9OI2EIg0Zk9HO4r59D+nGpg6OCitZ/3KvyB8klJ09p6dcgp2yUCcrFuA8EQ5MKQTB6YtxbRDDwRp8J6LKjAMLhsI4DzxjkhrwLZUb7UCJKBeBL7xsFQr+ZCevr7m3a7PRBo7sk/kuQyTSK1+DGYEE7ioJg6J7k7PnKETWCE+/v+WikiJHMXxzz5umWdCFa4p9IqEAWdHyH6//ClD6Z5qFEfUaRX5S/2ObsApikX0PgVuFYg+emQ52/LCcYfN/xpqGJQrFv0KKPheCsg0awAsedaHVp6j+jTeKUYV+DeH4g4oLf3yRTt4NU3kAa5oEYVpE/W9glypYzLMuizxH0EHR15K/OX4Hn7oH/JTRhDkL3W06HDra0VMC25UzEP80Ih3VfhxJqA7nhdCrIKDo7VqlinXfKh81XkxPNNK6Q9kBb2q8j3HykDUQmlyCtw22u9I6QAG6pRRHLmov0zUtJydFaCXJdgDhm4V62lC7dhxKk2dKCDYfbYuQVaeRLy5KTd+ouWLphaQm0lYG2Zb9mK4l41TqkbaGS9q1ev79Kg0McW1BGsyndMK3qNpM8hhgOMnCaO0J9MDiv0WFO3yJlen2BjukZKtPr10t0kL/U1NTdLUVgUFjRIdyGo1+/fiZ9N4XTGunZW9AyDTRzdx99jW465bDHBp7yQvHitFF/Bb8naPUuhhj2JaIfPIqZwjC8aJFfzSsMDHJuxfAXBD//jm/a2ZGKGNn8CWBbBoeNUvb1y/1rfEn8R6NjamoHaZizDMNIlbZ8NSeQHyOZvzBoL+y19dkLO4bGC8WYhzP7g/HPn3uj43RA0Kldp5a2u2K0UioDFevDlcHg086tGP6C4P0Hf20LwWMdwH8CCMPNbDv0wfhR/Rv1IlMx/LVAH3ABev2O2PEnOJiSUGhiiKHxIKbBxBBDDPsVMZKJIYYY9isOGMnQZNDKI4YYYvjzokEkE45IRrsc7OmQO3QPKDAK7UxJ+2oTaDEbmhRK13TQ/eogv7sKd1cH+W0oKF5K647xV4KcLVvqOOjYMV87gu7SFjOV/mkv8R2foDApnNqO3aUnhhgOJtAQtlWfIWyq95ee3pG1bhavhac2TPwpyFYGtjLD4FpoiFR6HNqK9erelqW1TWJxblNvKLdmYymb++t6NmvROk0YAv4N+D2rt5/52yfvMR7yW7BmO/t6WoEWbiKuuoLII95jsqQEN+K2WFmo5kxvIomEOIO1b53EUhLhh9K7oYxtKg7pfDnf2FSBwqPN79q3StQ7b1pI+7qNZWzd5jLtl8qAQHtYJcbXPpHTRljby+q+fAqNLkk79P7458+5wnGqE7KaN2/C3G5PxOOJBAIBWoR8r9gt0+cbinpyGuMsmBQK3UG7Hzi3DgiyfL4jleL/Bm0nMiUfpcW4nVu1okurVkmhuAT6rOJQzvmk3GDBiOidmujm9TariERqyFBcq1blixYtqne+aWa0yflTTDI/4hyHOF9wbjUY9KEo3ujJqHl5ucHALXCq96Jfe4MGkcyL9/RlPgj/nvDUW/PZjz+vgtBxvcTnLZd2Yyf31CsE7BLzl21gz7yzgG3ZVsHiPAZ7aNAxrHsnvW7SHrF45Sb20Og5WiPSH6ftAUR6tB1vVloTdssl3VlHbwqbMnc1e3HsIp1HCoIIq+9R7dmA07KYt12yJjPC1u0V7NtZhezjSStZqAKk6LhbCK+jryn75zmHssOymjM3iIRQUh5hPy1Yy94e/xueDesBoJ5d27Ch/zgCz0bLtAZwTSS0rGAL+88rP+vN9+pCnA0hmX6MmUVe79uMi7MR76wKaZ1L65o4txsE2uXANMxLbGmvspjqCuLap+sFpaen9xFKpaPg1jdt2fL7yt0FdoeOXu9ZShhfGEKYlrQvzS0oqNPyriTwbi6mCsPoisbjo7xA/qXOrSpEy883HS+I1iNGdumDSE6fYxLBzOLSfnxXOxLsDoizncnFHNMwUlF+byCt1zq39gg8m+ES4gScVnDT/DEnJ2cDuWf6/ONN0+xvW3agg9+blZ2dvV+WWNkd9qpPhgQ1t7CYLcnZzH7N/f1Y6vwSWZBwkDZwRm9fFcEEoHWM/mQJe/z1eey1z5biukS7H3VIK3Zl/854T2hzEHZO4Vb2W94WTSALV2xk6zY56/kA66EZkBvdIz85SAelBy846qEWkL+2LRPYrZd2Z0/cfjw7LBOEABIkjaUSZBKe2LMDG3bVkSy9QxOdJoqTCKNpsocN+HsWu+6CLpBN+sI3SkhERPdddzQ78pCWzIT7xq0hrYkkQWM59bg0NhjxEfHQl7xEvE2gGSVDg6LfykNfJ7lZfJy5R01nX6CkRw+8It4CAkitRstIJLJXdYKAAC1t6illGYaxI4XuLbih1FBDGCBG/viWLVv2uPaM5HyzLeWCiGUv4zar12xo5INAtLH7fHDeGloq7bXUjs5RBdviOpOWhQDzjwPJ6QXR6wI0kGQn2xQdzUioD6AB9UO5vIP3+Ta3rEMdZ6qfy/Fe6ePURSCYff0+9oi9qlAhmDYj31vIhj0zg9098qeq4y7nl8iHTAcyE2hf7Up88m0Oe/fr5ez7OUVs7MQV7Ik35rLZi9dq0iBSSow3dev95pfL2F3PzWD3vjCT3fnsDPbd7Kqv3PHsKu1G98jPG1/8ps0qen5PINLrltWCndPPrwV7RxAJJCe4cD9dkwFpKM9/sIjd9Fg2G/r0dLYcGgbh1F5e1iW9mTaR6JnzTspgrZtHvwF8a9wyduOjU9gdT03ThEs4tltblpGq1yFiv+VvYfc+P5PdM+r3Y9gz09k3M37/yHhJziZtntUlT3sDSSKE3z+89jUMJPRVJOZyufYoirmBwMz8YKBnXrDg0OrLVux7qO9lJHwI2pcjUB9elLQlDBcZioFs/gAIJcKanMAmINUqkwj5vjMvGOgMU4n2Nv9DTSXCXm+fQS1uEgSS+ieqgzJL/SsEUjBou9tKXPC3TK0BrAxsYZu2VrC8VdvYfS/OZi4QkmFG+zl+F6zoCfmnf5WgMzKLKk2j3+/sGWTekJbx489FbN3mck0mCchHJUjTaZ7i0f0qBErftF9Wa4Gn829nFrLO/mY6nKMPa81+Wb5RE2MptJwFON+EsCf9FGSloQjiKWfLkU/SliipyYm0VCZn20rDmlQrQcTXyduUHd+9rb4mzeyjSTk79fnsb8TFxdn01XGSO244yry5rfhEk8tkvM6r8Bo5zIDP8wKB1+C1qrLSgkz4gVrPkXg1A+++hYoulVuFDK//LuQkgzM5NycYfANOihaGAsP1Q2VZbwn2BK1FQ/sZuZQYCNomgWiKwgoKyd4lckhNTe3gEeadEKMjNcnAQrDLQs9kpvomeJqUTQ6VJjwIvx7EPdYWwoZJNRRhv4rfAsmNm1BJ4pTNX6HlKuhh+pAzwo3rka5jcM+NcPOh9bxXUFAwle7XC/SepCrOX716BV12SU19sEIY5yBcL1KqdxggUP7Qsl+OgjwbSksSmD0Xj76VEwjMcrzsEvRFdrzp+QfUgr8jpmZI6waQ1ziv3/sxaSdZab7ByHd/ailQNm7OxRCU+QlxSQnPhUpLL2eK98SNwrzCwFMITgsj0uKHVng90t4D6UFrpqa7IpFXlzkbxGWmpmZxYd6I8FzCtN+3lXkSnjwN/rbBKhyTH8z/ivwREFZbQ/HrEXtvFIYbfhaj3EfjXS/dK00m3mOwe64+ir30r77sheF9qo6X7u3LHrihpxZcauGp/H+AQFcSTUZqEzbsH0ew54f3ZaPg/8FBx0ALSGctm8VpraE68GjVsSNqu1cbqL+DyOCxMfPY5FmFmhCrg8IjrYg0FAJ14LZsGs/C4eg17RdeiQ6tk6L+oXm98cVSrZ2MeOcXVgIzScLt2K5tWJ8j22u/RFJEQFQeRB6UDjpIWyLN6YYLu7CmTTya5N79ajkrLglX9ff8UYBmoJKTkxOQwBtAhrdAEN6Ayv+6MIzTuBCnomV+OdPrrfo2yp/mhyDxrwQ3BgohaLW2B1DBT60sU7jRCS3iNNAwjRuVEHq7Wn2TsdPhdhPiug5mlV6gChX1GQjSGFyfg2f7wuS4Qgn2VbrXe5FhyFaGKe5AGmhBLQTCWxtu1/XCFKeVlydRi3AbM8Rg3LnbkOwLUxgDEHk7bprpKMc7ENYtpiE7UjzU92EJMdEwxEPCELTH0ikwNa6HcfdNVlr62eSnAah6WeG4uFKkI6xdnEXA6cxU/L+I53XEex7K6hSU6yD4+w75q20TfiPe7R4tDD4aebgQaT0ZYVyCavP+qkDgvh5kkRjiBtz7my4Xzk2UH/m7Mbw2HIckXGCaxs1oNK5DWFrmQQqHmIxPNgzzXwjrtGgZGP8Xdrk+o74o8gPNIRWNym3cELcpaX5icPEE0n0Syv9cASLP8GZQ/w+F1dTZBfQ/iPdUlPWJCHOw5GJSemp6t70iGWqRW0AA27RIqHG0hBC2aYl6SgKCt0yCRCNHj78xT5saJJAE6gchbeH4w9vq/pFRd/dhfzs2rUq49ydI0N0uscs9p2h0az00nKV5UTOneUocux+keeul3fB7NDv/5N9NbMpbJRGgkPU15S4ems1V5xzKHr7p2CpSmjAtwApWb9P+qoM6oPv2aM+OOITMesZmLlrL5v1GKy3u1etpMMyyMtAc7UkNKNWUFm6ypD0CFTjaIczFefhr0PovyPo9KIEEW9nboaE/Cb8vwB/tFKm9OkBw9NkDfpTed9cJWtnU90auzcrLI7R7IgThcrpnW/YLlhXpB5PjZ1RcFIUx1LRFiW3bT0sl9U4OeH69FQmPRtpoFTtaIk6bC7h3JsJpSw0cTIgIngFv4wrXleqXixvXQMC6wa4I4bgBVe5ChLEGApQAjeCf5Mc0o/tHNQQyEjkLOdR7MyHaOfQLje9cEM7VCmYUymkMMn8jfnNABknQ3/9FncjI605xgtSPBQH8g85Rxs/bFuuDPE+nEkbY1xdnZTWFgfRfuH0XLRe01bb1CYr3vx02dyhT0FIo7ygf6iDXZe9i4j/Ub4Sy2Y7n/kPvGPmXIIe+JhNERohL0HPaPxKVgGJ8AF700qB4NpFzewDdQwtyLmTgOIQFL/ZNKGsqyw3UeS1MdfNe1WLqHP38hzz22qe/stc/X1p1UP/I2G9WanPJybQGmRx3jpzBhj07nb388RJtUqwIbNUjQgQS5lsu6cY6wmxoCNGQBkAaCB3432CQWUZ9QtSvstwZGPG2TdJ9Lv16dGDby8I6LgIRROU5ga4P8TVljw8+jl1+Rkc9SkZm1Btf/sbexEE+q4sfCQL1C1HYBDKbxmfnayKuKad/PCh6HD/CPBqM4x68yGmaPJRqDfXdEy4pycJFD6IJ+Hw7F37g7zb4mVbdtK0LihMTaZguTSmp939GezuloKhoKtT4pyEwky2plrlk0hbEcTdCXqDTwVnQjI+/Oz8Y/Mpt21WtBVLD8U4eh+AdbQn1JQpS735ZA4qts63I5/D7hCcp4e28QN5nyMdcJ9OtNYFGtbA6ISqL/ASYKN/g+An5fxvPe6RtT2emeEt74rw/3KgD7Jewbd+WV1BA+3E/Q88i2iMDfn9mOBzeeeQH6iTI5RNaB9ml1BN5hXnTQex6N04gAQLdNDcY/C8I9W0qF/wPI0GjUFbPZLNs2sSuupzbZCYhryfqK5hq+YHAg8Lloh0y55ETPJO2iVu/27w4G0PrLXOXORSOlbtJ6J0xkCHUA/LPQpZSk1AHPkP5v0TvDQnfvFckQwIxaWaQfThpJfvo25yqYyyuv55eoEmIYvZAY0htk8QyOjRhzZLj2LL8LeyLH/PYs+8t0J231OlJI04EMrGIZED29UazFA80qXjWtmW87iOpcw3ZBciECUDruBuk+J9Xf2YfI1+ffZ/Lnn57PnsVpFoJPeKlyztaHj27tIb2coweEqd6N2PBGt0R/vGkHH29Yx+LZSl2zGGt9QgWYZEeLduK+A+MFlMNSKhO6xp9RX0wnEe344AzWlyY5SINQuPWQiJtWhpTAxU4X4t6PZCwfbsJ6SoQjDubwfHn032+YYayZqDS/j0/WHDNstXLnOUyK/d+4gJtZ40C1Y0aQ0UPFvwLgjeP+nmQvp0KMzeYPwb3LwhL66ny8vLOWT5fLwQUNRMaCFrDGFrq6TiOQzqSEK+tBB+Tl5e3nlbDgzLVVfvjqszFXFm+9r4jUErx5A+aV5ywRatdaTLUcY0yGNCj1zE3VhhGMjSbo9A8UV+PBp7XZSC5rByO5GpHdbkaTMYOwStDXqE/KTGN3Gg3BiibepdNhNaWTCbOUaGrwHPpbwQA4TjbskSLHhy2TJ9BuzG5+F+Gz3dZfHLiCHpvecHgfXtVk0lePDA3aFJdnJt+fz/Ine6DfVlzmFSP396LvXhvP/b00ONZFkhET7DDf5pnQoJFk/YqQZW2PiDvNIdlyMAj2Mv/OpG9ct9Jerh8x/6duoJaZiKZ42DG0UGaFvW30AjT+CkFrLMv2ulLWIK0E3GQ5kETDAdf1p2lJHv0pL7n3l/AHnp5jjMaRTOA7Z00NIqHTMRKTNcdzGh8osEfYNB7qDGQWiNVeE/NnVObczNqWwJcsnrPsylJTDRBCMtQ9tSyS6jgHUxujLCEsSTD632mqp+gVjjJU3xl9GT3IE0l05d+n0cYy4RUC8EQM/F87/rWvepAsueh9b4CJsMQaKhLQTQGyuKJrLQ02t6EAm4GP/jhJxgmW+Ryi18MLp7V/vDCuSGjIw27APVJzZ89Zz7SuoQLYx7n4rYGp1XyFERnUj0H8VXt44TSiwqhYvEulysJlbAqAtzT54iTTmvUg9JI6HPYVZ9SHgwhjoLJ+UGopGwxyObGi0k0HX8NApHJ7QMPZyOGnsCevOP4Gsezd/Zml5yaBTKBbrWhlM3/bYPuY2jTPIE9MKgnu/7Cw/TckdNO8LLbL+/Oeh8V3Z5ne2lET0JryN7/NHPXgzSZiGdv+zNICyPhv+fqHuzRW3qxO0Bg/Y5uz2646DB2Zh+f9kOmHg0zE8ERaZ5xgq9qCJtIpmtWC/av647W/Tn3XNOD/fv6nmzAqR2riKZybg1pPQSa5Ldw+cad+mwaO6j2wVipqnjQG2pUwlqwk5Sg1X4MgnhqdKFyWY6K28wwzKEuJsZQhXW81QrIRm2TzXSc4ZKye9FQPArtwwsn2jXhPUjQzhvg1xEkYHg+ANPtfbTgz0EWadFwyQ3R1uLG8YGA30mT9hdE3j4CEf0Pv5/g+BjH56gQRVAUdspjlt9PHe7vIa3dkfgiEMOHMEN+1nE2BDqGymerEUa1asdDNYcHcbHbyNasWVMmXOZA5OFqW8o5lG+UrR9pfnm+zzd8r2ozteZkAnXJaMYOTa95ZKWlsPg4l+5zIMKlfhrq0CTQJwlEQMOuPFKPMp3dLx2EZeoRmdc++1UPE+9kLiCMyhm3hB2HzKkIqhNTXcufgqw0YXRrglP81Wl+d/xynRbC6SBD6sS94qzOmsw2bAmxV/73q04zxU2jQzSsXQkakfp7rzR2Us8O7MSjo0fvI9vBbEysMgXxQvR8nWRnrk5e0Tbd4Vw9n40cuuVDag1hWdU1DbDmbvNQVXm5Y/bsCKjY34Ns+ksr0gv1dZpusTk7d77XSxuq7RW45HqIXnF1GaVESvUF4jomN1DwD9z9qcGCG0XVw9yMFOCnmBwEk20Zy1YIehuFLxmfDyK6NC9QcDGZQTguyS0ouIBmBkOD2GkGJmToWt2/o2Qejxj9coMFl8PQeaWhKUV5boNUws5EWqKTMDWgZOl3CNopkx65HR7rHAWZW8jHW8jT8Qi7P9JaFL3Db28QyUyZt4pNmB5g46cW7Pb4aloBm71krSYLEhoajn3i9XnafKBRlkUrN7KVwa16UtpPC9fqTtahI6az72YV6vkyO4JIhfpyvka8FPfSvC2/Ew1+SAudOn+Nvv/NjKCeiVxp0uwORC7boDlNmIFnfgqyuUvXa3Kh8CjsVRtK2P0vzmKvgyDpHpl0i1ZsYh9NWsnuGTUDad+stSaKhR77+dd1Ov5dlQcdlO7seaurSITKZvO2kE4vHfTt1cEC6guRXO9brfc2AjsfQe79+sHkV7wTqeLVQCwRdVCc1Db9ghWT6dGS0+FVZKT5/pnp9S3K9PonZGRkePNXrVoEAXuVSAZxGPjVs3spMP1QAwCdUyXz5AQE0pbSiICo0KXP54tDEvfVFr9MWHqDf505pJ0mYdkwyfTuj4jTT0RH55lpaeeke30/Z3j9Mzt5venU50Hu1QFCiU6eYmwtT+Dr6URx2Um71ESdykVFRC48ooFQRIB6GJrMRy6i83nQxK7Jy8srlsrYk+ao8wez6AW8t4U4RmdlZZkgm2/QgIzXPqBT1PvbJQKNoNCL3xNM2qCqmsZBz9CoDf2SSUDCRiMzdJC5Qf0TtZkK9Cy1/gTYftp/dVDHK2lOBB1WHWwu8h62oqNblJ4dNShKG5k3RFgUHoVPHy7S+Y7aVPX4d4cd46Cw6CNKwq7irw8a8u1S5Q6SKPfTkZZfhNs8ziwrSwq7XAsNLjpIab+ZGwxeQ34zff7/oUW9EG6LzLi43rrTNWLNgBR1xTvdgqw/C0FNQwt5PQSLhkQCyjQOpwqb4fNPBan3gb9ylPoLkJJk1OZr4c1NrV5cYmJmRVnZeVCxP6KXYkv7JSWNt7mQQxHnJag1W0Fqx+bn56/I8qV/BF4bgHezFSX3uIurj0OMhQzFV+I9JSE86nS8S2cQoDkoiOdzhG0qW51XoaxvPYY5F25dKG6u1MN4wZkQmbvhJpDGGdxl/g2PelQ4Ml0YBg11j4UGcVk0xN+hv13y+VcgjenStj6nzmRyp3kosCCno560oKFfGpkBeV7PBdekiXryCpdsNjP4nZCTLqjXiz1lpceHDSNeuj00bO/Dc2/guWvx3PsI/3KUSRgU8H8o43X4fQTl2RKm01ZbsF4FBQXLs7zpA0EU71EdxL8xKP938gsLp4EEvjCEcS7ysAx5oM5nG+/jW4Pzv0spi0G1FCa9t5sRD21dPQza3bPpael9OJeT4eRGI349dZZT35iLcdqJojOe/RQa4EWZfj/N/bnZspE+zu4WFlsghRqF5w6HJrq4QTWavr+hjt09HTsKIV6g7iuhuSkkUCSPJLykDVBfyp76Iog4KsPekWAIFHZV3HUgGAI1wr+HufMzlD5Kr74Hv5Runf49xL+7Y8c4KM+7u/dHgQSL3g39pcEDK0HSNeqgwDviv6vvWqGAP9wwSktdUJG32Uy9QbcgwM2QflR8QXNMNpM/JbjbsiydKegxn+hfzuNRIe9GXDfg9a/X4cE1FArFNy0o+BzENY78GYZ5s2Gy2RC2S+gaCXmNCEafMrkIj1B6m5qm8aQtxBmuChcNM5nR8GruU0SCg3ThFnQCoYzoB6BKb0QH91RhmK/hKZodrHehxPNxpaWlBoSIntFlE1XXdgN6hm5HNRYNMxIpxYNhckcxajNkW3nphyAAElq8a2OQ4TLeQD0lgikD2f2HNpQLu90mwol2BFdWB26MQbNejufcqC8Pofxexv1oH09UQdBD9FLx5Qif4kX45nWGaepN6JAyHR5OqFyi+VDyYfjdDLJIQZhPIsxbqZhAbFMQsH6nNH6I5wj0gE6NUyaV4UXfrW0/a9lWLhwhxfw5vIUpeG+HgwBDtuSPGp2OvfwB+D8gtVun/SBCY08uRB9yYi1eMfvDzxynPWLNmjW8adOURLQ4q5HBqQV+/4zU1RtVxDTjUfGXo0X8fmtxsZ6G3zSlSTJa4XUoh6nbLGtGSUlJ5PDi4rnFycmrQRg0lJ0L/49DFfgM1vxmaAjTLSmnbNu2zWrRquVCGZEbwTYmKupK1NZH8QyIR9GQ9YxmFRXZ80pKKlqbbb+2XdYa6IQ0EWwtGGUmwnwszR94IRCIzpxt3bbtAits0dey5Witl0MWPiuxSgpdLpPMKSKgyVu2bl1OfgnNk5MhuLCTlFoI4fh289at6zKysmZVlJWugaDpdEOIn4Tq9QHSVAxCmeGJi5sJgiTiSkA55OP5HxDmQifIKtCXZs1QgMjTCoTzI8pqPrlndOpUXl5eFgf3HLjPgvuisrKycHJKk6/ABsWkyqCRXY1EfQ/RHZofDE6i51q1akWaRBzex0qkhcJbvKV4S0GzlJT5KAukhbQY+R5o7xGkOYQXPocbRvaWLfC1bctqvKOVYEQDaQ7i+W+Q5tnNU1IS8dxa5CV7S3ExDVkr/BY2T2kyGdogZF+V4Zd24XyjwooMBwnrj/Oap6DcQM8o/wXw8x2eKUpMTOTQvCgduXjwh83Fxb9s3rZtS+umTcdZipUiUxXIVyEagm+ZMu7ML8z/pkHmUgyNEw1dTyaGGPYnDogGE0MMMfx1wM++/RsloGbHcPCDNBkrUjp2/KizduqgjCGGAwV+9uCvJsDejLHMnwGKuZlQE8ePOvtJxyWGGGKIIYYYYoghhhhiaDC4WtJl5/UnYzh4sWGp5Cex2r7diSGGPxRcLu4wnyb/ONcxHNxwKyW/MLqtvte5jiGGAw4ul6YqvovZqzEchPBwJsvtD41DV+nV5WKIoTGA24s7WCKmyfw5AJJRIfm+6LYqNhkvhkYCxv4fmqexDkDPAkgAAAAASUVORK5CYII=">
            <a:extLst>
              <a:ext uri="{FF2B5EF4-FFF2-40B4-BE49-F238E27FC236}">
                <a16:creationId xmlns:a16="http://schemas.microsoft.com/office/drawing/2014/main" id="{F74B04FB-1CB8-7DD6-1C9A-84F8797ACEF9}"/>
              </a:ext>
            </a:extLst>
          </p:cNvPr>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1" descr="image004">
            <a:extLst>
              <a:ext uri="{FF2B5EF4-FFF2-40B4-BE49-F238E27FC236}">
                <a16:creationId xmlns:a16="http://schemas.microsoft.com/office/drawing/2014/main" id="{B16D11A3-7266-1B75-9BE9-9B60B7F5BC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357" r="55081"/>
          <a:stretch/>
        </p:blipFill>
        <p:spPr bwMode="auto">
          <a:xfrm>
            <a:off x="3175742" y="2964158"/>
            <a:ext cx="1449145" cy="98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294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Interior of doctor's office">
            <a:extLst>
              <a:ext uri="{FF2B5EF4-FFF2-40B4-BE49-F238E27FC236}">
                <a16:creationId xmlns:a16="http://schemas.microsoft.com/office/drawing/2014/main" id="{0C960245-4F00-3598-E6FE-8D26C07FE0FB}"/>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3003" r="13003"/>
          <a:stretch/>
        </p:blipFill>
        <p:spPr/>
      </p:pic>
      <p:sp>
        <p:nvSpPr>
          <p:cNvPr id="7" name="Text Placeholder 6">
            <a:extLst>
              <a:ext uri="{FF2B5EF4-FFF2-40B4-BE49-F238E27FC236}">
                <a16:creationId xmlns:a16="http://schemas.microsoft.com/office/drawing/2014/main" id="{7DEB6B61-7986-EDB5-BF50-592529EDC54F}"/>
              </a:ext>
            </a:extLst>
          </p:cNvPr>
          <p:cNvSpPr>
            <a:spLocks noGrp="1"/>
          </p:cNvSpPr>
          <p:nvPr>
            <p:ph type="body" sz="quarter" idx="13"/>
          </p:nvPr>
        </p:nvSpPr>
        <p:spPr>
          <a:prstGeom prst="rect">
            <a:avLst/>
          </a:prstGeom>
        </p:spPr>
        <p:txBody>
          <a:bodyPr>
            <a:normAutofit/>
          </a:bodyPr>
          <a:lstStyle/>
          <a:p>
            <a:r>
              <a:rPr lang="en-US" dirty="0"/>
              <a:t>3342.  Violence Prevention in Health Care</a:t>
            </a:r>
          </a:p>
        </p:txBody>
      </p:sp>
      <p:sp>
        <p:nvSpPr>
          <p:cNvPr id="4" name="Title 3">
            <a:extLst>
              <a:ext uri="{FF2B5EF4-FFF2-40B4-BE49-F238E27FC236}">
                <a16:creationId xmlns:a16="http://schemas.microsoft.com/office/drawing/2014/main" id="{08C673CF-D37F-5EF5-0E32-4DE3630A75D9}"/>
              </a:ext>
            </a:extLst>
          </p:cNvPr>
          <p:cNvSpPr>
            <a:spLocks noGrp="1"/>
          </p:cNvSpPr>
          <p:nvPr>
            <p:ph type="title"/>
          </p:nvPr>
        </p:nvSpPr>
        <p:spPr/>
        <p:txBody>
          <a:bodyPr>
            <a:normAutofit fontScale="90000"/>
          </a:bodyPr>
          <a:lstStyle/>
          <a:p>
            <a:r>
              <a:rPr lang="en-US" dirty="0"/>
              <a:t>Workplace Violence Prevention</a:t>
            </a:r>
          </a:p>
        </p:txBody>
      </p:sp>
      <p:sp>
        <p:nvSpPr>
          <p:cNvPr id="20" name="Text Placeholder 2">
            <a:extLst>
              <a:ext uri="{FF2B5EF4-FFF2-40B4-BE49-F238E27FC236}">
                <a16:creationId xmlns:a16="http://schemas.microsoft.com/office/drawing/2014/main" id="{6A85B977-9C7D-BB79-EB06-B6943B955259}"/>
              </a:ext>
            </a:extLst>
          </p:cNvPr>
          <p:cNvSpPr>
            <a:spLocks noGrp="1"/>
          </p:cNvSpPr>
          <p:nvPr>
            <p:ph idx="1"/>
          </p:nvPr>
        </p:nvSpPr>
        <p:spPr>
          <a:xfrm>
            <a:off x="531377" y="3196916"/>
            <a:ext cx="7664355" cy="2966818"/>
          </a:xfrm>
          <a:prstGeom prst="rect">
            <a:avLst/>
          </a:prstGeom>
        </p:spPr>
        <p:txBody>
          <a:bodyPr>
            <a:noAutofit/>
          </a:bodyPr>
          <a:lstStyle>
            <a:lvl1pPr marL="228600" indent="-228600" algn="l" defTabSz="914400" rtl="0" eaLnBrk="1" latinLnBrk="0" hangingPunct="1">
              <a:lnSpc>
                <a:spcPct val="90000"/>
              </a:lnSpc>
              <a:spcBef>
                <a:spcPts val="1000"/>
              </a:spcBef>
              <a:buClr>
                <a:srgbClr val="FFD41C"/>
              </a:buClr>
              <a:buFont typeface="Arial" panose="020B0604020202020204" pitchFamily="34" charset="0"/>
              <a:buChar char="•"/>
              <a:defRPr lang="en-US" sz="2400" kern="1200" dirty="0">
                <a:solidFill>
                  <a:srgbClr val="EAEAEA">
                    <a:lumMod val="10000"/>
                  </a:srgbClr>
                </a:solidFill>
                <a:latin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Clr>
                <a:srgbClr val="FFD41C"/>
              </a:buClr>
              <a:buFont typeface="Arial" panose="020B0604020202020204" pitchFamily="34" charset="0"/>
              <a:buChar char="•"/>
              <a:defRPr lang="en-US" sz="2000" kern="1200" dirty="0">
                <a:solidFill>
                  <a:srgbClr val="EAEAEA">
                    <a:lumMod val="10000"/>
                  </a:srgbClr>
                </a:solidFill>
                <a:latin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Clr>
                <a:srgbClr val="FFD41C"/>
              </a:buClr>
              <a:buFont typeface="Arial" panose="020B0604020202020204" pitchFamily="34" charset="0"/>
              <a:buChar char="•"/>
              <a:defRPr lang="en-US" sz="1800" kern="1200" dirty="0">
                <a:solidFill>
                  <a:srgbClr val="EAEAEA">
                    <a:lumMod val="10000"/>
                  </a:srgbClr>
                </a:solidFill>
                <a:latin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Clr>
                <a:srgbClr val="FFD41C"/>
              </a:buClr>
              <a:buFont typeface="Arial" panose="020B0604020202020204" pitchFamily="34" charset="0"/>
              <a:buChar char="•"/>
              <a:defRPr lang="en-US" sz="1600" kern="1200" dirty="0">
                <a:solidFill>
                  <a:srgbClr val="EAEAEA">
                    <a:lumMod val="10000"/>
                  </a:srgbClr>
                </a:solidFill>
                <a:latin typeface="Arial" panose="020B06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Clr>
                <a:srgbClr val="FFD41C"/>
              </a:buClr>
              <a:buFont typeface="Arial" panose="020B0604020202020204" pitchFamily="34" charset="0"/>
              <a:buChar char="•"/>
              <a:defRPr lang="en-IN" sz="1600" kern="1200" dirty="0">
                <a:solidFill>
                  <a:srgbClr val="EAEAEA">
                    <a:lumMod val="10000"/>
                  </a:srgbClr>
                </a:solidFill>
                <a:latin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EAEAEA"/>
                </a:solidFill>
                <a:latin typeface="Calibri" panose="020F0502020204030204"/>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EAEAEA"/>
                </a:solidFill>
                <a:latin typeface="Calibri" panose="020F0502020204030204"/>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EAEAEA"/>
                </a:solidFill>
                <a:latin typeface="Calibri" panose="020F0502020204030204"/>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EAEAEA"/>
                </a:solidFill>
                <a:latin typeface="Calibri" panose="020F0502020204030204"/>
              </a:defRPr>
            </a:lvl9pPr>
          </a:lstStyle>
          <a:p>
            <a:r>
              <a:rPr lang="en-US" sz="1800" b="0" dirty="0"/>
              <a:t>Health facilities</a:t>
            </a:r>
          </a:p>
          <a:p>
            <a:r>
              <a:rPr lang="en-US" sz="1800" b="0" dirty="0"/>
              <a:t>Home health care and home-based hospice;</a:t>
            </a:r>
          </a:p>
          <a:p>
            <a:r>
              <a:rPr lang="en-US" sz="1800" b="0" dirty="0"/>
              <a:t>Emergency medical services and medical transport, including these services when provided by firefighters and other emergency responders;</a:t>
            </a:r>
          </a:p>
          <a:p>
            <a:r>
              <a:rPr lang="en-US" sz="1800" b="0" dirty="0"/>
              <a:t>Drug treatment programs;</a:t>
            </a:r>
          </a:p>
          <a:p>
            <a:r>
              <a:rPr lang="en-US" sz="1800" b="0" dirty="0"/>
              <a:t>Outpatient medical services to the incarcerated in correctional and detention settings.</a:t>
            </a:r>
          </a:p>
        </p:txBody>
      </p:sp>
    </p:spTree>
    <p:extLst>
      <p:ext uri="{BB962C8B-B14F-4D97-AF65-F5344CB8AC3E}">
        <p14:creationId xmlns:p14="http://schemas.microsoft.com/office/powerpoint/2010/main" val="677136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46AE13E-5DB7-97C0-659F-412B1BD4B8F9}"/>
              </a:ext>
            </a:extLst>
          </p:cNvPr>
          <p:cNvSpPr>
            <a:spLocks noGrp="1"/>
          </p:cNvSpPr>
          <p:nvPr>
            <p:ph type="pic" sz="quarter" idx="14"/>
          </p:nvPr>
        </p:nvSpPr>
        <p:spPr/>
        <p:txBody>
          <a:bodyPr/>
          <a:lstStyle/>
          <a:p>
            <a:endParaRPr lang="en-US" dirty="0"/>
          </a:p>
        </p:txBody>
      </p:sp>
      <p:sp>
        <p:nvSpPr>
          <p:cNvPr id="3" name="Content Placeholder 2">
            <a:extLst>
              <a:ext uri="{FF2B5EF4-FFF2-40B4-BE49-F238E27FC236}">
                <a16:creationId xmlns:a16="http://schemas.microsoft.com/office/drawing/2014/main" id="{0F41A7A8-B12B-2646-7207-1F213484D597}"/>
              </a:ext>
            </a:extLst>
          </p:cNvPr>
          <p:cNvSpPr>
            <a:spLocks noGrp="1"/>
          </p:cNvSpPr>
          <p:nvPr>
            <p:ph idx="1"/>
          </p:nvPr>
        </p:nvSpPr>
        <p:spPr>
          <a:xfrm>
            <a:off x="531378" y="3172372"/>
            <a:ext cx="9131606" cy="3426136"/>
          </a:xfrm>
        </p:spPr>
        <p:txBody>
          <a:bodyPr>
            <a:normAutofit lnSpcReduction="10000"/>
          </a:bodyPr>
          <a:lstStyle/>
          <a:p>
            <a:r>
              <a:rPr lang="en-US" sz="2400" dirty="0">
                <a:solidFill>
                  <a:schemeClr val="tx1">
                    <a:lumMod val="10000"/>
                  </a:schemeClr>
                </a:solidFill>
                <a:latin typeface="Arial" panose="020B0604020202020204" pitchFamily="34" charset="0"/>
                <a:cs typeface="Arial" panose="020B0604020202020204" pitchFamily="34" charset="0"/>
              </a:rPr>
              <a:t>An employer </a:t>
            </a:r>
            <a:r>
              <a:rPr lang="en-US" sz="2400" b="1" u="sng" dirty="0">
                <a:solidFill>
                  <a:schemeClr val="tx1">
                    <a:lumMod val="10000"/>
                  </a:schemeClr>
                </a:solidFill>
                <a:latin typeface="Arial" panose="020B0604020202020204" pitchFamily="34" charset="0"/>
                <a:cs typeface="Arial" panose="020B0604020202020204" pitchFamily="34" charset="0"/>
              </a:rPr>
              <a:t>shall establish, implement, and maintain an effective workplace violence prevention plan</a:t>
            </a:r>
            <a:r>
              <a:rPr lang="en-US" sz="2400" dirty="0">
                <a:solidFill>
                  <a:schemeClr val="tx1">
                    <a:lumMod val="10000"/>
                  </a:schemeClr>
                </a:solidFill>
                <a:latin typeface="Arial" panose="020B0604020202020204" pitchFamily="34" charset="0"/>
                <a:cs typeface="Arial" panose="020B0604020202020204" pitchFamily="34" charset="0"/>
              </a:rPr>
              <a:t>.</a:t>
            </a:r>
          </a:p>
          <a:p>
            <a:endParaRPr lang="en-US" sz="2400" dirty="0">
              <a:solidFill>
                <a:schemeClr val="tx1">
                  <a:lumMod val="10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2400" dirty="0">
                <a:solidFill>
                  <a:schemeClr val="tx1">
                    <a:lumMod val="10000"/>
                  </a:schemeClr>
                </a:solidFill>
              </a:rPr>
              <a:t>Part of IIPP, or standalone</a:t>
            </a:r>
          </a:p>
          <a:p>
            <a:pPr marL="171450" indent="-171450">
              <a:buFont typeface="Arial" panose="020B0604020202020204" pitchFamily="34" charset="0"/>
              <a:buChar char="•"/>
            </a:pPr>
            <a:r>
              <a:rPr lang="en-US" sz="2400" dirty="0">
                <a:solidFill>
                  <a:schemeClr val="tx1">
                    <a:lumMod val="10000"/>
                  </a:schemeClr>
                </a:solidFill>
              </a:rPr>
              <a:t>Written plan specific to each operation and hazard</a:t>
            </a:r>
          </a:p>
          <a:p>
            <a:pPr marL="171450" indent="-171450">
              <a:buFont typeface="Arial" panose="020B0604020202020204" pitchFamily="34" charset="0"/>
              <a:buChar char="•"/>
            </a:pPr>
            <a:r>
              <a:rPr lang="en-US" sz="2400" dirty="0">
                <a:solidFill>
                  <a:schemeClr val="tx1">
                    <a:lumMod val="10000"/>
                  </a:schemeClr>
                </a:solidFill>
              </a:rPr>
              <a:t>Violent incident log</a:t>
            </a:r>
          </a:p>
          <a:p>
            <a:pPr marL="171450" indent="-171450">
              <a:buFont typeface="Arial" panose="020B0604020202020204" pitchFamily="34" charset="0"/>
              <a:buChar char="•"/>
            </a:pPr>
            <a:r>
              <a:rPr lang="en-US" sz="2400" dirty="0">
                <a:solidFill>
                  <a:schemeClr val="tx1">
                    <a:lumMod val="10000"/>
                  </a:schemeClr>
                </a:solidFill>
              </a:rPr>
              <a:t>Training </a:t>
            </a:r>
          </a:p>
          <a:p>
            <a:pPr marL="171450" indent="-171450">
              <a:buFont typeface="Arial" panose="020B0604020202020204" pitchFamily="34" charset="0"/>
              <a:buChar char="•"/>
            </a:pPr>
            <a:r>
              <a:rPr lang="en-US" sz="2400" dirty="0">
                <a:solidFill>
                  <a:schemeClr val="tx1">
                    <a:lumMod val="10000"/>
                  </a:schemeClr>
                </a:solidFill>
              </a:rPr>
              <a:t>Recordkeeping</a:t>
            </a:r>
          </a:p>
          <a:p>
            <a:endParaRPr lang="en-US" dirty="0"/>
          </a:p>
        </p:txBody>
      </p:sp>
      <p:sp>
        <p:nvSpPr>
          <p:cNvPr id="4" name="Text Placeholder 3">
            <a:extLst>
              <a:ext uri="{FF2B5EF4-FFF2-40B4-BE49-F238E27FC236}">
                <a16:creationId xmlns:a16="http://schemas.microsoft.com/office/drawing/2014/main" id="{CAE1E0A3-6F68-E3B3-9C4D-9347D185B697}"/>
              </a:ext>
            </a:extLst>
          </p:cNvPr>
          <p:cNvSpPr>
            <a:spLocks noGrp="1"/>
          </p:cNvSpPr>
          <p:nvPr>
            <p:ph type="body" sz="quarter" idx="13"/>
          </p:nvPr>
        </p:nvSpPr>
        <p:spPr/>
        <p:txBody>
          <a:bodyPr/>
          <a:lstStyle/>
          <a:p>
            <a:r>
              <a:rPr lang="en-US" dirty="0"/>
              <a:t>New Labor Code Section 6401.9</a:t>
            </a:r>
          </a:p>
          <a:p>
            <a:endParaRPr lang="en-US" dirty="0"/>
          </a:p>
        </p:txBody>
      </p:sp>
      <p:sp>
        <p:nvSpPr>
          <p:cNvPr id="5" name="Title 4">
            <a:extLst>
              <a:ext uri="{FF2B5EF4-FFF2-40B4-BE49-F238E27FC236}">
                <a16:creationId xmlns:a16="http://schemas.microsoft.com/office/drawing/2014/main" id="{DAF6FCFC-84F2-03B1-86ED-28CD8320A1DF}"/>
              </a:ext>
            </a:extLst>
          </p:cNvPr>
          <p:cNvSpPr>
            <a:spLocks noGrp="1"/>
          </p:cNvSpPr>
          <p:nvPr>
            <p:ph type="title"/>
          </p:nvPr>
        </p:nvSpPr>
        <p:spPr>
          <a:xfrm>
            <a:off x="531378" y="1308484"/>
            <a:ext cx="10073432" cy="1215566"/>
          </a:xfrm>
        </p:spPr>
        <p:txBody>
          <a:bodyPr>
            <a:normAutofit fontScale="90000"/>
          </a:bodyPr>
          <a:lstStyle/>
          <a:p>
            <a:r>
              <a:rPr lang="en-US" dirty="0"/>
              <a:t>SB553 Workplace Violence: workplace violence prevention plan</a:t>
            </a:r>
          </a:p>
        </p:txBody>
      </p:sp>
    </p:spTree>
    <p:extLst>
      <p:ext uri="{BB962C8B-B14F-4D97-AF65-F5344CB8AC3E}">
        <p14:creationId xmlns:p14="http://schemas.microsoft.com/office/powerpoint/2010/main" val="3805456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9954A-50D3-7F48-FE80-483C4FCAF44C}"/>
            </a:ext>
          </a:extLst>
        </p:cNvPr>
        <p:cNvGrpSpPr/>
        <p:nvPr/>
      </p:nvGrpSpPr>
      <p:grpSpPr>
        <a:xfrm>
          <a:off x="0" y="0"/>
          <a:ext cx="0" cy="0"/>
          <a:chOff x="0" y="0"/>
          <a:chExt cx="0" cy="0"/>
        </a:xfrm>
      </p:grpSpPr>
      <p:pic>
        <p:nvPicPr>
          <p:cNvPr id="16" name="Picture Placeholder 15" descr="Police car red lights in night time">
            <a:extLst>
              <a:ext uri="{FF2B5EF4-FFF2-40B4-BE49-F238E27FC236}">
                <a16:creationId xmlns:a16="http://schemas.microsoft.com/office/drawing/2014/main" id="{3A0F03E5-245B-0F43-D111-D91963CCDDA2}"/>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10163" r="10162" b="-1"/>
          <a:stretch/>
        </p:blipFill>
        <p:spPr>
          <a:xfrm>
            <a:off x="6170177" y="1435100"/>
            <a:ext cx="6021821" cy="5422900"/>
          </a:xfrm>
          <a:noFill/>
        </p:spPr>
      </p:pic>
      <p:sp>
        <p:nvSpPr>
          <p:cNvPr id="20" name="Text Placeholder 2">
            <a:extLst>
              <a:ext uri="{FF2B5EF4-FFF2-40B4-BE49-F238E27FC236}">
                <a16:creationId xmlns:a16="http://schemas.microsoft.com/office/drawing/2014/main" id="{0D0ACE99-235B-C313-215C-7F4E866B3F61}"/>
              </a:ext>
            </a:extLst>
          </p:cNvPr>
          <p:cNvSpPr>
            <a:spLocks noGrp="1"/>
          </p:cNvSpPr>
          <p:nvPr>
            <p:ph idx="1"/>
          </p:nvPr>
        </p:nvSpPr>
        <p:spPr>
          <a:xfrm>
            <a:off x="531378" y="3196916"/>
            <a:ext cx="5490446" cy="2946710"/>
          </a:xfrm>
        </p:spPr>
        <p:txBody>
          <a:bodyPr>
            <a:normAutofit/>
          </a:bodyPr>
          <a:lstStyle>
            <a:lvl1pPr marL="228600" indent="-228600" algn="l" defTabSz="914400" rtl="0" eaLnBrk="1" latinLnBrk="0" hangingPunct="1">
              <a:lnSpc>
                <a:spcPct val="90000"/>
              </a:lnSpc>
              <a:spcBef>
                <a:spcPts val="1000"/>
              </a:spcBef>
              <a:buClr>
                <a:srgbClr val="FFD41C"/>
              </a:buClr>
              <a:buFont typeface="Arial" panose="020B0604020202020204" pitchFamily="34" charset="0"/>
              <a:buChar char="•"/>
              <a:defRPr lang="en-US" sz="2400" kern="1200" dirty="0">
                <a:solidFill>
                  <a:srgbClr val="EAEAEA">
                    <a:lumMod val="10000"/>
                  </a:srgbClr>
                </a:solidFill>
                <a:latin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Clr>
                <a:srgbClr val="FFD41C"/>
              </a:buClr>
              <a:buFont typeface="Arial" panose="020B0604020202020204" pitchFamily="34" charset="0"/>
              <a:buChar char="•"/>
              <a:defRPr lang="en-US" sz="2000" kern="1200" dirty="0">
                <a:solidFill>
                  <a:srgbClr val="EAEAEA">
                    <a:lumMod val="10000"/>
                  </a:srgbClr>
                </a:solidFill>
                <a:latin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Clr>
                <a:srgbClr val="FFD41C"/>
              </a:buClr>
              <a:buFont typeface="Arial" panose="020B0604020202020204" pitchFamily="34" charset="0"/>
              <a:buChar char="•"/>
              <a:defRPr lang="en-US" sz="1800" kern="1200" dirty="0">
                <a:solidFill>
                  <a:srgbClr val="EAEAEA">
                    <a:lumMod val="10000"/>
                  </a:srgbClr>
                </a:solidFill>
                <a:latin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Clr>
                <a:srgbClr val="FFD41C"/>
              </a:buClr>
              <a:buFont typeface="Arial" panose="020B0604020202020204" pitchFamily="34" charset="0"/>
              <a:buChar char="•"/>
              <a:defRPr lang="en-US" sz="1600" kern="1200" dirty="0">
                <a:solidFill>
                  <a:srgbClr val="EAEAEA">
                    <a:lumMod val="10000"/>
                  </a:srgbClr>
                </a:solidFill>
                <a:latin typeface="Arial" panose="020B06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Clr>
                <a:srgbClr val="FFD41C"/>
              </a:buClr>
              <a:buFont typeface="Arial" panose="020B0604020202020204" pitchFamily="34" charset="0"/>
              <a:buChar char="•"/>
              <a:defRPr lang="en-IN" sz="1600" kern="1200" dirty="0">
                <a:solidFill>
                  <a:srgbClr val="EAEAEA">
                    <a:lumMod val="10000"/>
                  </a:srgbClr>
                </a:solidFill>
                <a:latin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EAEAEA"/>
                </a:solidFill>
                <a:latin typeface="Calibri" panose="020F0502020204030204"/>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EAEAEA"/>
                </a:solidFill>
                <a:latin typeface="Calibri" panose="020F0502020204030204"/>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EAEAEA"/>
                </a:solidFill>
                <a:latin typeface="Calibri" panose="020F0502020204030204"/>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EAEAEA"/>
                </a:solidFill>
                <a:latin typeface="Calibri" panose="020F0502020204030204"/>
              </a:defRPr>
            </a:lvl9pPr>
          </a:lstStyle>
          <a:p>
            <a:r>
              <a:rPr lang="en-US" b="0" dirty="0">
                <a:solidFill>
                  <a:schemeClr val="tx2">
                    <a:lumMod val="10000"/>
                  </a:schemeClr>
                </a:solidFill>
              </a:rPr>
              <a:t>General Industry</a:t>
            </a:r>
          </a:p>
          <a:p>
            <a:pPr lvl="1"/>
            <a:r>
              <a:rPr lang="en-US" sz="2400" b="0" dirty="0">
                <a:solidFill>
                  <a:schemeClr val="tx2">
                    <a:lumMod val="10000"/>
                  </a:schemeClr>
                </a:solidFill>
              </a:rPr>
              <a:t>employers, employees, places of employment, and employer-provided housing</a:t>
            </a:r>
          </a:p>
        </p:txBody>
      </p:sp>
      <p:sp>
        <p:nvSpPr>
          <p:cNvPr id="7" name="Text Placeholder 6">
            <a:extLst>
              <a:ext uri="{FF2B5EF4-FFF2-40B4-BE49-F238E27FC236}">
                <a16:creationId xmlns:a16="http://schemas.microsoft.com/office/drawing/2014/main" id="{F855DBF0-F8CE-E14F-B605-F9E393A5ADEE}"/>
              </a:ext>
            </a:extLst>
          </p:cNvPr>
          <p:cNvSpPr>
            <a:spLocks noGrp="1"/>
          </p:cNvSpPr>
          <p:nvPr>
            <p:ph type="body" sz="quarter" idx="13"/>
          </p:nvPr>
        </p:nvSpPr>
        <p:spPr>
          <a:xfrm>
            <a:off x="531379" y="2563477"/>
            <a:ext cx="7342621" cy="608895"/>
          </a:xfrm>
        </p:spPr>
        <p:txBody>
          <a:bodyPr>
            <a:normAutofit/>
          </a:bodyPr>
          <a:lstStyle/>
          <a:p>
            <a:r>
              <a:rPr lang="en-US" dirty="0"/>
              <a:t>Labor Code 6401.9</a:t>
            </a:r>
          </a:p>
        </p:txBody>
      </p:sp>
      <p:sp>
        <p:nvSpPr>
          <p:cNvPr id="4" name="Title 3">
            <a:extLst>
              <a:ext uri="{FF2B5EF4-FFF2-40B4-BE49-F238E27FC236}">
                <a16:creationId xmlns:a16="http://schemas.microsoft.com/office/drawing/2014/main" id="{142135AD-49C7-A9D4-0573-744992EC43A4}"/>
              </a:ext>
            </a:extLst>
          </p:cNvPr>
          <p:cNvSpPr>
            <a:spLocks noGrp="1"/>
          </p:cNvSpPr>
          <p:nvPr>
            <p:ph type="title"/>
          </p:nvPr>
        </p:nvSpPr>
        <p:spPr>
          <a:xfrm>
            <a:off x="531378" y="1308484"/>
            <a:ext cx="7342622" cy="1215566"/>
          </a:xfrm>
        </p:spPr>
        <p:txBody>
          <a:bodyPr anchor="b">
            <a:normAutofit/>
          </a:bodyPr>
          <a:lstStyle/>
          <a:p>
            <a:r>
              <a:rPr lang="en-US" sz="4100"/>
              <a:t>Workplace Violence Prevention</a:t>
            </a:r>
          </a:p>
        </p:txBody>
      </p:sp>
    </p:spTree>
    <p:extLst>
      <p:ext uri="{BB962C8B-B14F-4D97-AF65-F5344CB8AC3E}">
        <p14:creationId xmlns:p14="http://schemas.microsoft.com/office/powerpoint/2010/main" val="1463863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1220114"/>
            <a:ext cx="5516272" cy="4417764"/>
          </a:xfrm>
        </p:spPr>
        <p:txBody>
          <a:bodyPr>
            <a:noAutofit/>
          </a:bodyPr>
          <a:lstStyle/>
          <a:p>
            <a:br>
              <a:rPr lang="en-US" sz="2000" dirty="0"/>
            </a:br>
            <a:r>
              <a:rPr lang="en-US" sz="3600" dirty="0">
                <a:latin typeface="Century Gothic"/>
                <a:cs typeface="Arial"/>
              </a:rPr>
              <a:t>Resources</a:t>
            </a:r>
            <a:br>
              <a:rPr lang="en-US" sz="2000" dirty="0">
                <a:latin typeface="Century Gothic"/>
                <a:cs typeface="Arial"/>
              </a:rPr>
            </a:br>
            <a:br>
              <a:rPr lang="en-US" sz="2000" dirty="0">
                <a:latin typeface="Century Gothic"/>
                <a:cs typeface="Arial"/>
              </a:rPr>
            </a:br>
            <a:r>
              <a:rPr lang="en-US" sz="1800" dirty="0">
                <a:latin typeface="Century Gothic"/>
                <a:cs typeface="Arial"/>
              </a:rPr>
              <a:t>Cal/OSHA Main Page</a:t>
            </a:r>
            <a:r>
              <a:rPr lang="en-US" sz="1800" b="0" dirty="0">
                <a:latin typeface="Century Gothic"/>
                <a:cs typeface="Arial"/>
              </a:rPr>
              <a:t>:  </a:t>
            </a:r>
            <a:r>
              <a:rPr lang="en-US" sz="1800" b="0" dirty="0">
                <a:latin typeface="Century Gothic"/>
                <a:cs typeface="Arial"/>
                <a:hlinkClick r:id="rId3"/>
              </a:rPr>
              <a:t>dir.ca.gov/dosh</a:t>
            </a:r>
            <a:br>
              <a:rPr lang="en-US" sz="1800" b="0" dirty="0">
                <a:latin typeface="Century Gothic"/>
                <a:cs typeface="Arial"/>
              </a:rPr>
            </a:br>
            <a:br>
              <a:rPr lang="en-US" sz="1800" b="0" dirty="0">
                <a:latin typeface="Century Gothic"/>
                <a:cs typeface="Arial"/>
              </a:rPr>
            </a:br>
            <a:r>
              <a:rPr lang="en-US" sz="1800" dirty="0">
                <a:latin typeface="Century Gothic"/>
                <a:cs typeface="Arial"/>
              </a:rPr>
              <a:t>Cal/OSHA Publications</a:t>
            </a:r>
            <a:r>
              <a:rPr lang="en-US" sz="1800" b="0" dirty="0">
                <a:latin typeface="Century Gothic"/>
                <a:cs typeface="Arial"/>
              </a:rPr>
              <a:t>:</a:t>
            </a:r>
            <a:br>
              <a:rPr lang="en-US" sz="1800" b="0" dirty="0">
                <a:latin typeface="Century Gothic"/>
                <a:cs typeface="Arial"/>
              </a:rPr>
            </a:br>
            <a:r>
              <a:rPr lang="en-US" sz="1800" b="0" dirty="0">
                <a:latin typeface="Century Gothic"/>
                <a:cs typeface="Arial"/>
                <a:hlinkClick r:id="rId4"/>
              </a:rPr>
              <a:t>dir.ca.gov/dosh/PubOrder.asp</a:t>
            </a:r>
            <a:br>
              <a:rPr lang="en-US" sz="1800" b="0" dirty="0">
                <a:latin typeface="Century Gothic"/>
                <a:cs typeface="Arial"/>
                <a:hlinkClick r:id="rId4"/>
              </a:rPr>
            </a:br>
            <a:br>
              <a:rPr lang="en-US" sz="1800" b="0" dirty="0">
                <a:latin typeface="Century Gothic"/>
                <a:cs typeface="Arial"/>
                <a:hlinkClick r:id="rId4"/>
              </a:rPr>
            </a:br>
            <a:r>
              <a:rPr lang="en-US" sz="1800" dirty="0">
                <a:latin typeface="Century Gothic"/>
                <a:cs typeface="Arial"/>
              </a:rPr>
              <a:t>Work at Cal/OSHA</a:t>
            </a:r>
            <a:br>
              <a:rPr lang="en-US" sz="1800" b="0" dirty="0">
                <a:latin typeface="Century Gothic"/>
                <a:cs typeface="Arial"/>
              </a:rPr>
            </a:br>
            <a:r>
              <a:rPr lang="en-US" sz="1800" b="0" dirty="0">
                <a:latin typeface="Century Gothic"/>
                <a:cs typeface="Arial"/>
                <a:hlinkClick r:id="rId5"/>
              </a:rPr>
              <a:t>https://www.dir.ca.gov/dosh/jobs/</a:t>
            </a:r>
            <a:br>
              <a:rPr lang="en-US" sz="1800" b="0" dirty="0">
                <a:latin typeface="Century Gothic"/>
                <a:cs typeface="Arial"/>
                <a:hlinkClick r:id="rId5"/>
              </a:rPr>
            </a:br>
            <a:br>
              <a:rPr lang="en-US" sz="1800" b="0" dirty="0">
                <a:latin typeface="Century Gothic"/>
                <a:cs typeface="Arial"/>
              </a:rPr>
            </a:br>
            <a:br>
              <a:rPr lang="en-US" sz="1800" b="0" dirty="0">
                <a:latin typeface="Century Gothic"/>
                <a:cs typeface="Arial"/>
              </a:rPr>
            </a:br>
            <a:r>
              <a:rPr lang="en-US" sz="1800" dirty="0">
                <a:latin typeface="Century Gothic"/>
                <a:cs typeface="Arial"/>
              </a:rPr>
              <a:t>Email</a:t>
            </a:r>
            <a:r>
              <a:rPr lang="en-US" sz="1800" b="0" dirty="0">
                <a:latin typeface="Century Gothic"/>
                <a:cs typeface="Arial"/>
              </a:rPr>
              <a:t>:  </a:t>
            </a:r>
            <a:r>
              <a:rPr lang="en-US" sz="1800" b="0" dirty="0">
                <a:solidFill>
                  <a:schemeClr val="accent3"/>
                </a:solidFill>
                <a:latin typeface="Century Gothic"/>
                <a:cs typeface="Arial"/>
              </a:rPr>
              <a:t>@dir.ca.gov</a:t>
            </a:r>
            <a:br>
              <a:rPr lang="en-US" sz="2400" dirty="0"/>
            </a:br>
            <a:br>
              <a:rPr lang="en-US" sz="2800" dirty="0"/>
            </a:br>
            <a:endParaRPr lang="en-US" sz="2800" dirty="0">
              <a:latin typeface="Century Gothic"/>
              <a:cs typeface="Arial"/>
            </a:endParaRPr>
          </a:p>
        </p:txBody>
      </p:sp>
      <p:cxnSp>
        <p:nvCxnSpPr>
          <p:cNvPr id="18" name="Straight Connector 17"/>
          <p:cNvCxnSpPr/>
          <p:nvPr/>
        </p:nvCxnSpPr>
        <p:spPr>
          <a:xfrm flipV="1">
            <a:off x="-324234" y="-265890"/>
            <a:ext cx="3234257" cy="1673241"/>
          </a:xfrm>
          <a:prstGeom prst="line">
            <a:avLst/>
          </a:prstGeom>
          <a:ln w="304800">
            <a:solidFill>
              <a:srgbClr val="25408F"/>
            </a:solidFill>
          </a:ln>
        </p:spPr>
        <p:style>
          <a:lnRef idx="1">
            <a:schemeClr val="accent1"/>
          </a:lnRef>
          <a:fillRef idx="0">
            <a:schemeClr val="accent1"/>
          </a:fillRef>
          <a:effectRef idx="0">
            <a:schemeClr val="accent1"/>
          </a:effectRef>
          <a:fontRef idx="minor">
            <a:schemeClr val="tx1"/>
          </a:fontRef>
        </p:style>
      </p:cxnSp>
      <p:sp>
        <p:nvSpPr>
          <p:cNvPr id="3" name="AutoShape 2" descr="data:image/jpg;base64,%20/9j/4AAQSkZJRgABAQEAYABgAAD/2wBDAAUDBAQEAwUEBAQFBQUGBwwIBwcHBw8LCwkMEQ8SEhEPERETFhwXExQaFRERGCEYGh0dHx8fExciJCIeJBweHx7/2wBDAQUFBQcGBw4ICA4eFBEUHh4eHh4eHh4eHh4eHh4eHh4eHh4eHh4eHh4eHh4eHh4eHh4eHh4eHh4eHh4eHh4eHh7/wAARCAJmBE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KawXdnaad9gU/wmtI09a5TwDJNgP7tOXT1P8ADWtjjmnxAUwsZiacv92nf2av92tmNRjpUyID1WgEjAGmL/dpf7O/2a6Ly0x0pPLX0oBo5/8As7jla5/xHZ7YmwK9CESlTkVgeI7VGhbikDR4lfwlr3b711/hXTd204rN1CyA1Dp3ruvCFquEz0oFc1rTTv3YG3tUv9nHPSujtbVduccYqdbVSelMrkOYGne1SLp/HArpRZjPani0UUXHyHNDTzjpSjTznpXTC0BpwtBnpQHIcvLp7mNuK898c6eyxMcV7YbP5DxXB+PLEfZpOOcVUWTKNkeYeDkb7Tt969Z0u1drdfpXnPhC2xqZAH8Ve06JZ5thkU5smCuZK2kgNTpBJjmt/wCxe1OFmAOlRc15TESB/SnGFvStwWvtQbX2oHymF5LVJFbsTWutqM9Ksw2vtQHKZC2746UG3fHSt9bXjpTjaf7NFh8pzTwuO1Z18jgH5a7J7P1UVSvNPUqfloQnE8k8QbwT8veqOnP2I7V23iTSsq3y1zENt5chG3gUNmVmmcX40jzavXIafw4ru/GUX+iSfSuBtOJfxrWnsaR2OnhbMQq9Y9CKzrb/AFK/Sr+nHLNW6OaTLhO2/t2/2q7HToQwOe61xdwSskLejV3+hoJFT3QVMx0ixoMCC4IIHBrutOjURjgVxdlE0d+yjpmu202NvJXrWMmdFNF1Tt6AVMlztHQVEtvIexpTay+hqLm1yVrokdBVaSbcT0pzwSAdDUTwSZ4U0CuY3ie6SGwbOAcVwemuslw8zevFbHxTupLK0ct8q7eK5fw1cLNaxuSOcE5ryMym7qJ7eUQV3I9D0CFrgDGcV2VlYRIg3kZ9680m8YaXoVkWeZAwHQGsO2+LS3l+IoSxTPWuOlB8t7HrTmr8tz2qS1hR88U/7ZHboSSvA61xVl4oF1GmDkkVqSbrq0bJxuFPnXQrl7lDxL8T9K0ktGzb5BxhTXKT/FOa9TNtp87D12U7V/DGjLK9zdIkjZz8wqXRLzw1anyysC47cVXPF9DJwq33sLoni6S+k23VvJGSe4xW9e2MV9biQKDxUW/w7dOGhMQb2xXU6PZ281r+7IxjFYuKctDRJqPvO5zfheL7FfGEH5XNej6MuCD615/rEEmn3+9c4Vutd/4eIlto5Ac8CvYwVRtcvY8PGU1GVzoIOtX4OlUYOMVehzivRORFLVvuN9K8c8cALqQbpzXsmpjMbfSvIPiEu253e9BjidjR8MSZiSuhvl3QZ9q5bwg+YkrrpVzBz6VDIh8Jw2vKQGNchLclXK+9d14hRcPXmmsSmOcntmqiYVF7w3VZfMQrXGajbYnLV0/nCSsvVkGeK0USE9TOtP8AVlabbfLd9KmtFySKWNf9K/GmiZHVaYoa3HrU8yfuzUelRnyRVtoyBzVXISOXnj/0hhjrWtYr/o4+tVb2PFy3FaGnR5g/GhMLDwtBFTqmAaDHkZp3CxBFkXKema2w+I+aySvzgjqKuSSBVAz2ppgZMzf8TI/WvSPCcyRwIWPavLLuQrf5HrXT6XqjRRD5jWVRXHTdmeoz6mqQ8HArj/EWuklkjbcfasa61meZfLjzzTLS0Z/ml5ye9RGBtOo3oigLeW8lMkhOKv2trghUWtK3sWfCouBW7pulBSCV/StXJRRmoXM3TdLLYLCul07SeAdvFaNhpyjBZcCtRI1jXC1jKbZ0QppFSG2SNMYpxXmrLDNRsKg1sVnXmqsyVecVXlXNIRT21IqnFLt5qVV4oERMvFRMOKtMOKgkwoJoA7r4TN+6vV9CKwPjO6/2lbJ3DDNbnwqtpo/tNw3+rfGK5v4sMsniHyz1AGK7sLujSs/9nOSjcZp0yqy4zzUTDYeRU8IXcNw4rsZ5aKUqbUqi6mTKgVrX6kZIUYrPQ4BbpTTIaKDr5bFWqLczSbO1aLwiTLVX8kAnPGKq5FiC9g8tBtPWs6VSBmtXHmMFJ4qvdwAfdoTCUShbxmRvmPFTS2yqKdHGVPFWQoYYbrVMlamPcRqWxUO1gp9Ku3sJWTio2X5MU0Joz57dnXcKoTBkfDGtgkgbap3lo8hBAppk8pDaZQ7uoq3LKrRFRTLSBsbTS3UYgjJNAGSlu7Xu5uma1pI1jh4qnbTCSTb3q3cLI2Bjg02Kw6wHmHpV37Nzk1LpNoEUFhVq72qnFAjF1KD9z8vpXK3PmLORjNdXeyEjaKzUtVklyQKZLRWsodwBZauGAKmcVoxWoROgqrcttBFCJasUyo7ioJkHYVO1MPNMRQuX2qeKyLmR3bHNbV4vFZskeOcUXI2KSQ7jzU7IqpT+2BUUpOcU7BzFWZRu6Uiq2amxucVP5agUbCvczycZzzULNzVi4XaTVRiKktIjlJPaq8uCKnkfK8VRuJcHFSzogVZz83FRMQRzTbiTk4quJMn5qhs6VEkcgGkjkxMn+8KrTSYPeoUlPnJz/EP51Ny1Fn0tipFxioxInc09XX1rwzYeKenBpisvqKerr60DLMdWE6VWiYEVZjagESLzSkUAjtS9qCgA4rH11cxn6Vs44rM1hf3Z+lAmeZauoF5+Ndb4QHyrg1yviH5bkk+tdB4PnHy4NBC3PSrPJiFWR9Kp6e26IVdX6UGqFAp4FANKMmgoUCpEHFItPHSgdhfwrjPHMWbaQ+1dqvSuX8Yx7rZ/pTW5M1oeU+Fm8vWWX/ar27QW3Wy49K8P0w+Trxzx839a9l8MyhrdfpVyMaW5vdqdUYPNS1B0IUYx0ppX2p46UjetCHYYoGasQ4yKr96liNMEXF256VINpqBDxUimgZIVU9qhuI1K9KkDUrcj3oGcvrlqrKflriL+2WOVvlr0rU4tyHiuM1yADLAVJjNHlvjiMrFKB0xXm0H+vPPevVPHUOYnJ44ryqPC3DD/AGjWtIUDpLPDQCr2n/LKR61n6fjyOKvWR/fqPWug5pl+8H7lW9DXoPhVfMigI7qBXAXI/wBHbPSvQ/h+BJbRc+lTU2CjrKx0lpprNebsd67bR7PCqCKzbW3xICa6fTFRQM1yt3PShTSLENgpI+WrA01T/DVq3aMdTVtJI6EbKKMs6Un90VFJpac/JW600WKb5iZxwc1Vh8iPC/j/AKHv8OyzRrgoCTXgFxql1ZaPGlsTvwBxX2F8VbGK88OXUe3O6MivkaO0T7TcRyDiGUj8BXl46KU02j0sv2lFFHRvDV9rim51K4YKecGtC403T9ET92VLD3qtrXiaaBBZ2KHpjIrBS31XU5czlsntXMuaS952R6ChCD0V2elfDXV/t2qLb9RmveJbIx6aGQc7a8L+Fvh1tOvI7qQHqK+jLQLNpigDJK1ztJydmdTukrnivjS31KdJI4d34V55p/hTVJb8tcSyBM19JT6fDvYSRDn2qv8A2JZMR8ig0oOURyUZHlukeG2gkRopGY9+tejaA13ZoiMTtre03SLSLoq1cvLGEIGVRxScJbidlpYddaG2saaZAvbINVPA1xcLcvpkyHzkPIPp2r0fwdHC+kRrgcrXJazGul+Kzfxx8SEKQPavRptUYqZ5tSi68uVbnRpbSxcsuBVqGksr+G/thtUg1JEvJUdq9SlVVRXiefXw8qMrSKmoL+7avJ/iJHglq9evk/dGvMPiND+4ZsfWtDhrr3TJ8GtmNa7GeRRb9e1cD4XuliQDPeugv9QAtSQ3aoaMKb90xfFV4sSPzXnT28uoXDbckZrS8U6k09wYw2Rmr/heGPaDwSarYwm+aRnQaEyx8rzWF4lszbpmvWlt4/KOQOleeeOVUq2zkDrVxlclqxxlm2JADTwMXIPvSWgAuOelTSricduaoT2Or0c5txV1x0qhoTZiAzWtsouSjntRTbcE+tXNLGUK0uqx/OvHWpdLTAP0pXHYk8vrTgvFTbOKNlO4WKpXBqG53seKvMtI8PFHMOxzbws90CfWtqztmIxU9vYbpdxWtiztBwFXNAJENhZAfeGTW/p+ns4B21Y0nTDIQWXFdTYaftUfLxUylY0hTuZljp+MfLW5aWixr8wq3DbrH2p5GKybudEYJDeFGMUhPFOIzSbakojJphNPZaYRQBG1QuKsFeKYy0CZVK0ucVIy1Gymi4hrdvrUMjfe9+lSMDTJFPy8dDmgLHqfgmA2/hW34wzDn8687+LStB4oVs8FVr0vw03meGLVl7r/AFrz741xFdQtp9p+YgZ/Cu/D7o1xa/cfccY7NN0HSnKGEZ9RVaCfywVz1qQs6oWPQ11nkjZJGmAWqci4JWpWY9V60rRbk3FuaCWQW6fN14p11GqrxQq7e9OVd+dxpiMwgh6nijWQfNTpYwGNIileaAsVpodrEVBJ8o461ptGGXcaoyx4bNVclx1uQqocfN1qC5hVeRU7/LyKgfMgpXC1yn/F0qQygcd6kNu2M1WlhLHjOadybA20ZesXWLssvljrWvKreWVHJrGurWTd5jgnmnFiaG6JE/mbmro4kXA3Cs3SsflT5r7y5CueKfNqSkbUkyRRjtWTd3+5iueKrXt0zqNpqiod270XBous2+iIbWBqJFZVpyPziqJsW/tGOKr3J3Co5TzkGojIenvQiGMZefvVXnYR9Gq+qeYM1namChqrktFOSYt1o2K6VWdvm60oufLPtTJtcbcR7ACKrN15qzLMsnOeKrn5s0Ji5SNto6UhuONtQyEoaYeSDSbBIkm+ZSaoXShRVz5s/wA6iuArDFS2aRRkXEjD5e1Ubhs1oXcfOapTQn0pXOmCRny1CTg1ckhOenNQmHms2jdMrSDIqBE/fJ/vD+daBi46VEsZ85P94fzpWLUj2CPWlzyxqZNZU9GNefLdsT981It62eHNeGbcjPQo9YXON1WE1ZR/FXnSXzZ+9U39pMFzuoDkZ6NFrCj+MfnV621VWP3q8ifV5N/D8fWug0HUmkZctTE00eo291uHWrsL7hXM6ZcqQPmFblrcJ6igEzTiGRVLWIv3TY9Ksw3UfTiq+q3CeS3I6UFN6HlXiwMs341f8GOwIqDxPtlm4xVjwyvl4NK5lY9JsZ2WEc1aW9I6tXNC/KQ1QudZ2H71FzU7db4dzUyX2O4rz1PEHP3qkXxAP71O4cx6El8M8kVKt6vqK87HiFR/FTv+EiQD71Fx8x6IL5cdRXP+K71fJYcHIrnF8SJ/erH8Qa8ssbYbtTQnLQ52W5SPXcn+9Xqnha/QxINx6V4TNef6eZnOeeK9Y+Geg+LPEkW/RrDfGv8AFKSoP0NaSWhlG/NZI9IhvV+9kEVYS8j/AL3Ncxr2g+MvDURn1fTgsf8A0xJf+Vc9H4njK8ycg85rLY2crOzR6X9sT+8KGvI8dRXnA8Uxj+OkfxVF/wA9KLj5z0Q3ke7qKkjvI89RXmZ8UR7v9YKkTxRHn/WD86Li50enpeJ6ipBep6ivMV8VRj/loPzpw8Vx/wDPT9aOYfOem/bo+u4Uv25Ou4V5efFkfTfSf8JYnTzKLh7Q9Evb6PYea5HWrqNs/NWBd+KFYH5qyJ9Y89vvUXJcrlfxxte2OO4ryOQBL5l969V8Rt5tkG9q8svRtvWPvWlJhFWNvTDlMVoWny3KmsvSTkD6VpwttmBrpRzT3NWcZtX+ldx8N7kLapns1cWMNC/0rf8ABczR2h29nNOavEmi7TPXV1BVdORyK2LXUl2j5hXkes61NayRYJ6U+08TTMg+Y1xOLR6Ptkj2gavGFHzj86a2vIo+/wDrXkn/AAkEzD7xpja5Kf4jU3G6x6wfEig/eqzDr8T4+fn614y+szeppYtbuVYYY/nT5he1Z6v4r1SOTR5vm3Haa+Z/sxl1y7hwQJGZhXsmnXE15aOJz8pXvXC6jZwrrXmxgAhsGuLHq8LnpZbUftDI0X4cyX83m4rtNM+HsNgRJNyR611Phm8t7e3VTtzim+Kda/0RhGQOOteTutWfSRTvoilDbW0A8uPaNvpXU+HdSVk8jd0714dq3jRdOhlZ3Jbms/wb8UGW9fzs7CTiqhCW6RcnG9m9T6L1HVdPgfZK6g9iazru/hkO6CRSPY1474h1u816VHsWdR7Vc0Fdct4z5sjEdsmnbqRzWdrHpcGt+TOEkauggvo5os7s5FeE69qWpW06yMTjPrXdeCta+16eNxy2KltoOZSex7X4FvozE8G7leAKPF9mrSibb8o5rkPhtcNNrxTcduelek+IrCW4sGSFctjiuyCdWg0c8JexxEWYngu2aQsF+72rfuIhHME6HvT/AAbpM2nWGLniRmyKk1Ag3mOpFduAoypUVzbnJmuIjVqvl2KV2n7o8V5z8QLctayYB6V6fOm6I1xviy1D28mR2ruPFqxvE8OsZZIbto+cZq9qV9I0GxM9KnvbQR3jYXvVm00tpnGV4pXOJJ7HCXNm7SGRg2a1dFuGtsKQOK6mfQy/CrnPapbXwnC+GkmZGPYCi9yHBoz5dUZ4dqEZrkfEh86Nwcj1r0O+8LC3gZo2O4DIrgtejdVZWUcdauBE9NzjY8efx0zVi5X51NQthZ+OmasXIJCmqE9joPDxG0ZroAM5rndAHCiulRcNSYomZqsf3D6Gm6aMPirmox7kzUOnp++FSVYtbcZpNtWTHzTduRRcdiDZxV+xsWm5xUGz5a6fw5DvjGRQVFXMv7B5Z+7itDS7Zd445rY1C1VYgQKg02PbL0psrlszoNJsl2jit1LdUjqlpf8AqxWp/CKxZ0xVkVHWoytWJOtRsKQyLbQV4qTFBHFAWK7LTNnNTmmkc0CsQlKaY6nI4pjUBYrMtMKVO+KZxQIgaKo5I/lJ9qskjFRv90/SgD0XwIxfwzAn90cVynxwgZrbT5F6eYQa6f4fyBtDVf7tQ/E7Tft/hmWVfvWwMgrsoys0dNWPPQa8jw4qVf2qwpWQBdxoaPMCtn5u4pEj2gNxXceEMmTy6am49TVjYrAkkmmFPSgLDJlAXimduKsBFPBphQdqLhYjSFWUljVZ12sRnirWMH2ps0asnB5pIGVs5BFRvFlMmptu1aQ/cpiRnSR9RUITaavOuaz7hyrfjTFYe0gPy03yWDbgMimwjzGBFaCAgYoCxQeFWPSlltYXiIbA4qxOAgLHrWHqV7Ip2qeteRmONdBKx6WAwkaurGyQiFiY6xdSRmlG3jFbFk0kindmiW0V5QT3rqwFeVampSObHUI058sSlZ2skijPNaUWn7UztrYtLFUhU4qdo1WM5rvucFjmbiPYMYqpsJfitfVlXHy1mwqdxo5hWsVZdymoh1rRuINwqoYSlVFkSRJDIETmqGoHzallfFVmYucdKd9Sehmyx4PSq8i+1a0ygrVJoxmnzCsVAp7U7btHNSP+7pkjZWk5BYqXK5zUKqdo9qnlbik42Ci4WK8rYOaqySbjxVi6GM+lUW65FS2aQgEg3Uzygadu/OpOcUrmqRSngGOlU3jxWu67lqpLCSKEWmUTHmmiHMyf7wq+kNJ5JEq/7woKTMUXxAxmgX2P4qzJztbrUJl5xXiWPX5TeW+96bPfNt+U1iiVqVpOOtFhcpe+1yNJya6LRNQ8rGTXFpId3XmtOzaUj5adiZxuj0yx19VAG7FasfiRQB84ry+Ez+9W1W6x/FUtHO6fmeoReJowOZP1pl74iV4yBJXm6R3jH+KrkVveMOQ1TclxNPUNQ8yUnOea0dH1AoBniuca2mB+YGr+nxSMQtSx2OqudW2xHDc4rnb/AFSRifrWqmlyyxA4NZ1/pMkZO4UldgUF1J+etSJqLEd6jjsfarEVkM9KqwnYE1BsUovXb1qdNP8Aapk08Y6UWApC7k96q3ss0i85xW4mnY/hqO7sl2/dwO9VFCMPwhpS63410vS5OIp7hUf3BNfoj4Z0ez8P6Ha6XZRpHHBGF4HWvzxs7qbRdetNVt/9dbTCRPfFfZXwz+NnhjxFpUC6rdJpt6qBZPPYAM3qK6Drwc4Rk+ZnqdxFDdQPDPGskbqQwIr4l+OWgW/hz4j3tjpi7bUqHCg9z1r6t8Q/EXwrpmmSXEerW11JtO2OJ+TXyt4vvX8TeI7nV7nOZDhQewHSsqtnoXjJxaSW5woWdj3pRDMT3rpVsEB6CrCWMPfFZcrOI5UWs56ZqRbKfGea6xLKIelPW1jz0FPlYaHJx2Ux/vVOllL711At4gelBijzwBQoiuc0LCQ+tPXTpMZya6VIovSlkWJV6U+UZy8tjIq9TT7K1beM1qXZUA0yzZNwpcgh+oWW7TiPavJdei8nU2U969p1CVf7OPsK8c8WlX1HI9a1pqzLiybSWGAtaiHDDNYuktyK12J/WulHPUVmdBb/ADR/hWz4JXcsq/7RrFsRlVHtWz4IOL2aP61b2MYaTRr+J7LdaxyDqMVT0y1UqATzW9rpUaeGPtWPYS/NwpNc0onU9y+tiu3rSiyXFTxG6kXCQM3pgVoWmia3ef6mzk/75rLkLuZBs4wOaktrFWlHHArpI/AvieRc/Z2H/AasQ+Ddegx5kDD1+WjkKs+xCISumMYxyBXlOrahcW/iFkbI4Jr3m20S7jsyjxnOOeK8Y+KWi3dlqv2kRkBht6V5+Pg+W572UNc7TRe0bWtzKpfoKwfiL4tNvH5MZ5PBrAs7q4tJwkoILVneL7eS8jNwoLbeTXlwiuf3tj3ptqD5SjHA2tNvuH+Q9q6Dwz4OE84FvETg+lcho2rpHqEVvKCiAjNfRXw91zQLW2jAaLeQOT612VOZaHPT5VHmtdljwz4Slht1TycN64rqLfwtIy7pCAank8V2iptg2k+1YWo+KdTaUpbwuFPfFYmynJ9Di/ivp7afbhIV3sW7VpfDbTJo9IWSTKswzitG4sZtQQz33J6gGtDQpIoozGpA2DGKwqSNLK9zvfhFp+NWlmK/dI5r2BRx61598IU320823qRzXoe3jFe3l1O1FPueNi53qs5+88U2Su9vaMJplJU442mq9nI0zGST5mbk+1cRaJImv3inA/fMQfxrstNJ8v5uT7V23PL53J2ZpsPlrm/EsYNu/wBK6YcrWF4gTNu/0oCWx5LNbiTUGBXPPSul0zTo1iVm7jpWbFEP7TbPXPWuz0VViKyPAZFxjgVLOalG8jm9Qt44G9CenFU4JlaTkfN2Fejpo9rcWssUhQifv3Wud8V+DrWz0w32lzGC5j5JkOVb2AqVJI3nhZtc0TF1qeGOyJdgDs5NeQ67iWSVh90ng1oarqOq3VzJFfSjCkj5RgGs5kmmG23heU5C7QO5reLR5tS7laxxtxHiYHtmp5x+7BFafivR9T0i7WHVLOS2duVDDGaoMuYRTumQ4taM1PDvGK6ePkCuW0I/OK6uIfKKTEiO9T91xVexX94PrV26GYDVayH71frUM0RohRnmkCYq0Iww4FJ5dBVittrp/Cq/JluucVglMCuj8JorWpcMC2/GKL6lwj7xt6hGGh6cYrNskPm7TwRW5cJutyCQBVXTLG4u5wsMZYr1IFU9i3HVI1dN/wBV71pKfkqnbQvBgOu055zV1QCOOayNkmQv1ptTMtN21I7EQHNKRUgXmhlpiKz0zbU7LzQqUgIdlMZDV0R0jR0DsZrRmmeWc1feOmCOgmxSMZpkkXFaXl8VG0YoFY6P4bSf6NdRd0IrpNThF7pVxbrz5iFa5HwMzR6nJGDgSVv6LeMuvXmkO2TAgkH4muil8PodlPWFmeGXMBh1K4hPGyUrilmRQwCmt7x9p39neKpYx0mBk/M1kIiAHd1r0FK6ueFODjJoqkFXAHSrO1AuaQrxnFLEMn5qGybELgZ4pxVAlPlUBuKiMbM1JjSIJMZOKgKln9q0nt1CZ71WeMA0JiaI5YfkquYyF5q2rZIFFxEBHkUXHy6GRL96qjWzSycLWl5e41atLfDZ4qrk2KNlYshyy1LceWlaN3IscJ6VyN/eM1yVU8ZovdBYvXu10IWudurWTzehPNb9vFIyhjmriWsZALqM1xYnCwr/ABHTQxEqOxkWFriDLCnwwr5q/WtG4CRodvSsoT7XzXTRgqceVHPVm5yuzakdI4gKy726AHWorm63Ac1nXJZju7VqY2GXNx5hxTEbaKBHxmnLHmi4mAbLYp0salDThDxmmTEquKZDMuaL56jljCjNaCpuOcVFex7Vqrk2MSVyuRUaLuPFWZI9x5FN8sx9KdxWK08J2+9UHVs4NbDHI561SkTJNS2FjNmBHTpUTSbVq1cpwcVTCsTjFDZSiQzMWWoAm41ZkVsdOlRp94VNzaMSJ48HilTjirpVSvvVZk+alcLCFQaa0a7aeRxTHbatVzByiKq4pr7A6/7wqGSQ44qu8jeYnzfxCk2WoHHXbc1WAbOamYbutPjTivL5WeqmRop70kgbHSrIjB5odQRTUWPmKUO7zAMV1Gh26uV3ZrBRQr5re0q8jhxkijkZnOR2On6bAVBxW1aabbbeVBrl7bXLeNRlwPxq/D4mtUH3xU8hxtSudRDplnx8oq59jtVTiNfyrkl8WWYHMgpZfGVmEwJKOQdmaWrrbJnCgVBpJh83tXJ6p4kinY7GPNV7HxAsL7mY0nTHys9ktJo1h+6uKzNZurcg/dBriV8aRrDtUknFZWoeJWuDwCKFTY9TpZLmPzDtK09LqL1FcIdVbduyaeuqtnqav2IlCR36XseeoqVb6P1Fee/2w4PenDWZc96fsg5JHoH9oJn71Q3l4rR8GuFOsS+9L/as7LjmhUw5Gal9LunH1rW0mSAbWKoW9a49rh5G5NWYbqWMfKxrRxuhOmz0Zb2LA3bTQ2pRjowFedPqV52Y0z7ZeN/Eaj2aBJnow1RF53j86cNYj/vCvN/tF2eNzUomuum5qORDsz0g61F/z0H50h12IfxCvOla6b+JqlVZ+7GjkRNmd9/bsZ/jH503+248/eFcRHHKf4jT9ki/xGnaIrM7P+3VB+9Uc+vx4+9XH7nPepYIXkbkHFL3Qdzdl1gOTyTTYtVKnuKpw6e3UCrUWmsf4aPdAtXGtlrNk5ORXAaxIZbgsR3rvW0v9w3y9BXFeIbcwTZ24GaE0XTeomlNyK2XrB0tv3g5rePIGK0RFbc3tNcsi1seETs1t19VrB0lt1up71s+G32eIAp7qKvocydpHeanZNc6cVUdxV7wp4dDom9QT71ct2j+xHcK2PDd9brt5AxWLZ6HKrnT+H/DVuuzMSHHtXfaVpVvAq7Y1H4Vyuk6rbJg7xXTWWuWfG6QVB2U1BG4kKgdKgubdHXlRUS6xYsD++X86huNXttvyyA0aHS3GxTvbKLn5QK80+J/h6C/01wIwXU5BxzXeajrUAH3xXM6nqlvc7kyCKyqQU4uLM4VVTkpI+Y/EWk3UZPmQFWQ8HHas2EwvCd4+Xowr6C8VaVZ3WmtIsamXae1fN3iqSTR9TlgkBWJjXh18LKm0e5hswjVbUtCJ/DdjcSGSMjcTkVr6ZZR6WA8kjcVyOm6w63gCyHG7iu7hsZdTsx8/wB4VMnOKSkzpp1ISb5TQs/FdjG6qXBNdvoGqQXqq2DiuA0jwPaRyrLcTZNeg6PbWFhbAKQAO9KU1bQ1U5PdF7XbxksiI1rH8Lrd32opaxAlpGGabr2sWqwt8446CrHwQ1/Tz44jiu2VVbOCfWsoQ55JMyrV1BO259N+DNJj0jRYYAPn2/MfWtvuKhkuraGEytNEIwM53Cq2n6lb6khmtX3xAkA+9fTxUYJRR4ru9Thry3WPxBOcdST+tblhgKKo6/GY/EPPRkzV2zIwKSORq0makf3KytaTMBrVixtqhqv+qNMbWh55Z2Ul54iS3jH8WX+ma9NvrOKztofs6BvLAXGOv1rmdHWPTrxrq5iCzS/JET79K6ixeSRW84jcDhjnvWcpG2GpcquWUFulqrSiNQB2oj8jUbJle3XYcqoday9enitbORWXOf0rlrnxzDoEkzapMRbtEBbAckv7jtWbmludSjdHMfFXwVJHfpdWERw/y7FHUn2pulaDqjWEYjtLCG5tEI2kYZ/dvevStG1OPWbGO42q8rx+ZGT2PasHVn+wyNPejyXlO6aYdRWdSd426BTwy9rz9TwTxPZ+J/E2uywzWt5dy254ZULAVgalY3GmMbW/URygZK9CBX0sl/Bpeg6hreh3DusqjcwT51wfSmP4R8P+Lbex1C/s4luywaRwMmRfQ1pSrR0iclfLea876nzfoyyRyBZI3jDcoWGMiushHyD0r2b4peALG88PwNoWnxJdwMsaBePlrzq98EeJtLsTdXVmpgTG4q2T+VdPMebUwk6b01MKX/VsCPlxVWAFGDFTszwR3PpXS2nhnWL8Rw28G6aXhVJx+dei6X8PU/sm3t76FYruJxIFXkMfrUtlUcLOfkc/4T8B32tWqTTsYI3GV7HFdZP8K9P22yrdTbEB8055J7V3WmRmKxit1QI0ShWA7Vc7EYANCSsd8cNTjpa547rPgPR9GEbXd3dPNIxESqcgn3qxBo9ncRLdadFLF5fyOCuFJFdn4nsbu6ZZLeyjumQ5VnOCh9RVQrNO0ei2kfkvtEsxHQHvzWDbUjoVCmo6IyrazjjtXlvEcjGFAFY0DzW8hMUrx5P8JxXby6NqAKQrIZYwMEk1k6zozQXMaxREnPOB1rZSfU46tDblNjwrpU3kedd7JkcdTyadeaPK91mLYE/ug81r6H5cenpGG+6OR6VPcbI5RKBjIxuAocdLnQoK1mcbdQtb3DRP26VBj61o6o3nXsvGNrdfWqpXnqT7VNjkno9CJVoZakC0pXimSVmWlRakMdJjFILDtvFNZeKkVeKUrxSGU5FpgFWZFqPbzQTYaBxUbrVgLxTHFAWLng+ItrSv2XrV3UmGl+O4bpiR9vCwj8KXwYgD3UzdEGa5Hxl4j+1/YbpR89lcs2a68PFtNluoqcNdzU+MFltkg1DA7JmuBA8xwTxXoPjHUYdZ8K2zKwL8O35VwkcY69q6IPSxw4mzqNokZF8oEVVIxzirSSLypprYY8dKowaGKqsnvSKgzUsSAPT5lUdKVxpFR/vVBcquz3q1Iveqsi7zjNANFEtg0/zC420TR7DxUa5Vs07isWorX5d1PdlhHaojd7VxmqN7MzqcdaLg0U9avhhgDXORP51zx61dvt7Ehgah0q3/ANIyfWgSRtW03lxBSKlLu/3elWRbxeUCetNQKg4oTE0VpomMJ3Vz9ywSTaPWumuJP3TVzc9vJLc8DvVJkSInDMw61bitWdeRWna6a21Sy1eS1CjpRcSRz09qyL92qiRnfXS3qqEIxWUkamSnclojMJ8uqE8Z3GtiXhcVVeLJzTuQ0ZsaleoqG8YFMVcuGVCRWdMdxNO5DRV8vio5VwtWfrVW7cAUmxpGfK/WoWbNSSgtyKYq0uYpQRCycdKrSR88cVekDKMAVUkzmlctWKsynFQBMGr5jBFQSJilzGiiRZx0pkntTmzTS2RjvS5ivZiKuR71FPHgU8PsbmmXEuRS5iuVIqsOKhMWXT/eFTEgmo/MxMo/2hVJisefmbBp32jtmsq4ldTTFmc1x3PVVFtG0tzjij7RzxWSJpO1KJXxS5g9kavn+vNSwB5j8pNYsczBq6nwxb+fItPnMakOVE1ppE02PvVq2vhSaX+9XeeHtFSSNSQK7PTtCjAHC1DmzkdRnkNt4JkY8hqvxeBNw5Vq9qs9Cj77a0otDhCfw1POwvJ9T5+v/Bf2dNyoc1jf2C3m7Np619C65o8YjJwOlcQ2lwi/6d6OdhzSRy+i+DluFG6M1b1LwZFDESsdet+G9JgMSnjpVvXNKhFs3y9qSkx+9ufNGpaQ0EhXHGapC12n7teh+L4IYZ2+XvXLv5DHtVqbBTdjIFrxnGaVbQ9dtbEZt84JFTqbfPajmHzsxBY56LUy2bhR8tb0X2celWCbYp0GaOZkuozlXtmVvu1NBbszDitC9MeflxUmnlRjcK0UtAc7jI9PZlHy1Iulv/drdt5Ido6VZEkPtWLkzPmZz39lPjO39KdHpbE8rXRmSLb2qISR57UuZhzMyIdLbPSrC6Ue4rSWaNT1FP8AtCY6ilzMZmHTQvQ1VuLXb/FWpc3KqvWsi5ugzdaTbGkRxWqlxitzTtPUkcVlWTKXHzV0diygr81TdgX7fT4wB0q5FZRd8UkLrgc1YVl9aoBhtY/KcYHSvMfHsIjZiOma9V3AjA6V5t8Qot27HrVReo47nHaaeVx1rok3bAfaua00nzAPSuni5hH0rpQqy1NTRuYR7GtXSmMfiKFj3AFZGkH5CtacTbNWtG7b1FaLY4paM9YYlrB9vXbXM2mpXMMmAx4NdRAN1kdvOUri2+W6dcHrXO0ehLodND4gukUAMRTz4l1LP7t2NU9K08XBBbOK3Bo8Sx/KMVzylZlRjJodo2tarcP88jAV0cF5ebPmmJrF0mzEb9Ca6izszJH92ocjppwfU5nXNRvVYBWJGeaTTppJF3OTz1roLrSFkf5l6VB/Zgi4UcVSYpQlcqySlIGDHKkV4p8Z9Gju7SSWFcOMmvab6JhGy4+lcP4g0fUNQilSO1dwQcnbWNZrlNaN+dHy3a3U1ndDzMnacCu207xjJDAqh+nWqHjDw7Nb3kscsDxSAngjHFcxHbSRPtbIA9a5m4VFqeulOD0PV7Hxl5igeZzTtR8X3YUxR7ip6Yrz7TVt0ZWaT9a6uyms5QFVQzGuSpTjFnTBzmrXJYdQvb2QeczY9K6Pw1pN218lxCzIwIORRoWgyXMyuI8L9K9L0DSVt41Xbz61yTq20R0U8N1kbVjd6tNbRwXV28iAcDNem/CjUYltpbCWTa6jIBPWvPreHywMdTS/aZrG5W4t3KuDzjvToVpU6imzWrSjKm4o9Y8UFJNRSVCNwUKaLE9Ow71zGj3Ut8iSSSZY810tq6qBuYYr6anNTipI+ZqJqbTNeI/LVe/VSvzcr3FT2+SuRyD0qC+z5DYHOK0EcT4l1+Nb6P7Yw8mHG0dMAVo6L4p0uaCS7jcAhwFGeorzXxVeR6414kEyLcWrtlc9hXl2t/FNdMhGm2UJW5Rx5khHy8VyTkmbUnJSsz6Z8X6pbtp8lytwIXA5yM4rza+ttL1adhf6gs5ZeJMEAfhWPL48bXPCFnNbvDKsIP26FR+8cdttbVrY2nifwWmoW9jc6UUYhIZ+JGI7/SuebudcXpoXPhXq15Z6lLbajN5dkk3k2+7+MdiK9d8Q6TZX1ukN3B5yAbsA46V8s6jqFlFrdtb6wbq3EBG11fapIP8AOvb/AAZ46tPEFsdOs3byrQeWxc5Z/cGohONnGRu73TOK1fWr/wAK+OZTNKLTRNTIiCOMg7a9d8AxW5iKwTrJC43qR718+ftESTRz2FvK3lWzSHyJ3+6D35rb+FfiW8tbe3skuww4BJOdw9qzU+RpvYuXvXifRLXMJlaKGRdynawz3qWa0aS0EauuT97PINeXzaPqkMF7rU18TaBGdUVju3Y4FYfgb4gzanpl1Y30z2UiOBGJjhnHtXSsV1kjJ0f5ZHrv9nRW+pi6gURk43tjitYKzuNpwvXd61zHhXXI5o1tpFd27E8/nXUwSBl+UcdvrXXSnGSujCcXEieeKKUq3DAZz6ioLPUBdXBjW3Ih7PnrWb4g1KGNyZYnHl8YHU//AFqyLLxJDAXkjtZSX6+n4VlPEqM+VsuNFyjex02oeINNtJ1tjOpnJwFxVKxhuyZpLaYN5hJ37entWXo1nb32oy3r7UWUYZZPvD6eldPa+TZRbVbK7uPpTUva+89ibOGg62imW1VZZfMf+I471NOSYi6qPMToMU15W2MVZQD933pkTT7Qp69zW1zOxDYzRzZneE27E7Wyc5q9uUwsR0xxSBFbCqoyOuRR5Mag9cE8800hM5i9jPnsxbJJquV+bH61tahYrEXdQzbjx7VQNrPu/wBS5/DpQzllB3KYX2wKDj1xV6yt/OuPJkITHY1uPptq8QjZenUimlcSptnJuCO3TrTCAW+tdHc6PaRJ5ilgg65PWoFt4ZtsaW7x+jN0NTLQfsZGMqjHWn7fxFSSxGGVkZe9Lt44pGVrblZ0qLZVxkoEftSlpqVGDk7FQxmonXg1clZVOKhcBlOKyVVN2Np4aUVc1dKU23h66uPu7l615fIi3KzQ9csf516jenyfA0hb+7/WvLRxcErkete1hEvZM83GX5ooSzndIGtdxIHGKFYKhVhTYF23Rbsafcna2cVncwa0KsvFSQtuWiXEhAApIxsOKskkU45NOjKueac+3ZmqxbYalspIfdECqOTuNXQBIOarzR7c4pJg0V8eY3NQXabBmldmjeoLiZpOKOYOUpzOSaVH4oeJuuKY/wAoouLlIbiIOc4qG2jCynaMVYLcc02AhpOKOYXKy/GrsAKWS3YIauQhVjBNRTS5baKaYijsPlkGixtlM2WWrrQ5XNQ7xE1Vcho1WSNYxjFU55AtUpdR5xuqtNd7h1o5gcRb6QHNZLTLG2annkZsmqEylzTuZtD57wcYpFuNwyDUDWbMO9Cw7MUXJ0GXuWOaz5W2ir11Jjisq5bOaTlYFTuyGafP3TVORmY/NTgrbj9acY+KnnNPZ2GogIpsqBTxUgOwVWnkyaXONQbElwRVWRfm9qlGSKZIMDNHOV7Oww9aikVe9S43AGoZBzS5i1FjDGGHAqCaFlGasJKFOKWVlKdqLj1RjTMRkntVV5eDzVq+jJzjpWXIxUEU0MkMnoaiMuZU9dwqB5DUHmnzU/3hV3FY4G7J34qINVu/X56qYrkPag04kiPTmaoxjipBtqWDGhsOK7PwXN+9Qe9ceFG8eldZ4Q2rMv1pM58T8J7j4ZfMSV2tg3FcH4VbMK13OnHKCszyYm7bnpWhF0rPtRwK0Iak6EZmuLuhauAuf3d7xzzXo2rJmFq891Zdt3n3oZnUO28KtmIfStHWh/ozfSsjwi4Ma1uasoa1b6U0WvhPB/iEwSZq87nugrfer0r4l22JHP1rybUF255q0Kkrlg6gA33qmi1DcRg1zMxYNwasWO8t1PNXY2cUdfbXm/HNXUlyvWsTTreTIw1bkFo2MZqWc81ZleXJ71LayEcelPktWWmxQndxWsdjK5pQucDmrKMxHU1DZW7t71pJaPjpWEhXKwZh/Eaazt61dNm/pTGs39Km4KRQMretNe4YDrViS1cA8VQuYZB60F3K95eNj71ZjXbM3U1Nexv6Vn+U+7pQbQSsbNjcMCOa3LW9K45rl7RJBjOa0UaQY4NImR1cOoHA+arSaif71cpG8nvU6ySe9UZ3Opj1L+HdXG+L7lpC/NXYpn3AHNY/iP5gfemnqOO5ztkcTZPrXT2zfuBiuWt/llx7101mf3FdMR1tjU0g/OwFaknyXNq3/TUVlaRxOa1rscQv/dcGtYnDUPXtKG/T02nqlcVfN5WqyI3TdXaeGz5mjwEdTHXG+J18vVZOO9YNandJ+6mdf4ZZHVTxXTnyfK5615doOreSQC+K6I658n+t/WuOpF3OyjOPKdTDcRpJtUV0OlTkoOleb6bqiyT58wH8a6jTtWQMFJBqdjWDXQ7L5DknBqvcJGqFmIArKj1VSTg8Vz/iLX5Jg1takk9CRWdavGjG8jsw+GliJWiat1eWST4dgee1dJpN7pK2I+RDkc8da8WuLqazYm4YsxPer+jalcTuEVm2+leV9dlN6o9+nl0Ka0Zi/HvT7Sa6F5BGqZODjuK8UuNLkupCsNvIxPotfTGteHRrqRrcNhVOabZeGNO05ljgtldh3xWaqyi20XKnHY+dtL+H+uXpXybWT8VNdv4V8AXVncj7dC6njqOK+hfD0cdvIpe3RRU3jOTThZiVdgk7AVo3KcG7kxhGD2OH03SobaJVVACB6Vr20arUcEhkQPtOMelTKwXHvXG0a8xMxwvpVO5G5Sv61LI/FVpX/GlYVyzp+uNYRFWzkdMVLo/i+8v9R+xxwyMpb7wU8VgXDYbdjK+la3hbW9P0hJ40VTPIC4c9VIHSu/DYqd1FvQ462Ep6yS1PSbHxDFZyG1upNkkWMbjgGteK5Orwk2skeyX5Q2e9eGy69p/iKRLW4vGh1CUkYIwB+Nek6Ba6h4b8NxWXli6lBLxSbucmvXVfQ4Pqt3Y8a+L0l18O9dut1uJYb1GBmUZwze9eXJ4Uj1TTZdctHa7KqWljT5tpr0P4marrHi/wnqsV1bhJbW6cbWbGQO9eOfBfxdL4d1W6026vWgiuWIkAGR6YrDu0OUOWSTI9E1q+h0e8WIfZi3Ee3gtg13PgX4sa0Lf7PrzQi3ceTb+W2XDDuRWR8QPD+iTOdR0fWXRofmFqqfKCfevNrIPHqYn8vzdjZz6GhWkidacj2rU9SZVZNYthPaTSeak7DMg9vpUGieIjpms/aLCdoITnYAcbh71x13rN9qKxW8t0dmzhT2pJVhaFI4bgvNH94e9c/JoaOo3sd1ql1qnibUovtjteWcJ3JE53AfhU3hm6u11b7NbBUeBtwx2HpXER6trWls0ttctHvGC47Vq+CNd8m8Zph5khO55D1b2qJwfKy4T94+qNE8RWt54XbS7uYedIMZzxuxXg/wARdPbQ9fhaO4m3rkyZPyg9sV1/hP7HqOtQKtwY0MfmmMdMjvmtH406ZYL4Kub+4YNIxXyn7isYzbtfodE4q2hL8IfEU93p00iytLcxqOCc5r2TTNZjbTFmkdlYdQPWvln4MazcaZqk/lRL5SqDvLYxXrtz4lt2i+xwYWZj5jY/izWkajpMiMfaJXO01zWLW6KyLywGDnvWU2qW2AiogArk7++kEAPQnt6VmJqDBuSa5amIbd2elSwvunotvqSqwZG5FadlqxXPmNu74NecWepc/erVhvjgHdThiGhVMMj0ODVDcuoLBQvQA1oS6i0+beIgSeorzq2v++7FaNpqjK4YNz61008YzknhEelWreYqsWXdjBwanx9K5rw1eRhWaWTO7pmt1rqAxswYHaM169GtGUbs8ypTcZWKM1zetqJtxFEYc9W6mrk6SN/qWwe+arWE322QzMmGB+T6VoSOqJuIGR71UHfVsUlbQoCzka5WSVUXHde9aQxjpUaFW/hxxmkuJPLj3Z7dK0TS1IsF1Es8Xlu2F74rGv5lgiW3SYsy/dINJcauyuI/KBXHzc1lXF1b9Y/vdx6VzVMRDuX7OTLDEsMsST70Dpms8XWTUguqzWIiQ8NIvxKGarEkI21mw3SqfvVZkv02Y3UpV4tF06LizG1Msk+AT1pbRixCnvSXbCabNJGfLYGuFVLSPRlG8bG9r+F8KLb9d4rzu4t2MmVQAnjiuz1O++0W0MI6IDmsswozZx0r16eYKEUjya2BdR3ZzU8DIwPemTRs0Y+WuguLVStVmt1C4prGxbMZYBpGFGoUncKZJy4wOKvXcO05FV0UHrXZCspLQ8+pQlB6jolBFQXUeOlW0UBfek2ButVchIzfmQcUzDSVcmiC5qH7vSlcdjNuomU1W8vnmtKVvMbmoZYtq5qbjsVWYAYwKpzDJPHFWZqZGM/epcwWM6cjaRTNMBeb8at38IwStGj2zeYG96Oa4WNjyG2DrVOb5H+b1rdKqsQB9Kx7qLzHOPWrizOSFaZfJ49Kxr6f5vrWu8GyGsG/H7yhsmxQZnabqcVMoY9akWMZBqdYsihMTGCMFKgVFEgBq+IjtqpMhD072IaJpNix9qzJGzIQvNPvJmCEZqtZsWbJp8wnEragh69DWU/X3rd1JPl3ViOBuzUyY4IiVQWp5jyDShe9TL0qeY0aM6dTiqjoc1qXMfXFVvK9qVy4IrInFRTrwQKvCPiobhAoouVYoIuARUc4IFSSHB4pGO5cUkx2MyZmU1AZ2U9amvBtY1QlzVoTJpX8wdaz7lBUoZicUkik1aEZVyu3pVdFJlT/AHhWlcQ1FDb5lT/eFWkS5JHCX6fNmqDoa27qMN2qm9v7Vxt2PRp1LIzTxShsVZltzzUBjIoumdCkmPRuRXUeFXxOv1rlY0y1dT4YjxKp96TObEfCe1+Em/dpzXfaX91a848IMdiivRNMb5RWZ5S3Ogtema0Iaz7PlRWjCOlI2RBqS5havP8AXo8XGfevRbtcxtXCeI48S/jSJqI1vCJwqiupv13Wx+lcj4SYZUV2M43W5+lNFQ2PEfimhVXYV4nqUvzste8fFSI+TJXgOqA/aG+tXEdJalEtuNXLIciqQz6VesuCKs3aOl0hiMbq6KzbpzXNaeCwBFb1nu4qGclXRl6fBFUYvlmq8ynGaqbcTVpB6GBvaZjjithFB9KxdMJwK1o2YCspbiLAVSOlIUXFND0jSYFIZBNGMHisy9QAHoa055vlrJvZODUjRj3iqTjbVaKAM3Srcx3GiNcGg1Q+KFOPlqyEX0po4FIZKBFqJY8fdqdY4/7tUY5cGp1noJsWvKjGOlY3iGJNp47Vo+eM81m67KGjP0pp6jinc49fluWB/vV0unHMOK5p/wDj5zXQaXygrriXW2NXTWK3Y71vXQza5z0Oa5+y4vUHvXRT4+wuMc4NaxOGoes+B9smg2p/2BXM+OIduqtgcGt74bOX0CD2UVnfEBdt6Gx1rKW52b0kzi5k29GwarS3EgGPMNOv3281kzXDbjxXPMSuamn6q1nIWkckfWquqfFCPS5QogdvcNWPNa3162EUhfpWVq/hl8eZPgj3rPQ9DB0pTkex+AvGQ8S2uICQ57Z6V3Wn6T9nja5mHbJzXzl8K9aTw94njtWwsUjAc19R3l9azaF5m8bGjzkV4WOg41dduh9fgklTSW5zV1pttqCvOrLgdqk8P2NvHllIY15xP4guV1iaxsZSyM2ODXqPw+sJVsw1xk98muS52yTsb1layStz8qipdTvtN0yAmSRC4HSsfxR4qsbRWs7WRfPxjg1yunWFxqNwbi7keTccgA8YpylYxUTTu/EmoXjldPgYJ/eq1pVpdXk4N9IWHpXR6DoH7hQkaquOcitC4XSdJUyXEqA+macYt7sTa2L2maXYSWGwIMgVx+shba/aFD8oNWb7x1ZQo0VkpYnjiuXfUJrq5M0qkbjnmta04OKSMkmmabv1FV2ck0sRyu71qxHDxnbmsLFGZKuZkBGfm6etcn43uXiMkejxtc6nnK2yfe29zXo0Ph++1GFvsnMp4Ud1961fC/hP/hD9MutR1+KHUNSnlAgeFc+Wh6hq68NRfNzS2InUVuVbnjd3oXizU/Aset3WjTpPCQYYF+V5uecH2r0jRvixpegudL1zS5ZL60tUkMZk5XI71p/ELWlg8LyNLdQwLpw/cRKdpk3dcetfMHiqKG+1rUdQXUfnmgA3PJyfavQuubQ5Z3jE9I03WNM8eSa1b317Hp7yPJJDngbew4r578S2H9g67Paq24q58t/749RWlp+pX0dp9iV1jgEufNHDk/X0qWW4N9JNDdPA0gyEdhyfoaqMeVnJUnzrzRQsdVufIJDHDf64H+IU57+NbndZJ5VsR0PPzdzVW2sVs0bzGPm59flp018rN5ckKhexVcDNaW10OfmNi1jt9Qt/NWXy5VbG3u1WURrJGZkZZX+6pPOKytOlto7UuhIcNkc1Zl1CS8ZfM4YDg1nKLKUkXpLyRtOWzY/KevqKt6TILJlVXD7xg/Ss60EaqWc7j2rd0zQdSvgstvA23PHy1nJWWpUbt6HTaFrt9pM0Z84Nbsw7cgfWuu8a6zN4msrPTdOkMkbL+8A5zXn11p1/aJtu4WCAY6d69C+FOmxmJHKtu/2u1c00lqjsp8z91oh0HwNfQMgeQiP24rf8oxy+XcEw+SPlc98V6fZ2cP2cNgZxyKwvE9jbmJysYJI9KwnrqzqhTUdjm4NRguIyjyA44z61XuIz95TXF380+nai53HZu6V2PhQS6mq4BIrGVJ7o66OJV+Vj7aVkbnNalrcNnuK6S08MqyAsnNWf+EbVf4cVDoTNniqbMO1lkkcBc10Gl2UrsGbNWdN0VIpB8tdJa28cSjCitqVB9TjrYhdCG0tzHGFyasqxUH5iOMGnsRjiom5Ndl+VHE3ct2d+1tEUU9ab9uLONxJ/GqRSlC8UlVlaxPIjXbWD5eB6VSvdWldQEOKptxUT89qJYibVrgqcSvcXTZO49aqPcgk1PNblzUIsjXLJybNopDROKcbnA60/7HTWszS94dkRm6prXR9aJLNhUBtJCe9JuQ0kTrc+9BuuKiFpJ705bJ3pJyDQBdMTUyTE06Ox9qn+ybRWibFoQGTIqJ2yankhIqBkNPmYFOdN1QJb89K0THzRsrqw+JcHqctfDqotDPkhCrxULjbWoYd1U5oSGr2KeIjI8aphpQ6FMxFhVG4UqxFasp2KeKzZjvfFbcxz8pTxhsmkuGG3ippYyvNQMAam4WKUibqjKHFaaIhqtcoobilcVihKuRirulxgkcVBKuau6Sp3CmmS0XZx8vpVMFFJq/dK2OlUZISct0rRMlor3DbxxXN6srK5rpwgA5rB1lcucUmyGila7mxWvaQ7hWfZr0rcsh8tVEhoabbCZrNvIguTit9/9XWdfQMyGmFjkr3OSM0Wa7QO9X7myZmNRi0eNOlRcbSKt9gqe9Y8kW5+K1rmNwehqoIm35qGyoxKrRfLio1Vs4q/t68VWYEMeKLlWIXTIyaYEyKnkPyVVlk2ii41EZNgVSuOlSSTHNMPzKTTTG0Z0vXrVeR9verVwuDms+cnNUkK5BdPuFVMFs8VYZdx5oSPnpWiREmUwm05NPYKRT7obaqvJgVaRLY+VFx61VHyzJ9RTzLmoXb96n+8K0uRY5KVeaRYw3pT7g4qBZfeuGR2xCW369KpyW3WtESLjmkbay1Bak0ZcUBVua6PQBtdenWseT5W9qt6ZdKso5pk1G5I9e8KzY24Nej6TJkCvJPB9yDt5r1LRZMhag4FudbZNwK1IO1ZFiwwK14McUmbRH3A/dnNcT4liwTXcy7dhrkPEqrhqQTWhV8LHbIK7lcG359K4Dw84WUfWu+gdTbD6U0FM8u+J8O63k4r5112MrdN9a+mfiOoa2k+hr5v8Rrtu3+tWh0/iMIAg1btD84qqTk1Nbthqo6GdVpeABXQWuMjFcxpcmNua34JumKiW5y1I3NZmULzVaT7+6meduHJppb5gByKuBhY2NPfaBWqJOB0rCsmyBWgpyuSamegrFtp/mpDNkHFVj2pduKzuFhJ5vlNZtzJuFX3j5NUZo/nIoKSKTAk1IqnFPWP58bauw2pcfdpFooBiBzUbk5rZXTSe1NOmnn5aBGKC1O8xxWuNLb0pf7LbstK40YxkkNVdSEjw10i6Uxxleaj1DS9tsSRTTGtzzyRSs1b+jH5BWPqkfk3RHvWpojdK64sqprE2IcfaYz710mC1m/A+7XLhtsqH0NdVaYa2+q1tDc4ap6L8J2MmjlT/CQKX4kxFWicDg5qH4NNvtbuP+7Litf4posNnFMw4WoktTrpLmoo8o1KFsDNU9PtY5Z/3jcZq14hvsWzNGvbisTTZLmaQbSRWNVqLPUwOBdWLkzt40tbeIBcdK4jxtqgBMacAdMVsr9qXO9jiuR8X28jSNJyRWXtYvSx6NHDOMtzhtW1J471JomIdDkH3r2fw743urvwets7EybMdfavEb20YszODXf/AA1iEsQjY/L0rHM6UalFSXQ0wFSUMQ0+p6H8MNHNxfG6mXcWbIzXr/iXWLXw54bdlZRIV+XFcDoN1DpFsGwB6VleILm58TanHbLIfKU818xzXbPomtEU/DtrfazrLXsm5jI3A/GvcvDmkR6fZLPc9hzmsr4f6DbWNssroPlHU1d8V6/aqrWyyDaByAauC6szqSvZIlv/ABpBDMbS1U56ZxXO6rYzaw/myXD4P8OawbB2v9U226Hbnk16XoOi/KrSDjFCk5MmcFFHL6P4ahjnXdHuHqRWv4k0q1tbBZI1w/oBXTXMtnaDYoG4VnTqt+43n5PSt6cE/dOepNRjzHKaZaXEwXCnHbNdRpej3EhwIwSK0bS2gjIVQOO9dB4YkRL2UyEKiqPxr0qWBUd2eXPGueiHeGrVYr4XIUxSqm0qo+Qj1NXJNOjl1R5vOSaN8l42b5Qfap5ntZoGjjuRbLI5BwMlq8q+LXiBPBMQvrXVPPaM82vTd+NbzfKkkjSkrvVlrx54UXW7q6jSK1IgB8pGbluOcivknxTobWt5dWcLNJ5bsWY9Bz0r0e78deJfEH9peI9NZ7dmA2xg/c7GvMbvUrwwzvNendKTvJHU9xXNG920aVWrJM4/UZzHdpbQk4xg7uPmpnmSRXK/aMBlGFIp9+o+1pNMN4yOaZeMkkh4G0/dPtXUjhkhr3M4kdWPmD1JqaFkliIdSF7cd6owvGAyq+asRXG1WTqMVpymRLb/ACE9xVpZlCAqST71RhcAH3qaHG3B6k0WHY7H4dabJqupjcu5ARkGvqLwj4ctorKMCNRgDtXjPwZ0tY4klK8mvebS6NvbLg4ry68+aTR6+FpWiih4j8NWtwu1olP4VT0LSl098RjA9K2ZNQ81vmORUEtzGoJFc90dbhYvyagYlxuxVC/uHuk2ofrWVe3ZJPNW9EIkkGaiTuaxikrmJceEf7QuQ8mcZzXoHhDQbfToQqxjP0q5Z28KoDgVdjmVTha1gu5yTV3oa8Kxqo6Uyd46rxFmWm3ELkV1N6HPy6jxOinNL9rB6Gs2WKRfWqreard645VGi+W50Mc4Ydaf5i1gRXTL1qU3jYqVWJcDXeZe1Rm4UDg1lfaGJ70rSPil7UagX2mBP3qb5wz1rMZpKYZXqPaFcpriQU8OtYwmcHrTxdH1pqqLlNfzFpN61lC696UXXvVe1QcrNM7DQAlZv2n3pwuD60+dBY0dq0AoOlZrXTYqF7pvWjnSFym0JI6QuprFF03rUsVwxpqaHyGk+CKqyKKYZ/emmUGk2gsKVpMU5eaWlcBuKikjB5qxjimkVoqjREoJmbcw5U1jzR7Za6SVODWZdQjJOK7aGL6M4K+F0ujLlIKmqmwnqKvTxNmkgjH8Qr0Yyurnmyg0zP2Hd3prRFutaTwjPApBb8dK0RmyklqClSWcYifmrYjIGMU1oqZNiSaRNvaqNxKoBx6Uy6Lq+BVaXdtP0p81iWiJmZm9qztSizk1egb5qh1M8UXIsUrGKtWD5VrMsXCmtFZNwxTjIlon8wdKSQqy1ERxmo93NPmCwpt1znFONmjL05qaNlbFPdgpFUmiWjKuNNVv4RmoG0cbegrdLA0jsu2m0ibs5S600qeFqlJp7AZxXWXO1jwKrPDER05o5ELnZxl1ZuueKzLm3bmu1voEweKxri2Uk8UezK9vY5WWBs01Y36c10ElmN/SozZj0pqmDro5+W3Zveqktm3PFdObTk1Xnt9ueK1jTMpVzl/spyeKhkjKZ6VvyW+e1U5rXOa05DP2yOduFYg5qlLC/pXStZcZxTX04sM7avkBV4nKmJx2qLB8xBj+IV001gq9qpSWOJlO3uKfs2V7eJ51fkgVm+Y2a0r7kVkyZ3V5zPVgkTrMR1qQT8d6qJuY1KFY1JVguJjtzUFtPicc96sramTLPnb2xT49PjzuXdmhDTilqd54NvVXZ81ep6Pqaqi/NXiWhSeSBjjFdZZ600aAZqZJnn1Ia3R7PZauoA+YVrW+tJjlxXiMfiR1A+ap08VuCPmqHclcyPbZNZXYfmFczrmpLJn5hXn/APwlUjdGNMbWXmPzNS1BtnbaNeYmB3d67m1vwbYfN2ryDTNQ2kc811NlrH7nlulNBGVhfHdwXt5BnnBr588T5N2/1r2XxLqCzQt81eS6/B5s7kVcUy6b945foalgYbuKufYTnkVLb6fz0NXys6HJF7TPm210dvauyBqztIsipXiuqtItqAbaiUWc85oppYsVzR5G0c9a2RjbjbVWVOauEWc7kLp9vuI5rZiseOvFVLDauOlaolXaPmFE4AmQ/ZFBxTTbgE5qR7hc9agedM8tUcgrkU67QTWbdsACc1buruMKea5/U79FBw1LkLii1DOgfk1sWVxEQOa8+l1QK/DVJF4gWNcbqTgzX2bPUUuodvUUrXUPZhXmqeKEx98/nR/wkyZzuNHKL2cj0pbuHpxThdQ+orzT/hJvRjSx+IyW+8aXKPkkenJPETwRRfKklmTxXB2XiDcw+bit+HVhJaMM9qpQJd0cR4oQLeHHrS6Ox4xSeJJBJOWqPRm5x0rohsN/Cb0n3Qe9dZpQLWsZx2Fck+duBzmut8PMGt0X0HOa1TOOSvodx8H7iO1uL4SMFBlyM0fFjX4rqNbGNwSeuK4S51WbTL5/IYruz0rF1O+muGe4lclh05o5bu56WHp8kEmdK0VnNpmGZScVzcN/DZ3JUYwDisjRdTuLid7cOetUtViuE1DDEYJzXLWg2j28HNJ2bOwvtVVrbzFrmtQ1VJ0KMQa0QtudNCu3zbfWuXliQyEBu9c8aMmzq9vTg2PeOCeBiwArqvhzZjJ8vkZrm9Wtfs2mPIjfw5rZ+FeoSLC/GQOtdFeg3TcWcEMQlUUkz0PVFaRFhU4Na+gWMdkiSvw3cmsXTb2O7vMcZz3rf1CTdabIuDivjqqcJOLPrKUueKkjf1HxWtvphgt3G/GMCuU0m2vtRvDLKzPvbpUmjaPJNJuc7+eleleDdDjWRWZMY9qlNy0Q5WjqT+EfDMdlD9qmwOM81pQeJrMXRs4mX5eKf4/vxpmgskR2sVwK8R0bV5bbUCtySSzferaX7uyMoL2rbPar+Bbg+ajZJ9KpIJIJRuztq14VuI7q3Qhw2QK2dQsF8olQCe1axvpJHPUitYsr2ieYqspy5q5fRyWml3Myo0kuzjb2pmkWkxiG6N8D7wA5rVS6jsVnurqMlXTa0LDlR64r3Y1eaFzxFQcanoef2fihms5rjUH+z6lECsBY8YHTivDvi3oviFoZfEGrTPcRXD79q8cmvT/F3h3R/tba9BcX15cmUlbeB9ygemK81+Img+KtdjF5JLNb2iDalqxIPtkVwup71mem6fu3ijg/Cvi6XSWkguLGSS1k4fHArnvFUtrORNZgxwFywBPU+lUNakvNMum0+4jkUxnDsR1qpPMr26wqGLdQK6IU435jhqTduUo3dwzYhJyvWmPNHGo2ZzjHJqVIhglxg991VrhUZv3Y5710xSOa41OvHGat27Nu5IxVVcZqePritWMtnHYg1vaTpUd0IXLgMecVgIpAFbmgXhjuYlY4A4rCpfl0Gtz3z4cQrbWsY9q9Be4ygWvPvAUoe3Qqc8V26o2PavCcnzM96GkUSBvmqO4c4pHO0VDK2RWcmac1yldO26tXQ5CpHasa6bLitHSn24NEWU3odhFeMqD5qsW15+8G5uKwUlyBUiu5Py1blYhRTO5sryPaMkVeWZGHUVwUNxPFyc4q7DqzLgE1vGuramM6D6HWSBGNQSW6NnisiDU93O6rsV8HIrOU1IxcJId9hUtxU8enr6VLBMpq2sy1KgiHJlUWCgfdpTZr6VaNwoppmWq5Yom7Kb2ajtVZ7MZ6VoyzCq5k5rNpFpsqmyGKhexPYVqIwxUq7SKXImPmZz0tmy+tVZI5E9a6holNQSWsbdql0ilM5os6+tOWY1sS2CnoKiGnD0qeRj5kUFJahoyRWmlljtT2s+OlPlYuYxCpBqSN2FaMln145qs1mwNTZormIxJSq3NOFu1PEGKpMTZLE3FTjkVVVStTIxFXckkpDQGzS07gRuKrXEe4dKulaY60r2DcyJYPaoDDg1rSIKrsgzXZh8Vy6M4q+GUtUVI4cnpU32bAqZVweKlHPFevTqqSueVOk4sotCAKhaPNacsfy5qqV5ra5lYzJ7XLbsVVubYbTW3M0apWbPIpNLmJaM2Kz496q6tbhUBrSeXB4FVb5WePJzSZFjnoVxLWpCBiqyRfv60EiIWlFikhjdKpTFhnGavvGcVXeLPFF2FiGKZhirCSbjzVaSIrSxtjFNSE0XRyKZI3FNV+KY7/ACmtEzOSKtw7KeKYJht560ly4xVB5Md61i7mLFu3LMaqeWTUxkGRzUjMgHatUzJlQw55xUUsOD0qeS4VXxmq9xdoF61aM3chaMZ9Krywhs5NRz36Z61Sl1JP71UpWJs2PljVc9KqSIvJqvPqSkn5qpTaio71amiHTkXiFI7UjMoGO1Y76iF/iqJtQBP3qvmRHspGldFO3NUZGQuv1FQtchhnNVZboCRfqKrm0HGDuebzJuqm1v8ANVuMkjBp52qQa8tn0C0K0drx0qxFZjHSnLOoPWn/AGtfUUrBdli1sxJFjuO1TCwZct8oGKpJebDuR8NSyX0kn35KaSIkmy3bx+WTzVpJVxjNZduzyN97NbVhpMlwM802kZvQrGT/AGqesq+tdBZ+E2lwTmti08Dqw+ZahuJPtEcZHcY6ZqzFeFfWu9tfAcJ6pTrnwXFEhxHUc0SXJM4yDVNmK1bXW2C4+Y5p8vhxUlxs710WgeFo3UM0dF4kOxyd7qDzKRhsH2rGuIxIxNerah4Wijt2Ij/SvO/EVg1pIeMVcZIcHZmWLaMEZxUghjX0rJuLxoyeapSavt71fMjflbOut51jxjFX476QfdAxXE2OpGRq6HT5XkUcUpSRjKFjaS9lbtQZZG+9xVeIMe1WoVfcPlzQpmVkWIHcAcmpXaYnhjSxwtwQtXYYC33lpylYmxmSNcAcmqdxdMvVua2b+2ZVPauX1P5WI3Vn7QpIW5u9yH5qw7+TdnnipsNhstUF1FlcihzN4RsY1yuScGqZi9Sa1JYaqvGc0uY3SII4BUogXFSolTKhxSuXcriHpipY49p5qVl2jimEHrRcC1ayKprWt9QKR7Qa53zcd6nikLDFO5nKKZcvZjI3PrVjS8BxWfyxq7ppxKM1pFkTWh0mMpx1xXT+HGH2UE8c81zEXzIMd61rK4MFiyqcGrvZHLTg5ysjM8Y6ki6oqRYIAOfrVa3E1xYtMQcEViaqHm1NpWY43V1mmX9rHpIhZhu213UXHk1OyvCUWox3OT0K4NvrEg454Ga0PEtyyusmOvpWJdBo9WEiD5S/Wumnt4bqyVnwxHNZcylFxRvyShUjJnOvd3DR5DtiqyySG4GSeTWvdQwxx/LheKzY5bcOCcHFccJWZ3V6Ttcu+IbphowHJyMVr/CqaE6fNu4YZ4rGvJ4Lm2EakGq/he5NndyRpwDmu+VpRPL5HFnceGtQP/CQzx7iFD8CvSopPMt1215Votu0d4bvH3ua7rSdR3Ikea+FzKK9s7H2uXS/cRueieE4l4PU16RoA+ZVC4rzTwqWLKR3r1Dw6vRmrmoK7RvXdkc58XbWRtLLn7o6V4leQSGLzAMsO9fRHxLt/P0STb1ArwxLaRo3Rl6E4qsQveKwz906n4SXl3JKEkbKD3r2RoWkgVwSQCOleH/DN2t9RaMevNe86IySRKFbDMPSujCe9Gxhi/dlcrF5nuxFDIYmxxt7/WuZ1rUp4b1rXVpBG1x8gkzyRXfR6VDBvMj4ZyDu9a4r4y+GLXUoLe8k1D7OYjlUAzmu5xnGFmcUZRczJ00aHoObqe8+ffu+XkEVx3j7xha/a2MMLXHn8xkLnArLK2diTZ3k7XcbfdbBGw1FpWmXVjqEpB+12UwLK5GPK9BXG5aHVy63PIfiHpNzdTXGpzW58g8oSOW/CvOWmU6gZEVUVQBXvHxEukttEla+v1AUfuTt+/XgGrRRMGnt5d24nA9678LJyWp52KiovQffMskodSD61nS/LNuyQPQU1PPhwrLkHk81YCiQbSuK74qxwjF5OcYqxF1FMVQG69KkTAwPem2NFyEblzVi24mQjrmq9vEztgAkVfS1YYIB61nKSRcYs9z+F0m60j5zxXpwzsH0ryH4SSsVRGr2aOHMQPtXgTVps9mD91FN1zVaZcKa0jHg4qrdxnBrORaZhurNJitOyQqoqlsPnVqWo+UVCZdy5HkCtXSoRLisrcAtamizhSKpO7H0Nwaerx9KzrzTHUkgV0FnMrIKlmVGXtWrgrGSm7nHxRzLJt5rf021dgpNI0KCXNauntGoA4qYQ1Cb0GmFoxUEk7Ka1ZCrCqU9uGzWs4W2Oa/cqrdEnmpRPkdagmtmUcVVJdK5XJoqyNEyZpAxqisrd6eJqj2gF5ZcU9bjHesxpqQTU1VCxrC4qQTA1kJNUqy5q1VFY1A608MprOSXmplkrRTRLRd+Wj5aqCWl801XOhWLJVDUTxLTBIaXzKG0Owxol7VC8eDU7MKjY1IEJUUmypQKMUDuRbcU8Cn4FJgUBcQimMKeaaaTAgdajZOKnbrTD1rO5ViDbxQuQamxzS7K6aWIlAwqUFIjdsrVeRCVzirZj5pGX5cV6dPFpnnVMK09DGnhdmqFrXC5atV05qC4VsYAq3io9zH6vIyXjQPTboL5WKsPAxbNNktmKdKccTFozeGkYCoBdVohQVpWsG35xVmK0bAyKaxCJeHfYp+Xk0x7f2rYis8dae1uBWiqxI9jIwntMioJLP2rofI56VHLCuKuM4kypSMDyGAqncny1NblxHtWuc1YsM4q3UiZ+xkZt7Pz1rNuLrbReGTcetZdwXyetJVl0H9WfUsPe4P3jUb6kMferLn8z1NUJTJk9a0VYl4Y1JtTySc1SuNSLKeaypmkwetVmkfB4NP2ofVie51Bt3Ws24v2BPzGkmDEHiqUsTkHg1SqMfsUglvnJ6moWvHY/eNRPDJ6UxoWx0rRSJdMkkumPempcsWxUXkse1PSEqatTIcC4szBao3d0RMg/wBoVYZDtrMulYzpx/EK0VQz9jqc4SwXNUb25ZeM1ZkkyKy75iSa5WejBXY03b56mgXTVTJpQ1Fjp9mi8Lp8DmpkldiOc1QjbkCrcB5qWZVIpI6bw/C00q+ma9Y8LaQHRWOK8r8MsRKmK9l8IyHyl5qJM82rudXpmixkDIFdBZ6LFxwKqaUx2it+0bpUBFIW30mEDoKrajpUPltwK2oDxUF+MxNSNLHnOoWES3PQda6Xw5ZwmMfKKxtYXbc5962/DUnAFBnHcv6tYxfZm4FeLfEOxxI+0V7tfDdAfpXk3j2HJLY9adwmeDarFIrODXNXbMrnNd1rsY8x/rXFaimJG+taRZ1UHrqWtDnAkGa7zSbyFIgCBXmtlJ5bg10FtfbVHzUMK8NTvBqUC+lWre/jkIArzuTVACPmrX0XUVkcfNTgtTkdJ2O5S52mpBqyxnBPSsVpj9n3A1galqGxuWOaucTOMLndvfG7Xism9tElY54NYmhapu+Uv+tdGjNIA23j1rnsDi0c3c2LpIcNxQLR24HpWhfvtkosGDSAetBam0jOfS3K5xWbd2ZQ4rvhEhjxjtXNa6qxtwtK5cKjvY51bdquwWbsuaSBstW5YKrAVdzSTsZH2FznK1DJaMB9011yQKf4aJbSPYflqeYhVLnCS2zB87TU9tD82MGt+7tFJ4FRW9ng9DT5i1IyWQoxqex4kqzfW5RTxVS1P7wVtBik7o6izG5VGcVZ1Dzre0LIpIxUehr50qLxiup1SO0jsQr4zis8RNqyR25PQUpuUlseWhpZJm3Rnmom8/zwPmC13mmaXbzGSRdnB71iavbxQXzdCM9q2hKTiddeUVU91EEVgs1tkjnFQy29zEmFLbKsy3kUUA2tg0R6isluynB4rmUnGe52yXPSUrGJetuXyySSPesDVE8mMsScj0NdWLVHV5SfeuL8Tl2kIR/lHbNdjoxSujgWLnN8rRf0G2uL2FipJFX9HtLhdZWPBxnBqT4c3SraskgBNd74W0dZr5rlk4zmuCvinRizsp0I1rF6WMW9lGoXnHNP0Jma7UZ71p3VvGXIPT3q74d0fzLxTGuRmvmqtTnd2ezShy6I9N8F226FCa9J0ePZj0rj/Cto8MaKVxXbQkQw7/anQiKvIr+NedJdRzkV5FJa71dPLOcnpXrEs63xaJ+R6Vh3mkxxylkUV2YjBylFSRx4fH04ycWzzjw/A1nrirIdgJ4r3vwpNJNbKiyR7UHpzXleqaZm+idU53DOK9V8G29vb6SZF8wOBja3U1ng4OM2jqxVSMoJo2pS80Zk2kqfu1y2r2X9oXC2vkSrMT95zlfyrd1nxToOgaJ9s1m/t7VFUnY7hSfpmvnjxl+0kl5HIfB9rFNPAzbkkXLuOnygda9GpFNWOCndN6HU+PI4tBvo2S3QgYDkqCG9cV4f4u+J9zDq1zb6PCYghKsGGRms7T/Hfii5ubv7VZ3l691ukWN1LGNz2x2AqTw98P8AxJfQ3etarZpAksmdjKQxz3Ark5Ixb5jpu2lY868Q63quvy/8TBsjPCgYArDliVMRD5vTHavR9c8PT2l6LOC0Zt/8RXmuN8TQf2eY4nhZZy2DgcV2Upxdkjz61OSepzc4ZW2u3OakAZlCx5Y+1MuoHWUtK3BGcd66vwRoXmxi5mUkNygPpXTOoqceZmEKblKyMi002VowzqR9a0bfS1LDK12DaWFOAmB6VPbabg/cFcE8W2dtPC9zn7PTwuAF/StdNMyF+XqK3LPTwx+4PyrWg0/kfLXJOu2zrjQSJPh1C1rdKD0zXtmnt5lsPpXlukWn2eZXHFeg6ReL5IGe1c/NeRrKNkX5F+bNQXKZU1MZQ5yKSXBFNmZjCH96avQR4WnJFl81aEeBWdi7lGdiDV3SpBvFUr0YBqKynZHpLc1Wx2kNzsUYNWhd5Wudt5ywHNXoXJrdS0MrF2WbNJDdMrdah6imHINYSm0zRRTRsQ3pOMmrsM4cVz8UmCKvwy8Vaqs5507Gq+1hioDbBz0qFJTnrVy3kpNqRi00R/YeKjex4rVV1I7UvBodOJHMzCezOahezYV0DIp7Uwwg9qzdIpSOea3kFNCyLXRG2U0xrIegpezY+ZGGsjCp4pvWrstjx0qubNhSs0O6FVxTw1NWBhT1iaqTYhVanbuKBGcU7y6q7C5GTTeam8ujy6dxEYpeDT9lIV4o5gG0cUhFGKLjA0xqdSNSbBEZppGakIpnepKEC0vIp4oxRcBuMikK5qTFJtqlJomxCU5qMwVZxSijmYWRV+y57UfZBjpV0UtaRm0S4ozjZj0o+zhe1aDnFQueKfOxciKTRionj5q49RPin7WQvZRKjJULx9atPTAKftpD9jEzbiDctZF5p3mZ4rpmQVDLGuOgputJ9QVGHY4i50ZSfu1mXGi/McJXfzQrnoKrSWqnPFSq80P6vBnnU2ht/cqlNoLEn5a9Ka1X0FVprNfQVX1mYvqsDy+40BucLWdNoMgP3a9WmskP8IqjNp8Z/hq1jJoTwcTzBtDfutRtoTf3a9KbTkz90U06cmPuirWOmS8BE8vl0Fs/d/Sq76G4P3f0r1KTTUI+6KryaYmPu1oswkT/AGfE8xOivn7v6VC+kOpzsNenSaZGB92qU2mqT90U/wC0ZC/s6J53JprEcLVN9IdpVO3uK9HfTF/uioX05QR8o601mMh/2fGx83NzVK7WrSsKhuV3V7zPEhuZjjmm4qaRMtgCrlrpbzEDdtJoudTmluUoxyKuRcVbXStmVZ8N2qF4WjfYfzrNsxnJSN3w9IRKvOK9h8FyMUXJrxzQI8zIa9e8GfKi1LPNr7np2lMNi10FmelczpTdK6KzPAqWETXgPFNvBmP60lsafc8x0jQ4bX1xKfrVvw2/zgU3xEg3E1D4efEwoMup18/zQH6V5p47hOx+PWvSxl4OPSuI8bQ7o3+XtQOa0PAPES7ZXHeuG1QfOa9C8XRbJXbHOa8+1Plz61cTeh0MvcVNSrO+ODUTrzQv0rQ72kx7SOTy1bvhmRhOMnvXPn6VseHd32hR2zTW5nViuU9Jh+az/CuP123uHmJjVjz2rpRqNnY2ebmVcAdKoW/irR0lZlVXPpU1atlornLRw7b1M7RdM1LiQxMPrXXWs11Hb7Hzn0qtB4qSRABCFSrDaha3CiaNwCo+YVwSrzfQ6XhYsrXrS+SzmMmqWl3Fx5wBUjmt3T9RsZEKXDqR6VSuru1Wc/Z1AUUKu+xDwl+pr27yGM5J6Vz/AIgMhPetC21qHG2QgVJ5ljfNtDKTR9ZS3RMcDJO6OVs1cN81b2nyKoGafc6OUG+Ehh7VAkTxn0raNWM1ozOrTlHdG1FIrAVMdpWsmFmqyrsBTbOfkFlj3HpVmzt8/wAIqqrEvWvp4UAcVNx2sZGs22Iz8vauWh+Wc/Wu614L5WehxXDNgXJ4710UmM7Hwupc7gORVjxP5xwPMYDHSoPDEiw27Se1NmvG1DUlh/gB6Vq6PtJo9HAV/Y03YbbvcWtjlRkkda52+e8lJcr+td5r1tHBpyCJQDjpXEX9w8L+W0RxXoRwiWiZzvHOTcnEzo4ZpHxJnFalrpZeImNj9KZM4W28wfKcVZ8OXjtNtLZFcVfDqEz0qGMlOizLvJJrdzbnisPWdMaS3Z4xg1v+MflvBJ1NM0xGulCn5s1E6jWgqNJSXMYHgCO4k1VbXDYzzX0HpFqlrZKu3krXN+AvCUFmxvpYxvPIrrbn/Z4r5vH4hVJ2jsezg6LhDXcozI0soRB1Nei+A9LEYVpEya5Lw7YtcXYYjIzXq2hwLBEo2815q1djvtaJ0GnwoqggYxVydg0RVTVeH5LYseKztOvfNvHj3ZwcV6uCp3lc8rHVHGNu5NbDZOfWrcqqyYPeoL1fLlDrxVpP3kXHXFey0eGZNyi7+Bll6Guj0zU444o4Zn2uV4YfyrFuYwvI/GoYYZJ3ITjAzmsZUk9TopV5R0uQ+OfhbpfxHvIZ9c1KS2t7I4MKcrLn1pH8D/Cr4dW9vfXPhu1eVD+5ufLJdz7+lbXh6+t4YLhL5y6LyprJ8RSxeNlggtbofZkcqTt6+1cs5+zVup6VJurZt6HKarrXgaS2m1LRbWO3unc4wmMn0rlpNc1rXNUhSO4YLDGUMWeM16LF8MdIt5Va7beincMZ61en8GeH7MG4tYRbuULM5bqa4Jwm9WdqnTSsjya6utOs5fJ1BZGvsHaQmQPxrxPx5DpV5qhSfUHieJy7YHb0r3vVtbsrD7XIbJdQj6Oc42V4d40s/C14bnWrhxYT3AKRWpJJQj+LPvV4V2lciuvdPOWSK+1iKztnaZPMADsMHGa9j0LTBbQxwbcbBjiuA8D6dbzeIUhjYSMqbhx1HrXsVlEM9Pu8Z9KvHVtVHsY4Wno5FFrDn5uTU1vYLxla0zHn396kij5rzXJnfGJBbWaKfu1dhgXd0qWFOamRPmqGzSw+KPkADitOzZ4yME4qC2j4Bar8KI33aEyZI07J92KushrNtWEbDJ4rTikVhxzW8Wc8kMiQ7quBePwqKMru64PpVrA2U7EXMi/XANUoEPmVpX61Xtk+aoZunoX7RSAK0YflxVKAYFXIzkU0yCyrjFL94VWORT4pTwKxmzSOxNsNTQswOKWIhgKsJDzUomRLFzircNV0XbVmIitUc8kWVzUgY0xCMVMoBFaGLQ0MaeppQlPVKWogU0/IpmzFIafMSPODUbxrRmkJougG+WKTYtKWppJqNCgKqKaVFHeii4xNoppFSUYouIhNNNSkZprJSYERFIRTytIV4qblETU2pCtJtpNjuMNRt1qRqYRU3Hcbzmnpk0KtTRR+1NMLjQpo21OEpwT2q0iblbZS7KtbPakKVVguVtuKCKldajNFh3ImqNhUpqNjTAhYcVXlqxI1VJG5oKI2PNGeKYW5pMmgaHNULmnMajJoGRsMtTSo5p7GmMeKBleRaryCrUjcVWegpMrOvtUEkWe1XCKjfpSsUmUGh9aiaMCrr1Xk60WGVioPaoZIxjpVphUMgpDRTmTjpVSSMZ6VfkWq7rxQUUJIxmq0qjI+tX5RVKb7wpLcHsfJinmiUZFIh5qRq+0Z8fsV7eNfOG6tmzUCXLcelYzkq27uDV6HU2Cj92pIrNsck5GjfjbGrYO7NZl02XTd34p0upTy4yi4qpIzM4ds9elTdExptHUeHosTLjpXqnhldqLXlfh5vnj9xXqHh5/kWkzjrrU9E0o8Ka6SxPArltKf5VrpbFuBSZMTag6VLL/qzUFt0qw33KRqcr4hj4Y1l6O2J63NfUbG+lYGnHbcUGclqdxa824+lc14sh3Qv9K6DTzmECsrxLH+5f6UypbHz543h2u/1NeaaquCa9X8dxMZJOOma8w1mMgdDVRKoS0Ofk+9SL9adKGD9DREhYjitD0k9BApPFaumN9nQsvzSdhVaZUt4fnxu7CmLctFCNq5kf7tRJN7Dgr7k18DMfMurnB/uZplppYuYmaMNx0rtvhz8MtX8STJeXUbiDqM96908M/Bi1i2LInFctbFxpe6ndnRGjKWx866fpOpGFVjidh9K39N8LaxNwsTruGTkV9XWvwz061gULbpkDsKd/wh0MQIjjH5V51TFTfQ6YYVPdnyXqfhfWLVC4VvyrAeLU1kKsSuOuRX17rfhNpIinkgj6V5T4x8EyQM8kVu2fpSp4y2kkVPB/ys8cQTxLmTJqzaSc7kco31rTv7O4spCJocqPasqeS3kJK/I3pXQ2pq6MopwZr22sXdqRuy6d61rfULW/X5cK/pXILdNsKtyKpm4e1mEsTsOelTCGug6sIyWp3zAx0eemOa57Ttc85QsjDd711vhqC01RvLyBL6V0Rm+p5Nahy6oqLIucjNaFrc4HeuotvCKtj5OfpWhb+EgDgxjP0rTU42cJq02+LO09K5CRs3B7c17Vq3hcLaMRH29K8h8QWbWWpFMYGa6KLEdP4WtxJatu9KydRzZapujJzmuj8IW8z2mFXgjrU99o8fml5FB9zTlWs7I9jA4dct2QWX2i9iV5mwoGeap3k2mNeLBNsz3q3f3SWdgyoRgCvMdZuZJrs3EchBz2Ndcar3MJUr3VjtPFdlYtAPIfqOgNc1psM1hdiSJ8j0NcrqmsX7MFWWTI96XS9av0fEiM49xWdScpam1CEYRsz0HXCl1aLJIBux2Fa3w70sXEnmNH8g9q4bSNWm1O9SyETZJ5yK908JafHYaaoK4JHNeZmGI9nT5erOzBUOad09DVRVhhCqMACqLq0ku1R3qxcy5+Vau6LaF5Qzr3r5ts96ETb8L2jQ7W213mlKWKisHSbfAXiuqsI/Lh8zgbRV00Koyl4u1aLTbII0gVm4AzWF4evt10km77/NeXfGjxVJN4ztNLgl+USAtg9q7Hw/cBI4GzzgV7uCg1C7PnswleZ6tInnQhqbbMUXk4xVfTbrzbVT7VMTzxXecA64wV3U23s98e4y7AW9e1Kq7gwOTx0FatvA7RxyPGvl7NhHfJrObsjSlG7EsNFaTz1t5I5I3xg4zmpPD/hdNL1C5ktysYdRu3dB9K3dMh8jS0gtxh1H3jThDJK7rKzgsMcdK5PZp2PTU3FWWxTu5BawBXng+9yzDOBXCfEYtN5ai6Etsy7v3Jxz2rttZmS0KOsMM8Ywrq4zXh/xJury+mu1tLhII1fCLC2NvtXLXkkrHTRi27njHjfVrz+39RggDxhWHnE/dHpXmHiq+LXm1nWbIAyOlekeLNH1y3024vJDC6t/rmLfMfTNeTTabe+abx0JjJ+Uj7ua0wcYvUzxUpbI7b4MGW51eUugCrGQGxXsdrCTtyueO3evMfgNZudMvLxxz5zLXrdmFSEMT26Vw453rNI6ML/DREYQq4ximpC2anaZXY4IqRD04rjudyixkcLVOoVOO9PUjFVL+YRZNRe7HYne4WM/PIAKpzeKLW1faDu/GuR1m8uJLgojNg9MVZ0PQzcP5l2xx1rpjTSV5MwlNt2R0ieLkdxhDitPT/EQaZcHg1TsNGsY+PLDD3FbVppdmoDLCufpSvHoZ8r6m/Z3KXCK64rRRvlrKsYFTGzgDqK1oVyvFXFkNFK+FV7U/MK0LqAuvHWqsNuyv0NQ9y09C9EAVq3AgJFRW8fAFWoxtNNIm5I0IK1XMLBvlrQQ5FOEQ3ZqZQuUpWIrOFu9aUMZqKLC1ajdaajYmUhGiNCqQasqQRSMooaM7ixdBU6Niq6nBqZaRLRYRgamQriqq1Khp8xDRYC0jJQjVKCDVJpmbRXaOmFDVsrTWTNHKhFNlpuzirjR1G0eKhodytspMYqdlqNlqWO4ygGgikxU8wxTTaKMGjmARlFNK0/BoIpXAh201lxU2KYwpMaIiKTy6lxS0hjFjqRVxRmnimgHqtPC01aduAFbRaJA4xUbGh5BioHkzVtgkOaoWpSwpjNQNDH4qBzUjtVeQ1LLI5GqrIeanc1A3WkMiNNLUsrVAzUrlIez1GWpjOKheXB60XHYnZqieSq0k3HWoHuBjrRcdixJJzUDNmqzT1G03vRcrlLTPionkFVnuBiq0lxnvTuOxaeYVA8nNVGmx3qJ7jFK47FxnqJ5PeqUl171A91k9aLlIuySe9Vnk4PNVJLrHeqst2OeaLjLU8nHWqMsg3DnvVea8HPzVnXF2N4w3ehbg9j5mQ81ZB4qmhy1XIuRivsWfIshkzk1Gq4PWrEsDE5pot2rJsuIwHmhjxVgWpJoFmxBqLlNG1oD8RmvT/DT/IPwrzbQ4Nka/hXo3hwjywc1R5+JPRdHbKLXT2TcCuT0Zv3a11NgelDMYs27bOBVsfdqnbHgCrifdpGiMXXFHlt9K5eBtt1+NddrIzE30rjz8t16c0ET3Oy0lt0Q+lRazD5kJ96boj/uwK0J4hImKCuh5L4k8Pi4kf5evtXEap4NVj/qq98utNWRieKybzR0YH5RQRytPQ+eL/wYq5/dVj3Ph+OyhaaRdqpzX0FqOirtJKivH/jBOlhbm1jIyeoFaQu2dVDmk7Hk9/N5t0zdVBwBXp/wR+Hk/ibUkv76Mi0jPygjg1wXg3R5Nb1yG2UfKXG419p/DvRINF0OC1jQD5RnA6mubHV3Shyx3Z7WFoqctdkdF4e0m00uxjhgjWNVAAAFdZpcadz0rDgYZUvzjpV2C8KcKa8Wm7O56UonQM0eMZqq6ruJ7VQS8LHk1OkwYferaUrkRg0LNGh/hBrI1bTLa6hZXiU5HpWn5m7jNRuwzjNYySNo3PFfHngbcGlhhDL6Yrwjxh4bNlOzKjIc9MV9p3sUcikMAc1wfjLwfp2pwuzQjdg1NOpKm9NgqU1NeZ8jW6sCUbmor2NiOFzXf+NvC/8AZMz+UnQ1yJbC7CvzE1306ql7yOCcbaHOyebC+9MjFbOha/PYXsN1E5GD8wqnqETLJl22g1nkKrFVPBrvjaSOGoraH2B8ONTtPEOjxXEbKZAOea7SHT0K/cGa+S/g54yl8Pa1HbTSk28jAdfu19Z6HqUOoW0c0MgYMAcirscU6fKxuq6Yhs2+UDivnD4r2ot9ZXb3avqG8+a1bntXzn8Z4P8AiZxv05pxdmYTV2rG/wCB/Jj0hWYDO2s7xperbodrYzWVp2sLZ6ao39q5Txt4hSaEgPzWSg3I9zDuNNJsbf6qs9u6O/QVzWjWF1qGphQCIM9axba8nvbwRLnbnn3r0fQMLHHb2yZkb07V3KShEwqKU22thL3wpZRxK6rlj1OKz7+ys9PhAMal26eterWmlx2miGW+A8zBOTXnFrZtrni0KeYI26fjXPOt7NczNaKU48nU3vht4ZikcahNDgnkZFei3TLGoRe1Sxxw2NhHBEoUBe1Uog1xNjrzXzGJrutNyke5h6CpRUUWtNt/tEq56Zrs9Ks1UL8vSqGh6fsjUlea6Syj28VzK7dzqbsrGjpsHI4qz4lv49L0eWV2AwpqfTY9qbjXl3x58RfZ7VbGJ/mkyMA12UKfNJR7nHWqcsXI8A8U6pJe/EH7ZuJ/e4H0zXtfhW8aa3iDHnArwnVrGaK+guD13hjXr3gCYtFDuz0FfQu0Wkjxay5qfMe26BN/o6g+lbCvkcVy+jyYCjNdDA2VB/WqRwl2FjHKrpx61t206uhdn2Ko5Uc596xUVnwF5JqdU+yDe8ohB4bdzkVnVatqb0b82iOl069t5rUsk5x/AcdK5/xF40/4R+5t7UrHcvcPtQs2Mn0pZoozZvc6LcLNs4MKnkZrgPEfgi81jxGj3VwTHwYuf9W3c151WrNK0T1qVOLbcjN8ceN7u8vmt7C4NvM3GxDkZrzDUWdtQkiGuyR3LZkniOANw96634i6Po3gd/MbWor/AFOXgQKOVB714XPoPiTxt4kkez822gSTY83YN2FcsabnK83Y6pSUI+4aPinUpr6SGwXVpVguCfNfHXFZ15aRT2hs9MvDNDEMsrjaF9SK7JvhLeaBazaj4p1NHSEDy48YMmfSuS106Jo+rwaXPcCWznIxIuRtz61vBrSMNTnn/NI6fTr6x8M6FHY6T/pMsqiSUkY2setVB4k1I/vGZ1B7VueHdCsTb+aV3pj903qvatS40yyjjXMIC45rjlUhzPTVnXTpStuY+g6w9xcJvYjJ5FdnC7GPPXiuYjsLG3cyJCVI963LG9gki2qw3DqtctVJu8UdkE7amlGx2cVR1BRIDuqyjB1BWqGqeYkbbQTUxWoS0M14rZX3bQSKuw3kUMfmTOEVeg9ayD53LFTXPa5cyzN5asSScBR2rrjT5tDkqVFFHZN4ytIn2wqrkdQatW/juLeMxIo+tcK/hy4u2t/scbcoPMPvW3p/gWVivnTfUVs6VGK1Zx+2rSeiO+0vxhY3DKPMCk11un6jFIgZHVgfevPbHwBZsExKY2HfJrtNC8M2WnorbmkYf7RrnbivhN1zP4jo4ZEb0P1qYRxn0rMuMr90YUdqrHUWTg5o5iXFnQKFXpTsc1lWV75hArVToCae5F9SaI4NXYhuqivWrcLYoRdycx8VFllb2qwrjHNMZQamSC5JBIasqwIqlH8tTxtzU3JZPjmpEqLdxT0NBJMvSpFqMHipEx60rEtkimpkNQrUyUrEtklKDTVoP5U1JkseKGXNMBNSJ0rRSuSyJkqJo6uYyKaUpOJNyiY6ZtNXmjphjrKUCkykVNAWrRjppjqOUq5XK8Um01Y8ujyzRYLlfbUbRnNWylNKUrDuVClIRVpkphSkO5X5pVOKkZcVEwouA4vTWkNRlsVFI5qkwRI8nFQmQVDJJVd5Md6fMWkXDIKieYVSkn96rtOc0+cdjRabNRPJVEz+9Rtce9HOOxcZ6heSqj3NQSXNPmHyk80nNV3lqtLPk9agef3qblJFmSWqss+O9QS3HHWqc0/PWi5VizJPVaWbnrVWSf3qrNcUFF5p/eonuPesyS5561C9z70wNN7niq0lx15rPa5PrVeS596ZSRpPccfeqCS496znufeoJLn3osOxemuPeqkl1z1qlNP3zVOW4xzmnYaRoy3f+1VG4vMHrVSS4yKz7qfnrVKIF6a996pS3mXXnuKz5pyT1qAzZkX6itYwE9jxkEhq0bNd2KzHOJK09McFhX1TPk5I1I7UsBxUq2LH+GrtpjYKtpWE2KJmRWXzYIqVbHGeK0OPxp1ZXL6EVhEEG011WgyAMq5rmF+V62NGdhMPrWsTixCPUdDb5VrrtP7VxOgN+7U12WnNuAqmcsTetfWr8f3az7TjFXoulI2RS1Rf3bfSuKvQVu/xrudRGYz9K4nUxi5z70ET2Oi0JvkFbYHArnPD7dBXSA/IKCo6oglzzWZdnBPNaU561k3Zxk0xmPq0ojtZZnIAUGvlP4nas2peIpgGyitX0P8AE/U/sHhy4k3bQRxXyjeTNcXEkrHJZj/OtoI7sNCyueu/s36UtzqT3bpkL0JFfUNhJgDsBXin7P2nfYtAExTBc5zXsunjdj0rwMfU5qrPfwkbQuanmsTxU8LE1XG1TjvSpIQ+zvXKmddjQhJqzGxUY71nWswydx71ehkVjVpisOy2aDuzU3ylc7hTtgzjik0xlSVgy7e9Z93buYzWtJbEtmkMO5NpqGgPFPiTpiPG8mATzXht/p6tcudwUg8V9YeM/DbXls4jHJHFeBeNPB+oaa73HlsVBJOBWmHnyuzOXE02/eR53fWfmW7eZyR0Nc0Y/s9wRKeO1dvt81dnfvmsPWtLLNuANetRnbRnm1FdXMSTgh4Thh0Ir3z4EeNfNtUsbqYh045PavA5YWjLAdB3rQ8I6rJpmsRSqxC7hu+ldRzSXMj7f+3B7YnOQRwa8Q+Mf7xy47Guu8J+Ihe6Uu193y8VwXxNuPOO3mlHc4npJHl+ta21uoiyfQVyuoX0164TnFbet2ZlfdjNV9F0/bdgyJkdeRXQlY9JK6ui/wCGbL7LAZ5ApyPSvQvh0LeO6+1XBBA6Vjf6H9h2qqjHaqljqi283kJkLWU4ts7KEouLjJnonj3XYnsmjhc4IwMGsH4bqEunmbBOTzXMaxcM8fDlhW54JlKgLnBNefj5P2djpwlCMZ3R6ZLM0x65ra8PWLM4YjNZOiW3mFe9d9otmsMYJFfOt62PXStqX7OLbGBitiwg3Y4qpZx726VuWUYXFawiZzkPmYQWjN0wK+Q/jd4lM3xCjtRJlY35Ga+qfGd8tlo88hbHyGvg3x9eveeOprvJ+Z+Ca9XLqfNV5ux5uNkvZ8vc9B126hnsoWXAIArtPhvP5scY/ujFeTyTySachzk44r074PkNGu7JPevXqxd7nnJL2Vj23Rz+7U+1dDaTbVA6+tczp25VWtu1bjk8UkcR0mnzxrAZQy7wehq7c2MWsaS8LM0ZZwxYnH5Vg27IyfKOf510mmMRaed9+NV2svcH2FYVopxOrDTaloecJokWgeIL25a4vzEW+UCU7TWL4w8WXGh6VI5eWa4lyG2HmNexPpXrek2+n311JHcq7gnI81cCvNvizILHXF+x6Xp93YyELJJ14968qceVcx7lOXNLlPI4NL0HxeES2uLy8u5JcufN3MhP8hXsfw/8NR+HLJ4ZLJniRDuO35nOOtdF8PPB2j6YBrEOm2Fo1zFgLGAOT3qD4v32qWXheeLRmgN2B/C3O3vScHy8z2HzpysjwrxrocniXxYJNaj1iLSVY+WokK8e9UNZ8KaXomm32ptpN3Paxw/6L5o3NuFdH4PvL3XNIhXU7q4M1mThP+emT/FVj496+8fw4gWyKI2SrqTg4x2qYSk5KKYppKLbOZ8J61HeeGftSwmEKduxhyOK5XxL43uIJ2hhKDacZYcGsb4cajdT+F7yzPmPcOzMgx7VVsvAviC/uw9+oSN+Rz0rRUKcKkud6CdepKnH2a1NG1+INyzhZ/LK98Ct7TvENjfMjQzCGVjgBj940zTPh1Y2Me66cux7Gta18Maek6vFaLuTlTt6VFWWHfwl0vrCfvs67w87SW+2QZPqK0rq0EkIG3mrfh3Sfs+nAyD525GfStBYRuwRXnW1ujo5rnIXOnhmMJwobuaq22hpG5PlKT2LDOa7c6fHJneoqQWscRVdu4e4q1UaIcLnN2djdIVwqY/2RXQaZp7MwZ1bNaNtbpngYNacEaqg9aV7hsMtrVVGTirBMaCpNo2dao3QbPtVpEWHXEiMMCsq9jBPFWG/Gop+VzQNqxUtrv7PMNxrprDUI5EGWBridTVs7lqpBqFxbtjceKqKOWpKzPVIJY36VaReOK890vxA2QHOK6nTtYjkA+bNVchVEbq5qTrVaC7ifB3CrsbRuOCKLD5hoU4p6KakCginIF9qXKLmHIvFSovtmrlnplxcRebGFK/WtG10WdiPMwo9jzXRTwlSeyMpVUuplJGfpUoj+mK6FNJgCgMzE1LHp9vHwVDfWutZbUe5i66OdSM59RUyRMfuoTXSC2gAwIl/KnLDGv3VArRZU+sifb+RgR2cz8hGH1qZ7GZY93FbYGBxQRkYNaLKqVtWyPbs5zy8HnrQVIq7dxBZD9arsOcV486Xs5OPY2UrkWaXdSstMYVlzWHYcMUYqIttpyvS50OzFZaaVp+4GlAo0YXItlIVqYrSEUmh3ICtNK1OVprLUtDKxWo3HFWHWomWpsNFZ6ierDrUDilylIrv1qvLVl6hkANFikU5elVJM1ekWoJUpWKRnSZzUEmauyqKpy0WKK7viq8kp9allqpL3oKQx5jnrUTzH1pHHNV5OKdihzzH1qvJN70kmarSHmnYpIdLN71Ummok9KqTEg07DCSb3qrNMfWiRuKrSnNUkAkk3PWoHlwetNkPNV5WOaqwx7znB5qu8xJ61HKxqu596aQyWSbnrVeSY561FI1V2kIzVcpRPLMdtVZJuKY8me9VZm46mqUQuSSzGqc70jye5qvK9Wohcikfk1CJG81fqKSVuT6VAGzKuCfvCtUiG9DyuXHmGtHSWG8VmTf6yrmmthxX0TPmGtDrrNuBVwVQsW+VfpVztkVhJGexMDxTj0qvlxUihyOhrOxdxd2DWno7kSjNZnlSZzir+m5WQZFaxRx11c9I8PTfKK7PTZhgV5zodwFwM12em3IwvNM407HZWkgwOa0YX4rmrO66c1q29xkDmkbJly8b5T9K4zWATOT711NzN8h5rk9XbMh570Cnsavh9gMV00RO3pXHaNMkShmYAVqvrkEYxu5+tARehq3R61j3xyDWVqnieAA/OB+Nc9N4tiZ9okB59apIpas4n9oTUWi0pLZTjeK8AH3x9a9N+OesC+voolbgZ4rzAdRW8dj1aatE+wvhJCg8JWjHAXYM5+ldqNU0+0+V5kxj16V494Xutcv/AAdaW2jK0YCKC+M9q5rX/DvjXc7SXbsM9hXzc6fNUbbsezCo1FWTZ9DR6pDcHbbzK30NXLe4/e/WvnDwRqHiDRdWQX7SNFnkmvc9L1D7WI3jYMCB0rGcOV2vc6qcueOqsbUl15O9ieBk1wvjL4kyaWhWzQu44wK7uez82Bg3G5a888QeHbK2aSa4UMM96LpPUtx5tjkIvih4uv5dtpC4GfWuz8L674+1JFLK65PXdXA3Gv6fo12UtoVYg84rqPCnxBdptkShR9K1k3bSJhyJPWR6XpUnixZM3G5x6E1vWWp3SyeXe25UZ61gaD42tbiRI5pEDdzXeQSWt5AJPkZT0IrK1zS1kCbJogvBFZeuaDa6jYvA8SnIPOK0/J8o/J92pv4AB+NKwI+RfHfhmTQ/EU0e0iJ2JWueuo1eIw7eccGvoL416IlxEtyE+Yd68P1IR25KsQGWumjUbVjgrU1GXkcFdWrLI8Ugx6Vgzjy7navUV2GqXVtPONxCn1rktV2fbiYznjivYpPmR5klys9b+D2uZU20r9BjmtH4gssoLJXlvgrUGsr9W3Yz1rstc1YXETDdnNPaRyVYX2I7TR47qz8wsMiqlxZx2sDMVBxUNrqVzDCVjJIahpvNtnM4PQnrXXdSsbUJOEW2YovMyPyVUGprKe2mulTdyT1pYZLWRGjjZWPpVCS18uYzDK4rRoUZvdnQ6xbrAiMJM57VseDVMk6bema4c3dzcEZJZFrr/BF8izKM968nNabs2j2Mrq30Z7v4VtfkRsV21svybR1rhPC+qRLAuWFdrpd7DKwO4V8ut9T3ZXsb+mQ7V5rUT5UPAIFZqXltFEGMij8a5Hx58RNJ0HTpGa4TzMHaueprph5HNNpbmN8bvE9va2htBKFdxjaK+R/HDxrqStGcsGyTXoup3eq+LtTm1eZmFsudin0ry3xQrNqb45Ga+lweH9jS97dngV63tql1sjsfDk0M+nfOOi16l8KJ4+QnQGvGPCLt9mMZ78V618K0dLhhtIGa9CpFSpXPP52p2ue36dLuwBW3asTgbc1i6IgyCRW6sY44rhSLNWxIWum0FZI5gUUMHU8E1yloSoArX0+RmmiBYrhxg5pSWhpTdpGp4oWbSfD93rEkayvbKcRZ+9mvFfhab3xRqrC5tkGkrMzSx788ZrvP2iddu9J8L3Nrpqs896B5jZyF/CuW/Zy8D3ul2N94gvpXkttUj8v7KCQ0RHVvxrzKsE5JI92jJxptvqd14g1XTdMby4I8wxLtDDOEAr5L+IfxI1i/8dXMel6jLbQQOYgijIkB719F/G3V7fwz4MutJtCttcXqtHF5g3MSw4xXingL4VPLDBqGqRk37QFghHL/AO1UPlV5SHFSaSRleDvFT6BFqUt7cPcXk2DFlelcV401zV9euR9qdzbhsrH2Br1j/hD0t/C2u6lqaBLmy2/YVI5bPX61zvgjwjqeuWTM9mzrExeSXHCrURnGPvDnFy900Pg9o8NrbNdNCGkZOMjpXcvp1xJll5H06VfttKjsNNhltVEkCqI2lUYAb0rT0/iHJxiuGtJzk2zroxUYqxzY0Vmfdcc4q5ZWaGdYRGAB3rVnlVnCgZNLpcOdRL7gyKM1l1NHe1zUS0leJUA4AwKr3Ns8PDHFar30cabEwKy7yX7Q2Ca0klYxjcpTi78s/ZvmYVkjW7m1uRDqFvt54Oc105khjtgsYy571zur25kbdIB7GoaNEbUF3HLGskb5BHSrMU7Z9q5m0Y24GATXRabJHPGMdazs0ymtC757YprPvFDxEDjpTFDA9K1RAjJULx5FXduRTWiGKqxlKRzupRsDWUyYzmum1G1LLmsOa3KyfNxTicdYpRqFU+tXLOaeNV2sRURjYHHSrEMZ3pk8VZyO5r2eo3EYHzGtuy1huN/0zXPwKqqcnirNv94bR+NDQKTPRLbUrdbKMRL9oc43/wCzWzKtittFcRqGjH+sNcl4Yt7u3uke3kUySISFIzxV9EvMJDMrQxTkgseldMPh2Jcmd/pFxapCkEEgYn5sDtmtQda5HQYbGC5VrLcSMBstmuoedQBtOT3r2sNUvDUwktSejtUP2hNu7PHc1MDkA11KVyQFFFFMAooooAp6hHuXcO1Z7DOPWtlxuQisp12yEV4WZ0uWSmupvSdyIio2Wp8U0rXkPU2K7oCKhZcVcZeKideOlYSKTKwYg1Kj0jLSbalTaGTBqNwqMVFI+KtVCbFncKaaotORVm3kDL1ralJTdgk7CuKjYVJIagd+a6HRaIVREbjFV5RVhzkVA9Cw7Y3VRWlqB6sTCqspwDQ8MwVZEElQSHinOxJqOT7uaydGSNI1UVpjVKWrMjDnmq0mKxcGjaM0ypJ1qu9WpVquy1NmaJlZ1yagkjq4wxVeY4plIpSqMVUkWrcxqpIaZaK0q4HvVSVec1ckOTVaQ8+1UMpSL1qrKOK0JOlVJV9qaAz5Ohqq3zGrlwBiqjYB4q0UQSLVadcVeaq1wM00wM6Q/NVeQ81bmTnpVaVeD61SGVpDUEvSpWzk5qF81SAqScGq8tWpRk1AyVogsU5elVC22VP94VduVqi6/vkP+0K0iRLY8wnB8yrFi370VDdHD0tof3g+tfQdD517HZaVhlGa10jXgViaIwOBXRQ7NtZM5pbjRECfapo4x0AqUGMCp4GhXqKzaDmK7r0wtNiJWYHFW7iaID5RVIyZkyKqJz1NTo9JnwRXW6fccCuE02U5FdJYXB45qmcbR2NtdYA5rWtbokDmuTtLgcZNaltP0waRUWdDLPlDzzXP6pLtDM3arpmG3k1zXi2/SC2b5scUFS1MnWPEyWkbDcVx7159r3xMkikMUDF/cVynjnW5Z7t4YpmAzzg1yPJOe9aRhfc7KGFTV5HXaj461K4UqjEZ9azIvE+qI4ZpM1hml/GtVFHXGlCOyL2r6lNqUwmm5IqhSnpgUnamaH0/4W8SWug/Dq0kUAO6hfxxXK33jxri58uW4CBugJ61Sm0a/wBS8GafHAWCZU8fSqqfDuaS7guLiQbUwcZ714HLS5m5s9RSq2Sgi/calcr+8kA8tuQTXofwX1NtQv3tMlggBFcvqljay2sVowxIgwNoyDXbfAnRPsOpT3TA/MBisJuDWh1Q51ueuXkBitSSOcV5D8RLm6+ZFDFcHpXtGrnzLf5fSuK1/Qxdw7lQFulYTumb09j5a1qz1K+uJ/IjYEng4rsfg9oN7pUskuqRmVXHAxnFehXXguaNjLGuPXFOsNK1C1YAglc1v9bajymUsNGUuZvUwNT8LX17qn2ixuHgUtkLuxXpXgldb021W1mk80DHJOadoWlzTENIOe2a7GztPLjCsMMO9YOTmaKCii5YSySRL5hrQTpWevACirVux3YpoTiYPj7T/tmluijLbeK+TfG2ia5/bbWcULkPIACAema+ztWTdbHHNYFj4e0+8vBcz26Eqc5IpwqOnK6RjVoqpa5534G+AulXGiwXWqM/nsuTzXm37QPwUi8MWg1vRZHkiB/ernOAK+uFOR5du/7tR27V5L8Y9SK+EtVtLxvlMT7c11Uq8qck7lyw1OpTkrdD4vsnYOGXINbdvcySfKxNYkA23Hy/d7Vp24YSbsV7L3PmZao6DSCrXCxtyM1f8WWqQ2IaPI3DFYlrIyyLIvGDzXWXUA1TSAAx3AVtGXKzOm3K8Uec6bKtvejd0JrrYLM6o6QxrgN3rEutLFvL8/JB71t6TqIswskRyy9q6uZbkNPY19U8MW+i6UWkYF2FcxpYkjmLwn34rrWnl8TR7Zn2hR0Bq7pXhF4lLJhgRWGIgqsTqwtSVBmRp/i64sW2u/T1rct/idPbr8hLH2qnN8P5ryVpS2B6A0kPgVYzhicivFlgafNqe3DFVJxvEs6j8Q/Ed9AVtVfb7A1zkWlatrt4LjU53253bWJr1bwho+mR2RhliTeB1xzXP+K2XS2mAAVOcGvTw+CoUle2p5FbEVqsuWT0MPXNag0jSP7PtVXO3GQK8hvpJJbxncZJPauju7hr67kIYsueprIubNjIWXNOdS78jqp0Ixha+preCpoxdAOMYPeve/hi1pLN/DnPavnXRd0F+FJNe5/C6N/MDj5c+laxqXg0edWopT5j3G2aGNgFIrSjuVHauds1YsCSa3bcJsA71zok1LeVcjPet/SYVkuVC5Y4yAPWuYgjJIrZ0+SaGZJY3KlfShoqLszE8c+DvDWp38lzqmr3i3ruGkh8/CgjoAK9A8JQxJaPMo8sRxBfL6LgDg4rI1CxstQvobj7BHNK/Lsw5GKsarePbaNcfZVY+Ymxdo5BFcXJyuTaPVcnOMVFnD6lF4M8UfEUWev6lEboALDbmQcHPBxW7r8Wl2VwtqtvOZLRhDG0f92s3wJ4Z8N6gr+KNS0tU1WOcxLLImGGOhFXr9wb27vFkL+UT9/gM3auWaSje252J+9a+x5l8d5tOS/0+DT1ubY4PnLKcLJ6YHeqPgC+uLHQYUktZ/LMreYIxzIvp70/XdO1vx1r6XF5bxQLascKG+6DXfaH4QtdO0tWOoXLleQCPlU1yyTeqNUuVWZXv1mHhHb9hkhhefzFBXB/GsO2kbjkfSun8YapcXi2miRthVVXLpzke9c2luUv3j/hDVz1vI6cPtqRX2YUMpHzD0q9of77TDJGwZ8nIFVPFP7m0JXpjnNYmm3F1ZoJIpGRT2B4rmi7M6pQvE6mS3nYbjnA9Kqy7Y1LTSiMDrk4p+j+OdLtFaLVoTnsVXOazPE+v6RqSb7JCUPVWXHNbWTV7mFne1iN/EsEchgtbaaRx1cjK1M08l46PJ09BWFYLNcXAWOMQp3xXUWVvFbxYLAse5NIUrIikQemKZBM9rIHU8dxVuXyz/y0X86qTLECR5ifnSsQmdNY30N9AMEBh2p3R8VxcF0bS5BjkGM9jXVWV2JoA3c072JZoKMe9TKgYdKit+UyeatRgmto6o5pOxSu4vl6VhXse9yQOldXPHuSsiazdiQB1NDWpjJ3Rz81ucA+tTrFtRavXNu0ZUNzg0l1Gq4YdfSmcrRRRTvwTxWhbc44IAqmAS42jk10+k6Hv02S/upfLRQQoB5JppXM2W/DF01tcicSfMPlQMema9FtrWW8tYmuFQsvOAP5V5r4ZWN76MMgZd3evYY2ENqrbQMAYxXfgo86d9iJHNSJa2zJLYrMLkvtKHp+VdJplsIoPMkJMknzMD2NJZwWbuWVQZOpbvUknmR3A3ZMdejTp8r5iG7k8kKvEUxgGnxrtULk0RsCetO711pLcgWiiiqAKQUppo60AOPSsy5GJDWlVC8/1lebmivSNaW5ABxQRQvWnEV862dBERTWWpCOaQ1jJjIHjpm0CrLDioZBWbRRA/Sq8tTv0qvLSYFSbvUljJztqOXvUMD7ZauhPlmmTJXRpytUD5zUgOQDQRmvfSucV2hgHFNkAxTzxUMprdKyIbKs3Wqs5+WrM3SqU3IoaIbK/GTUF1IFWnucGqd3lhScVYXM0VpZBn61UnmxxU4jLZNVL2PC5rCVBNGsazRGLkM2CacGzWUGPn4rSj6CsVhLmyxdtxX6VSuDVx6oXQK5NZVMHJHRDFxZTm781TlbBp11NtaqLzjPWuZ0mjrjVTJHbNQuaZ51IZA1TytGymmNkbiqspqy/Sqs1BRSuO9VqsS8saiKGrTGiB6hkqadStVmJ700UQSAGqc6VdfNQyAkdKoZlyLVeTNX54zVSVDVBYpyjg1C1TzAgGq7mrQEFwMiqEgxIn+8KvTGqMh/fLn+8K0juRI8uvcmSm2/DCnXw/eVFERvFfRrY+bWx1ejPhRW/C52iuY0ds10MDHaKyaOeRfic1YjOe9UYiwGanXLcg1m0BYl4HWqrSfNSzbtvWq4OKqJnURs2LsQMV0VishQc1y9jIdnpiuhsrghE57VMm0cko3N+AsAOa0YJTkfNWHDPkHmp47jnrUJkuNjo2mxCee1eYfE3V2hgfDdsda7gTkwt83avI/igsrBzzjNXHVmlJKUlc81upmnnaRj1NQ06m11nsWsFFFFACilAzwOtIKltMfaIv8AeGfzoA+vfA2kxN4EsYXUBzErfpVW60G6MxUMdvauj8EDPhvT8kY+zp/KtspDgjHNfJyV5Nn0dONkjibDw1FFiScZI9a7TwXBHARsUAE4rI8QXPk2xEfrWp4enWG0jLH5qEXKJ3MqqwX6VVmt49rVJZTmaJW7VOY43O3I3H3q7XISaMOTyjlGYZqNLOPduOMVn+Mree1uA1uxz6CsfTfEEiyiC5OG96zdr6myg7XO6tIIkA24BqwWJfbmsWyuzIoZWyK1rQlzkgmqTJ5dSzGDu5qyqgcinRRHGSKnCBRQJyRDc/NAR7VHo8OY5FbgVNN93ipI1RYOuCwqbakXOR03VpNO8T3Fi5LQtjb7V5Z+1pqEen6DEsfBuH2n8RXvNpo9nvNwyBpOu6vlr9s3XrO61a00a3dS0JDsAenFdeFhzVIpk4mqo0Zcu9jwCM/vkGc1soxDKKxX+Vo2HtWtH1QmvalpY+aexpR54rotCu3jXy+xrnIm5Fa1iTxg1ra6scnM4S5kTa9pk9wTMjFs9qraPpUjy+TIhBrotKvI/tKQzL97gE+tdlJoDGATRRYcDPArNymlY9GnVpP3upx1ppUtiSYXKnvXQaDc38MnlSMSjVUvN4YbhtYHBqe2vwm3cR8prJTZs5cy2Oz06KXoOjVFqFlPDKSW4NQWuqJ9kE3mKBWX4h8RObQ+W2WArnqJvY78FV5HqSSXI0qX7RJIMfWvNPij4oGoSCK3fPODisrxT4lvJpDC0h61y0fmXF2r8tk12UYyUNTkxlSEqnuHVaVHAumgyfeI5qjI0bMa1ltSmlAkHdjiueZZN2OQc05jpWd7sUkR3Ebjs1e+/CBo5rRGOM8V87Xm9UPzYIr2n4D3LzIke7NEDkxEdLnvcW1SpHpWhancOKjtbUeQrN6Ves4VU8UjkLdoWUYrUsc5G7pVKOPjIq9Zk7sVQzVjmmg/eI3tmtWx+z2tpKLhAZtu4fjWRtJQDBz69qu28s8kQgkkQKO5HNZ1I6aHRQqWlZnOXWufaZHW5jMcUTE7QOCBV3UrC38QaZDHpqmJZE3bwPut2rf0zSY2t54JESUSA5IXse1WL/yNL8PCCz2xsmAQRyK4/ZPltI9FVlzXRy+m+GbDw7ocz6vcC6vZRmWQjHTpXI+IL28vG8nSrsrZr1hUf67/AGfatrxVfTXtnbWllMJJJc+ceuKv+AvD0Md1HIsLYjO593O76VyTXNJRjsdSfLFyluZGjWkdr5ay2ZlumQNtPZfSqvinR5bG7gv/ALP5MdwNxUc7a9R1Cz+ySteQCNMnBLLnA9KookfiHT7zTrraSpzGQMZx6Up4S94t69BU8VZqaWnU8W8crjQpZB1AFYNsftllE0IyMAGus8R2UnkXWmXalJF4IP6VwHhjUjpd9c6fdDhQTHnua8uUeh7EXzRJ9TtreOVQ6nJHIxV3SNBjuFMsShsc4PFY+h61fa94guNP06SEFN25WTJ4ruofCniFdM+0xXCF+AyqtbqhLQTnCKuYGpsth/y18sjuBms43F/djdaK86DqcYr1DSfhzBJpf2iSQyXDDgk5Ga6Xw94btIdGe0kgTzCSMgYrohh+5x1MZTiny6s8KGla7doXTfGv8qkvvB+vrop1MXD7F7ete73Gk2UGlyw3EYSJFJ39MVw8vjvwxaabJpUhB2KQHLcNW3s0raHK67n8J4/pC3n2yTzpzlAPlPevQfDFwZIdvcVxGkW82o6tPqWxkg3Ep6Guv8Nhor8p2IzXHiUr2RdJvqdhZHC/WryHBqjCCrZqzGTms4OyFPcvD5loEK+lMRhipA/GM9q0MGZOowbJSwXqaoXkXyb8fhWteP5kgWqOortjO3vSZhJamdZEfa0Y8gHkV2viho4dAt/Jg2q5BJB71w9ruE3yj8a7jWr+GbwlBbNHulVwQwqoSVpJmTRnaExS6h2+ozXsdqUksUUMD8v5V4tpFxNFIMADJx0r1jwvA8GmLLNJudh0rsy+T5miJ7GhY25t5WzyD3q7nPSqsFwJXbsB2qynTjivap2toYso3aTx73izuJyParGnSSSW4kl4Y9qn4NKMDpjFONO0rpg2LRRSZrUQtJQTSVNwF9Kp3q/Pmrneobtcx5rmxkOejJIqDsygOtPpuMUor5WZ1iEc001J2pjViwGNUMlTNUTjihooqyVWkq1KvFVZRUNDKsvSqrNterU1Up+tQtANG3fcgqdTWbZS9quhq+gws+aCOKorMfIKrS9an3bqjdciu6xgypMeKo3HGTWhKtUrlcik4kszHbc5qOVflJqR8K5NVp5sgip0JZBLIFGKo3kmYzU0oLGq9yv7k01qSzIY/wCkCtSH/Vishv8Aj4H1rZgX90K0pIioISM81l6o+M4q9cvtz61i30hYkVtJKxmpNGHfyt5hqi0hx171oXceSTWVPxnFcsqKZ1wrNBJcEU1bvHeqU7HmqrylR1rGWFTOiGJkjYa896Y90p71hSXLVA12w71i8GdMcb3N7zlYmpFZa50XpHerEd9WUsJI3jjY9TSulFU3Wmvd7jTPOVjUfV5robLFQfUa45qE9allcE1A8i4qHTkjaNaLI5Uyc1TuI/SrRlB4qNsd6VmaqSM2ZM1Tkj5rVkVTk1WlQHpVJjMe4Vs1SlU+an+8K17iM1RkiHmJ/vCtYszlseT34+aqyHmrmor81UV4avpI7HzkdUdDoj9K6a3OQK5LRn+YCussm+SoZhJalpM5FWIehqk0hU+1RNe7SRurNoUUabDKmoAMZ71VS7LDrViFs00RUiWraXZ1rWs7yNV+asRQc1LGxzSlG5zM6SG/QqQvWrEFzkiudt3OelaNs5qOWxlI6OGbcnWuH8f2byQu3J4rq7N+OtVPElr9otGb2oTsKDtJM8BnQxzMh7Go62PE1kba9Y44JrHrrTuj24S5lcKKKKZQ9RxSI21gw7Gl7YpBQB9f/D/VEufCVk0b5CxKpIPfFbiahkld1eC/A3xZ5ML6LcydyyE/yr1S71BYUDLycV8viYOjUcWfR4WoqkEzU8Qz+ZENp571lWfiFoLlFfOwHBqit5NcZOevSiayjC75JFB781itTokem2PiyxbT/wB3MokxjGaz7WeaS++2rfSH/YD8V5jD9nW7wspC+1dpoDKqCRixQd8VWrLjHS52pmF0oeUlj71z+u6T5x8yIbWHIxWla6ralljSJmz0+Wrkl3bqhM6lB7ihxbJ1TMDQNRktZRDdbhg4GelejaNLHIqEEHdXlmv6ppLT+XDcxtL6AjNdX4TuZjpHmZJKkYNQm4uzFPVHobFNtQtJxiq9nL51qsjcU52yeOlaOWhzWEd/mHPepZZIQyxSSrHu6bjiqZY+Z0HFfOn7WPijW9LvtPXS9SntPlO7yziqowdWaiupNSapxcn0Porxj4q0Hwl4PvLy81G3E6Rkom8bmPsK/PHxjrd14i8S3eqXUhcySts9lzxTNT8Qa5rrourapc3ijoJGzVBFzP5fQV7uGw3sNW7s8jEYj2u2xO+0eX16d604x+4Q1QnQfIM9K0vLK2YarmzlSL8C5QVq2AwBWXb5MK1pafk4raD0OGqrGiny3UD9cSL/ADr3XQrmF7FWkXJK/wBK8LdTuQjsQa9V8NXBfSY3LZyvNaRV2ck5OLTK1z4Y1PxFqEx0qElV5zjiuS8V6Dr2gTqL+0eNM43bSFNfTP7NQgm028t5FBdSWyevWtX9pLRrW4+HU0ywK00RLA454FZOmou56VDFTlSVj5CfVHitTGM7z27Vj3N9cMGDtxWe9zPvUuxye1OZmYHJzV2i43Gqs72ucvrhZrhmqTwwytdorL/F3qxq1uNrORU3hCyaa5BC5+aspSsjuoUueaPQdYFtHoKMFXO3tXDJJCxyV7967zX7KSPQgfL6LXnypySRjmiEudFVafs72K2oiFo36dK9F+BVyLe5AVuM15lqKgRtg9a634MzumqCMngtWqjqcVVvkZ9YadfySxAKCRW1YzD+Lg1h+F1X7MpIzkVsNCxkytYvcxTua0cwY8GtCzPIJrDto5F55rXsyxFBRsxt8uKkDHYcdar2/TmrcajFUNGsl5HBMm0niEdP71Gp2i6haBmfaHGWIPU1luNsnTquK07a4jWzEUmeBxgd6ylC6OqnU1OcfRI7EmUo2MHHFN8BanDa30lmI7slmP7yQfKPxrUmuLiAhpSkw6bZGwDU2kaLNEPMkbMMx4I5xmuP2T5rxR6HtE4WkzE8Z+Jrkarbw28EsyCUK8cS5JGeuK6jTpI7i6imt7Oa3kUYwyY/Oqtt4fXTtd+2+e0qlep6qPar2oamtjY3VzJK23B8p8ck44pRi+a8yZNctqZzfxV8Nia1/tqzGXiGZx3avnfxzYvHNHqkKkNG2WAHb3r6H8LeKZNZW3sLqMeaCwvEbpjt9a4r4l+FltY5podz2dwSqtjoa8/GQUn7WC9T0cDWcf3Ut+h5j8KVs9L+J9tq0wVYLy28sg9PMY/zr6Ne/wBCsJJba81iwtnA+dJJQpFfNGlWLzW9xp7ErdW8pmgYdVC9CKzNH028vfFb33iCeTUUkyJPNPWjD1U9JGuJwrm7wPoW++KngnR4WX7Z9q8vPMDhgfpXm2ofFPxV4g1SaHw5priwI4cxnf8ApUekeFvCFijq1ijqeQpXpXVWetabpcaR6XYQQEcYXuK6XVjY5oYZrXku/MyPD1j4z1nS7yG8uzbxck+cxDE46fSquj+ELKOxkj1NFknc5DAZArbvvEVxPKZC3Xqg6VDb3E12SDlU9KwlWXQ1dOaV2Vzp0MSCO3QJGPQcGq9pH5d+r9OdtbcgAQRr2qksJbUlUDgAE1xVHdkxZuQ8rUsfWo48A0u7BprYyky4uOKjmm2AgVGZgF681XDGR+aaMZE8S5+c81X1BMwk1ehGQBUd9GphYd6prQxZh2Cnzs4zWnJOzZjHGB0NV9MT98VqW8iaOUseARyazTsQ0XtBiM93HGxGdw5HevS9aDQRQwmRkDDkocba4/4a29vcaivnABVHy5716Br1tN9llkhhSYkdGr1MJRboymjKUrOxzei6lMuoSRbt0eMA+tdrayiSNfpXn2nWtxvLyR+T83GOpPpXcaRE6QKWYkEc59a2y+c72YqiVi+OtBoGOlIetesYC0UlLTAQ0lKaaagBaVhuWkHSlFHqBRuF2uaiq9cx7096zjlTg183jsO6VTyZ005XQ7pQTTC1G6vOZoBFMbpTzTGq4oCu4qtMtW3qvIKmURplCZetUp+hrRmXrVG4WsnEdyCyJ8ytIt8tZ8HytVpWytergtIHJW3HiTFK0vFV3phevSiznY+VsiqNyxq0WG2qdyc1behBmXjktgCqjRMRWgyKWyaimZVU1xVq3szanT5jMPDU26XMBNSllLGorlv3LKK1w1ZVEZVqbgzn5jtmH1rWgmAhB9qw799sufeporgmIAV1QlqYVFoSXsu4tWdLnGTVliSTUcy/IK23MGZN63HpWNdd62b1eTWPc8E0mjSDM2dTg1nzdDWhcNjIqhJyTUpGpSlPGKrOcGrUymqjgk1okJysMbkUqMfenDpU9rDubpWkYJmU6jSEQsRnmnbytW2t9qZxVGchc1v7CJz/AFmV9BJZsIeeao3F0V6Go7ub5euKz55GbvWE8NE6qWKmiyLw5PNPN9hOTWQ7Fc1Tu7soprmlg4s7oY6SN5r9fWkN6h7iuPlvm/vUz+0mB5asJYE64Zh3OtkuYyD81U2lUzL9RXPf2nx96nR6julTn+IVn9UaN/rsWjjNTHz1mfxVo6i2XrOPWvYhseXDY1NHb94K6+xZfLritOfEgrqbST92KiRlU3LV5OEU81g3d4Q/WrmoScHmsK4OX5qNxwRr2V7lgM1uWc4IGa5C0cK1bdjcdBU7MKi0Ojik3CpV+9VG2kyBV1DzVnBItQMc1o25rOgxmr8HWs2ZSNS0PQ1oyxrLaMpHGKyoHEceWqV9VjjhZcipRC3PMPiJaqkhbHQ1w9d34/uknBxXCV009j18P8AUo5pKegrQ3FVcmh+DTwBTZBSuK5d8N3jWWt2twrlQJBu+lfSdiq31nDMDkSpuFfLnIORxivoT4Vat9v8ADUHzbntwIyK8jN6fuqoj0svq8snE39Wsbi0sPPiBJUdK4fwZqt94j8fjRr2RoYtwAB717Axjns9zAEkdK898W+F3F4mqaU4t7xDkMOK87CzhdqSPUq8ztyM9j034eaKsTrIFLYODu711/h/wtpMGmG3kVM+ua+fPD+r+NLOxMNzqUUjMcg4NbNvqni1tqNqce1uoAOa6XyphHC4mcdZWPoGLQ/DtjDBLui3LnJzXIeOdS8P3EMkMUqPIBgKtcZZ6TfXkSrJfTtn0kNamieD7WxnNxIZZJD/fbNTKaXQf1aVP4p3POrLwD5OvPq7SuyuSVUk8V7N4Wtlj0pYjxnFRSWaAgKo9hWppqlAI+BiuKpJylqU9jTRikQjHCjtVhFPl5NQquSKtkgRYoRmyo2C/0r5N/a9ut/iOyhzyFavrFfvk+9fHf7V8m7xzEv8AdVh/Ku7AL9/E48Y/3TPJ9Lj3SZxxT3QC/AFT6Iv7tmNL5eb4N2zXtSl7zPHJbleV46VobWbTxVa9X98gHpWnbqv9nMD1xXPJlwWo6x5hFaWn8N61k6U25Cvoa1rEYkrak9DjxC1NWRcxhq73whcBtLjX0FcIfu/hXW+DZA1qAP4a6IPU86rse1fs333l+JdVtycfuRgfjXqvxRtft3gu9hK5/dsQPwrw34JXQt/iDdLnAljVRX0PrcYuNHuIz0MZFFbZnTgNYW7M/PHxlZjT7vaRjnms62O5eDzXT/G5Ra+KJ4GGAHOK4yynBlCiubDtukrndOK9oSaupaHbsrZ8EwLEUzxyKs3tkraasm3nFZumXUkM6qmBg1i5OR71GnG10eoeIlj/AOEeyVH3a8tUW8iNuxkE13+o3cs3h0K2Pu159LbtHEz7TzV0pcuhzSoNxepk6pb27K20Vv8Awwh8rVUI4ya5rUEfaeorrfhxHidGzzXVCV5Hm4im402fVPg9VawiJ54rpYUUHpXF+B5WNrGpPauxib3qXucsdi/GsZxVyPy0XiqEO31q7HECu7OallFiOUFwF4FaFuwrGQFTmtKxJOCaaAub+1WYZFEWwjrVXb8+akHBz2pjTOf8Z2Z1OW3txdG2xn95VrTPF+jadJbaNca+i3O7aINmd3403xbD5mmyOpwVU49a+ZL3VZdF8Ui4AaSWGUv8/JqPZ6tnTCq2lE+t9e8SaNY2yyzagPNlPlRJt+8x6Co7i3lu9EMc4QysNwTePkIr5Y8UfEnWtU0tNPXyV23AnV9nKn0zWDceLPEMEE7xarNumOZMyHr7elclSLcmenCnaHMexXGpavp+p6rc2e26lhK/aZAwHkDt9a9k8JPb+KfASG5Cv5uVz1wfWvhvQbzUp7m8hlvZ9l5jz/nPzYr6u/Za1iFtEm8PeYWltcy4Y5OCa2w2GXK30OCvimpqPU4HxTosmg+LDLHkAt5J4/hJqrqmnT293utYd0R5QivR/jBbGHxEtmyr9nniMu7HO/0zWFpzeXZxwSgMyDHPUV8/iaEsPUcenQ+jwmK9pFT6nP2Wnandrv8AmB78VZXQrlfvsa6mG7ijXCBR61G10jvzWHOjolVm+hgQ6X5Z3Nyaup+7Tjg1alO5jtHFRCFmYelS5M5pO+4W4LOHPSpYY/35kA59alZFSMKvelLLGmao53oKX28Uhfiqkk26TI6UyaXnAp3MWTmXc2BVuBcLuPNZ9uPmya0YWG3FCZDRZt2qxMm6P61Ui6jFX4sYANap3MmjJs4tl5z0q3qUG+E7Rk+lTS248wOKtCPI/Cs3oSL4RvLOGzkhuzsm3Dym9K7XRPEis4sr5tx/56nvXDLApOcAD6Vct1wQT07mt6OLnRsokOmmemtbWtw0cy7Tg5BFWDjp0rhtPvbi3Kssh46AmulstXimUeepDetexh8dSqb6MwnTkjUHHt70fjmmJJFJgxyA+2ak2nI5FegnfYxFHSjoOaM9s5oGcUwA000ppKlgGaM0hppNRew7koIPBqrdwcbl4qQNzUisGG1qirTjXhyyHGVmZB680g/Krt7b7fnSqLcj3r5rEYaVKfKzpjK6HZzSEU0HinVlFFEbgVBItWWXNROhrTlJuUZQMH1qhdVqTQs2ahOns/JqfYyeyHzIyguBmpYW45qW9g8kYqsnFdtGDhoc9R3Hye1V2NWH6VWc13ROZiMx21TnY8mrLNxVSVs5q3sQVmY5qpeZ2nNXJeoqrcqSpGK48Rh3URvSq8pmb/mpTlkYmnCBt/SkuBsQ1pg8O6cdTPEVeZnN6vw/40WQylM1dtzmiykAj610L4jGWsSWY7TUbyZXmm3Dgmoi3ymumJyyKl4M5xWNfLgZ71szMOay78ArTaKizCuDzVbG41cnTLVC4Cikka8xWePiqcq7TV+VvSoVhaR+laRiRKZUji3t7Vp2dufTirNrYhQCRVllWFTXXThY4a1S+xQvnCR4xXP3knJxWjqtwckViSPuPNOTsKlHuUbptzYPNVycLU91t3cVQuZNqmobudKIbiQKSayb6XdmrE0hOazbhuTQaIqy8g1UmYg1Zc5qrKuTTLTImkOKIbhhMn+8P50xutMQfvo/94fzqWkXGTKd8hLVQYYPStS6YbqplATWMJaHRGVgsgfMFdDau23FY1tGoIOa1bVx0FRKV2RN3I74uSayZiwNbN3kg8VkXEbkniiNioEUbkPk9K1dOdi4BI/CspYpv4VJycAepr3f4V/s7654m8Pw6zqd6+mRTjMAXBLD3HaipKMVds0cXJaHB2Jyq7f1rRXkjArvPFXwO8YeHJoF0uP+1LeVtodm5H1xXO674M8aaBZm61bRjHAD96PLYrNVI20ZxToyvsZsX3q0bfHDZrmV1A5GDj1zVmLU2AxuobuZOkzc1S5EVudrc4rgtW8RSwzGMHIrR1vUGZDiT9a4a9LSXDMea0pxu9TajQV9SXUtQe8PPSqFP2tjpimVutDtSSWgVPjCj6VEqk1PtJX6UNgxvTHvSt0IpCOBSE/LSEiLNd/8GtfXTdYNjO2IZuefWuAPWpLeZ4JkmjJDKwIIqK1JVYOD6mtObhJSR9c2ku6IkHPpT5U82MowBJrhvhn4pTVtKiSRh58Yw4JrvbNkc44zXysoSpzcXuj341FOKkupm3NixI6j0xV7SoHZgGRiR0OK6CC2g2B5MVes/sqSjbGuKrmkdca0lG1yxokUigNswK2ywKgc5pIJLfyAFABpYxk5FDMnJtjiny8DmrVlGV+Y8mo4o2Y+1W4xt71DRJNFknJp08nG0VE0mxM1CrF33VSIZaiXC818Y/tSnPj9j/vV9nqcoa+Mv2poynjtGP8AEGP6iu7L/wCOjjxn8JnnumLizOOuKkhjJlX1zUdk2IVANT2/yzFt1epLWTPJJJ1/fjPpV1Q32bHYiqdwymZa1Sv+iA+1RJWHFlHSVZZmB6Vt25+cduay7T5Zc+taNucSCtKZhXN1R+5/Cug8HPtR16VgQndCPpWv4XbE8i+hFdMHqeZWXus9E+H9y1r4+smGB5kiqa+nZrjdYSf7pr5M0edofFekTDj9+M19MW14ZNOLN3TNVVVy8vnbmTPi/wDaKAbxfcngMHNecaWC14n17V3Xx2ma58d3qg8LIa43RI2F0D15rnpLlp2PS+OZ197eKNPSE8cVT0+0t3nRt3U0zV428pW6YFUNNkYTD94RzSpw0PR9o43senyWEY0QENnjua5PUIV+ykYGR6Vpy3lwukBfNZhjoawzdF4GDVNSNnoKhKc4O7MO8gDRk7RW14FRo7tdvTNYt9dBIzVvwvqEqXKGNNw3cmqje+hnXg/ZO59PeB1k+yRtjtXXxiTcOvNcr8M7gXOjxMww20V29ugY5zmtHueZHYkhikwOtaVqsiryOKS1AwKuxkdMVJQ1IM1ft4tqgCoYvarKSYFMZIFp4XIxUYfipIWpjGX9qsto6kAgivlT4qaW1r4rmCDAboTX1k3KEDmvnf8AaFtZLfUY7qGMcnmtKMVKSTIqTdOPNE8s/s5iwZiR9Kdd29vFa43AnHeofOumT5pSuewqldF9p3nd7mniaSgzpw+JnUhZkemuI78Fema9i+B2rtovxAtWaTYl+ywk5rxvTYTJcrt7mvRtIjXbDcRvtmgIaNh2anh7WaOTFXupH1F8ZdDbU/DD3lom64tT5gYd1HNeV6bMuoaNBfKuJCv74Dsa9i+G+uWnifwfGu8SNHGILgHqTjBry3VtLk8N+MbvTzEI7C6ctD6Yrjx2F9vTaW6PRwmK9lOMuj3K0MOFy2alSJcZ4qeaFoZjHJlT9OKsQW6semK+SUdT6ZtWKiR8HtSjaq+9WJgckbelU5sZz0FU1YyY15PkJ79qqXUxbCr+NTrFcXIcwp+7jGWb0pEt0XhiT71STRhLUpl/LXb1JpEBZsmrNza8eZGxNQxAqcGkyeUsRZAq2naqsYJNWI8ipuKSLsbcCrkB5FZqNyKvW7YArSMjCSNFF3DpU8cYxVe3ersTDHPWtdzEY8IwTimR/Kcdqu7dy1WlXHTvWM9BolhkOeea0rZzjJrKgXkVYmuPLAVaiM9QnojXa+8ofI5B9qkj1W6ddrNgdjnmsKEFm3OauR4UjmuuFecdmcstTasr2aHLBt5P941KdSuGfdwPYVkpKR0NSCSt1ialrKRFjftdUjkXEww3tVxWV13IciuXDnPSrNreSW7cNuHpXZRxz2mS0b9I3vVW21CGbhvkarQUMNy4Yetd8ZRmrxdyRtH8QpM0GgZYOGG2sq9iaObParyMQ4p9zEJo8dxWWJorEU/NFQlysyO/NOFOZfnKnqKULXiqi09To5huKCtSqtO21vCmQ2V9vtRtJqwEpyR10wpkM57Vl2nmsp2w1bniCPGKw5KymrSM2KzHbUDdcUpakbrmtobGMiOQfLVFjkkVbmfg1SJ6mqZJJ5YbFNaMAHdikEpGKhupmKnFaRIZFK0YY1SudrqRSSly1JyqmtEZM5fWE27qoW5OOtaetckiqdlbk+9ZW94tv3QKs1NkRtprSMIVelROgArqjHQ5ZMw7jIqjcdK1r5OeBWdNExH3avlFcy5lXuOazrng9DWvPCw5NZ9xGWOBS5SlMpKgY5q/ZxqDzVcJsoabyxkGtoKxjUlc2HeNErI1C43A4OBVW4vnx14qpNMXHtWvMYqmUb9yzHms+Vtoq7esoGRWLeT8YFS2dEUQ3Uw39ao3DbgabNIS9V5ZODSNEitM2M1RuCMGp5W5qCRN1UMpkmmPwuandMGoZBQUim65akjH76Pj+Ifzp7/ep0P+uT/eH86lmiRkSvlutRbsGo2Yk0hes1E6lEtxOAa09P2swOaw0fHWtTSZQ0gXFZzjbUicbI3UhDjlailshnO2tnT40MXNWJIowOgrNswjIw9NtYxrOnK6fJ9qjyP+BV96W2I7GCOH5YFjXYF6dK+HpVC4kjwHQ5U+9e7/AAn+Omi6fosGjeLLW4kmgGFnQgL+NcmIi5WsduHmk7M+lvDH7vRJJmwWbIJYZwKz3vFujJp95DFLaz5icFByDXB+Dvjx4G8Q6lN4btd+lxgfLcXTjZIT2FdbrGu+DvD9i2p6h4j0/ZEvmLH5nzSEdh9awaeyO2PL1PiT47eH08LfEvULKz/d2k0rNAn91fSuM8xgv3q6f4ueKP8AhNPHt/rUKlLQyn7OrdQtco6ttrsjeyucEkruxUvZWbjcaohSz1Zud2TVeMNurqjsVFDpEyvC1TK5bpV19yg1X2NmriymLEvoKs+X+6JIpbKM9SKtvHmFjWcp6ksyD0BprdBU7JmOoOpFapiI2pB1p7DJNM7VZRq+G9autFv0ubdjtz86+te+eEPFFvqlqk0UgBx8wzXzfXV/D+6nhuXETkL6Zrz8dhozjz9TrwlZxly9D6bttQE6qu7AHetOGYK67TuFeU6LrzIyrMdprtNP1bzkXBGPavAknF6nuweh6Jps0TKNzVrLcRKvFcBZXDkgq+K3bGcsPnJoc0U1c6dLrcPlFSozHljWVazolWTceZ92puZtF13ydueKkiqnET071diGFqkS0T544r5B/azj2+L7aT1Vq+uJDhSe1fLv7VWmvJdxXyqWCZ/CuzBStXic2LjekzxO1ZhD0ohnIkIY1DbSkRbQckVVkkO8sDzXu8l2eIaiTh7lfaunRgbHHXNcLbyN5wOa6eyuj5GD0rKrC1hrQuRD51HTmtCPBkHasyxl8yUk9BWpCu6TdSgZVNjatP8AVAZ6CtTw422+IPesq0x5XFXdHk23y10xPMq9TsGkEd/YzDjZLmvofSrkyaPbtnO6IV82X0n+ipJ3Q5r6A8IT+b4fs2zn9yv8q6JK6Rz4SXvtHyj8ZoWj8fX5bo8hIrltL2xzE4zivSPjrZIvjVpCPv7jXDRWse07Qc965LantUnomaUyi5g4HGKr6Jpkct8MHBzTiieQR5uOOmal8NQlrvKMcg8c1LqKJ6kMPKcbnZ3uisNLJByAOlckLEmFwDtxXe3LSrobDOCF5zXnVtcTfvcN8uT1qlKNQ5lCpRjYw9YtWVG56VZ8Goyy/MOM1U1m7ky4xWh4OLSMM8CrjFJkVKrdNpn0f8JbwfY1j9q9PtWUgc15H8KYj5Q2nrXq1ojcUqi944ab902YcBRg1ciGUqjAhCCrCF9vFZmhaRyOMVMnUZNVrfd/FVqOMmqAl+lTQ0kaqBg1ZjCAUDSAZ6GvHvj/AKY1zpgkRMlSTXsbMqnjmvP/AIwf8i/MwXOFJrSnLlkmTVjzRaPmi30udlG75R6VT1awjhGWata71KX7i4Fc3rU00nLscVpi60WjTBYeomP0wbZP3feux8KkyOYXPNcv4atGlAYciu50C1W3u0cjqa86NZqR6jw8PZ3kel/ATUm0XxlJpszlLW4QsMnjeelek/GvS5JNKi1eFdz2vy4A5OTXk0qi3a11CAbZIXWTI7gc19BaJdQ+JPCsNxKqt9phyy+hrrhJnnScZaHjeieILa9H2HW1CPwI7g9BXWz+G9UihR4IzPEQGVh3FcP4g0FtM1OWzk5aJ92fqa918KTCfQLU7twCBT+Aring6dWTbVmdsMVOkkou55XPbXisVWEluhHoaSLSXkYB1Jk7J61u60EsdSvbi7mWC3DM25jgH2FeceJPiXdzRtZaDEkNv0kklXLN7qa5qmGoUNZO/kYvMK1S8VodvbWMejrcQ61eR6ctyoVY2wSawJo9sjKF4z8h9V7GvL7y5urjdLdXdxNKeRvkJx9K9B0PVP7X0qG54EsaiEr3wO9cWJmqqulax0YKbi+V9S2pzkY4HBqvcRfNuHFWBuD5A+XvSsu4V5x6hXiBqZaFjxT1FTclioOauQN0FVlHep4Tg00zFo07Y1bXis+B6uxtxWqmZOJaSTjFNPXNRjNSLWU5XBIHcRxE9+1QRMWfc3NR3Eu6XA6CnRsFX3NKOhjUd2XYmwOealSQGqAk7U9ZMVpzGVi952G45q3G/wAoJrJibLZNWRN2FaQkRI0fM9DSqw7cGqKTY61Kkg61qpGZcD89auWl7JE3DcelZivTw3Nbwm4u6JZ01teRXAw+Eb+dSSfIfm4HY1zcMhUjBxWtZ337oJINw/WvTpYjnVpCLm/v09DUqT44YfjVSbCjeh3If0NReYSOTWntORjsXrqISL5kfP8AWq46c9aS1u9jfN9w1YMcUjFonBJ7U+SFbVblczREPbmnDFQXDtBw6MfpSRXELH7wU+hrOVLlGpXLXGKfjAGOaYpUjO5TUV5dw28RZnBOKuKSWoGV4hK9ByawZVrQnuDdSsw6e9VZVrln7zuZyZTK0MMd6lYVXkbmqjojJsqXPU81VzxVmbnNVGFMgRzUTsMUsmagnOBVxJYj7RzVeRhg01pGZsU2VflNapmLMDURvkP1q9pluvlBsVVnTMp+ta1jhIBVQWpM3oQzwgVTliyDitKds1UlGOa6EYszntd3Wq9xbIFPSr0swUGs27uhg81asjJmTfRqqnisabhjgVp6hKWBrJkJzSGkyCQAA1RuOauTNxVNzmi5SRRmU/WoJJNidatXQ2rnNZF5JTuWQXs2/NZNxmrcz8GqMzcUykijNwc1VlOc1an+YioGTNUkO5SI+alxxUrx4JqMnC1ViblecDNVJs4PFWpzzVWXkGgpMqMOc4pIifOj/wB4fzpzqabHnz4/94fzrNm8TnhzTSKngiLVK1utS5JHW5IqAc1qaRjzhVTyADV+wURuDtqJyViZO6Ov0/7g61akHy9azNOuDtHYVpffXIrmbuc1rMqTr1bNYl2N8hVuc1t3YPlGsPObnHvUPY3pongt2LLIAIynKlexp2oTX15tS9vZ7lF+6sjZArShj/djAqpd4Q9KxjLU65LQrCIBAFGBTHj4IqVWJ9qUle9bI52ZVxDyarxxck1oz9SRUKru9BVqTSKiVvKz1oEIx0q2IwB96pI0XqMUvaFNDbeH93SzRmO2JI4qXIHfipZsSWpqU22Loc/MPlCrVYKNoNaU8LbPeqk42IFrrgyLlToxpjdadJ9+kcHNaopDc10HgeXZqZX+9jiueq5o07W+owyKcfNzUVo80GjWjLlmmeyLafaIdy8NjrTLXUr7S5wj7invU+gXSTW8fOWIFbF7Yx3EPzqM181J62Z9ElpdGvoevLLGpLc11un6kWx0ryuzs5bWYbc7c122gNIwXIPFc01bY2j5ne2EzyEelblquAK5zSmOBmuks84FJEyL9spPNWqro20U5WYtWqRkPfJUjg15n8T9Ct9Xja3nQEODjivTzwvvXLeLrcuokUZK0SbWqBJPRnxX438OT+GdZmtmU+WT8jGuaaNx8zKRnua+q/ir4LTxPoDzWkQ+1xrkY6muN+FXhbw94ks5dE1y2SDUYWKjcOTjivZo5ivZc0ldrc8mrg2qvKno9jwUcEVrW9xttck1794h/Z1WQF9OuTHxwAK808T/AAh8XaOG8u2e4iHeuiOMoVetjnqYWrDoc3o9xyAeua6WDI2+hrl7SzvbG4EN5ayRMDzlTXT2ufKBzTdr6M5Z7GxZjC1bscLep9aq2X3R82TirEeUuEYHvXRFnmVUdRdpnTX+le1/Di48zw5bjOdqAfpXie55NPZT3WvVfhHceZ4fIz919tdL+E48O/3tjzH9oZVh16CVgSWU4x3rf+BnwZufFkMeta5KbPTzyqKcOR7g1S/aLtsT2V1j7jKf1r1r4ReIhd6BbDzQqqowK8nF1pU7KJ9XluGjWTu9jpb/AOCvgua1jjWDYq/xhRlqyNa+AejyWhn0J2S4ReFOADXTXniGScrHHKVRD1Heuo8E+IreeY2NxIomxuUk9RXFRqqdVRbPXrUKtKjzI+W/FOjT6baXOnXyeVcQ5Vu2fpXkdpYM4mMbE8nrX298evh23ijw7cX+kLt1OKMsFHG8Y5r4f0xr61lntrmNlnhciRGGCOa9OEfZs8+KlXjpuc7rtpNGX3AVqeBIXJ5qt4kmlO7K9a1Ph3+/YbvlwcYrpg7s4K0HGDPf/hQI0jUGvWrdIyoxXk/w5i8ttuB2r0+CTbgZzxU1dzjpfCasQB+WrkShaoWTbuavwnccVmjUmUcZAq3CvAqFF9elWre3uJR+7U89KdxpXHqike9SpDxUM0NxA+JFPSkWaVV5FOwE5hwfWuc8f6cL3QrmMjqhxW+lwx+9Wb4pmC6VKOvymmwPlO80lYryYSEgKxFYut2cSR8c103iS8VdRuEzg+YeK5XWroPBwORUVLcp00JT5kbvgu1TyN7YxXQRzxRMfUdK5jwTLJJEU6Ctm8j8uTgkk+1ee7pnq0YRmrSZ2ej6nHfabJF/EAVr1X9n3WGutOv9MncB7WQLGCeSK8J8NW9zHcA8ojd67/wVP/wjvi631Pzz5DfLKvQMTwK9ChGUlzHlYp06Umj0L4xaXtii1aFeQf3x9u1dH8OHVfCcckrhVyWJY4AFaPifTxrXhy4s1AYzxjb/ADrxH4o+Nn0nwqnhfSZDFPuMdwR1KYwRRVqKlebMlYxPjb4uj1/xW1lpszfY7XMcu0/K7A9feuHGNpA4A6CqVqmwBRznkn1qzO4RMV4Nao6knJlxiODFj94n61seHNQbTLzzGZvJIwy/1rGtF3jJq4+0R1gbLTY9VtZIry2jnhI8txke31p2ztXI/DvUmEj6dM2Q/wAyk9q7YDjaR+NYSVj1Kc+aNysy03Z82Kuqqj5cU10CNnFYtF3IVjNSIm3rUyjdSmPnFTclodCDmrkZyRmq8Ix1qwg6fWi5DRaXG2mXcoii6/MelCkKdx6Csm9uvNn4+6KNzKclFEqvk9akEneqW70p/mcYqzluW99PWTmqYkpyyUkgZfEmBT4pCaoB8mpVetEQaCvuFSRSc4qir81MjqvWtIksvLJ71Kk1Z/nA9KcslbRkZtGoknHvV62lyMHj6VhpN05q1bz4Yc1005kM6O1k42t92mTqVf8A2O1VbWbeOKuRyptKTH5T0PpXdZSiNSIWy309qRZJI2yrEVLJGF+793tioHrFwcS7l5NQbaBLGripVnsZPvQhW9hWYnWpB9a2hWmt9RGh5FrJys7r7Co5NMs8bpJWYe9VlxTizFcZ4rVVl/KIh1GLT4ocQ5B9hWLIfWr95tJrPm61k3foQyCQ1Um61al6VXZc0rGbKkh61Vkq1OMVVl6U0SRtjFU7ojNTSsR3qrLk1SRDIsBTk02VlwTniif5VqnI7bWrRGTK7gGTPvV6P5YwKzkf5h9a0N3yD6VvAymIx5qrdNhTTpZME1n3kx5Ga0RmyhfTbc81kTy5J5q5eZZutZ0qHNFxEEx3VVmXirMq8VXfmqQrmdcn0qm7YGau3gGDisu4kIGBSLRWvJicisqYls1emyTVJ+M07FIpXC8cVQmHatOfBFUJFJPAq4oLlBwc0KtWzCzHpThbH0qrlJMy7pcLVRl+Wtqe1bB4qlJbkdqd0HIzIlWq0nANatzAR2rMmj5IoGlYqNk9qltLctKn+8Kmity1aunWf7xOP4hWM5WOmnG5wkUqrUhnU9qo5pcmpcEdHKXTIvHy1JFcMCO1UAxpVZt1JwHY6LTJmaT73FdTa8xVxmi5MtdnZ4EIrBxsc9XcivEzEa5qQlLvp3rqpgrK1c/qEarPlfWs5bDoPU1bSTMQ47VU1DlqW0k+RQTxViRUYjjNciTuerKHMjLDY6DNDebJwkRNaqwxcfIfyq5aQoSPkIFa8xCw1zEttFu7o9Cua1rXwfI5UNLj8K6TTlhUDt9a1Y9R0+3T95KmR71Epy6HTDDQWrZgQ+A4WA3TDJp7eArfdsV66GTxdoFtGDJKCfYisvUfiNosMbmCGV5McEVKjVeyFL6ut2gs/h9YFcytwOvNct4is7OxvDawsCqnimXXxQ1LLpDEqo3TctcvdatcX1ybiY4ZjXTSo1E7yOKtOlb3CxrCqFzGOlYsigs3PQVtXZItgW7iseYAKW9a7Iqxx3KMoO6h+i/SpZFG4Cjb+7IPY9a0TNYsrEUqEqwYdRWv4c0HUvEmrR6fpds8srnBIGQv1r0Hxr8B/Fvhfw//AGxcTW1ygXc0cIJZRUyq04u0mbwo1JLmihnw+vY7qBI92WHFehRoygBunrXhfgfVP7N1VUlyqlsYPY177o9xDeWyMvzcV4OPpOnUv0Z7WCq+0pryHQQKxGcVvaYgUgLVZbEHDKcVZsVZJQOfevObudyVjqdPAAWuhsz8ornLD5lGK3rLOOtVEmRpr92p4VwuarQHjrVpWAXitEYsczY96y9WiDo3fNaHLc1XnXeCDSYkzmrJfs87ArkHtXOeMvAMeo3a61ocws9RQ5DDoce1dy1nuYnHFQywTxEeXuNQk07jklNanJaJ4z8S6Gq2uuadLPsGDOOAfermpfFnw7HEftluoOOhFbVxZXNwpEkSN7MM1lS+BbbUpA1zZQgf7gpr0I5bdTzXxR4o0vxYHtNE0PfK3AdQK8w8Y+Hde8MqlzexskUh6EdK+u9D8KaL4ftjcLawRlBnO0CvmT9ojxzH4j106VYAG2gbll/vDtXoYJz9pyx2PPx0Iez5pb9DnvD99DMVMkwUkd66lbNXjWSKQOe2K8iXfHjazA+xrSttb1S3iURzcD1Ney4PdHhOKlue026v9mww7V3/AMHLjbp08TcfvTXztpfja8hixcAtgeldR4A+LK6HdOl1AxjdicgV1KS5bM82OHnGpzdD0r9ohQ2hI/cYrjvhz4mvoNMSygLemR2rQ+IXjrQ/FXhow2r4n44Y1k/BaOCSW4jmG5uNtefjIJwbPosnqSVaMV1PbdI1CT+zslj5oXPNc5pniTUIdfa4kkaNon+QeuKuRPJHqSIxARsKfpVTxvpbWqreWy7geuK+Wk3GR95TjFrU+mvhv4rg8S6QpZ1+1RgLIvrXh/7UXwvWLUG8aaRbYWT/AI/9gwFAHBxWV8J/FE2h6xBdliYfuuvrmvp6N9P8S6EQVSe0uUwynkGvo8DiFiaXLL4kfM47DvA1/aU/hf8AVj81vE+ngRnByDyKk+H6TfafLhUkg9K9C/aI8EXfgXxLNG0THTbk7oJsfLuP8Oa5H4X4jvmk298ZNdEG4nm4ifPFs9j8BNNFeIsqFc+teu20RkhUrya808FWVzqepR/Z4WQL/Ew4Ne1+GtO+ywL9qAL9/SnUqrdnHRoSlokZVurwnDgir0Lcgmulh0+3vpNsqgLjjHFYupadJp92ylW8on5WPSiD5lcdSm4MlheMEMx4HWtLw5r9rdXxtV2jsvua5+YObWT1xxXE6TqTW+qSRlijq2Qa48TWlSqRsetl2FjXpTvue463Fvtt6R7mB5x6VgBgxrS8IarHqenDMqtMvDLnnHrUesWot5jOq4RuT6A16KkpxUl1PMrU3CTi90U2g3DK1R1HTzcwSI3TFX1m4yDxQ8y7SB3oZifKnxX0JtL8Rt5akq/zGuI1S3drc4TFe0ftAEW7peeWT8wXpXil9qjTHai8YrSNKLjdiWJnGXKjovh/FFGN0hwa668NvJ8yYbFeb+F7plm2sTkn8K9M0K3WeLpnIrmcUtDojUfMmUJdTkiAWJdjLV/7VJf6crSS4KkN+VZur2Nwt0RHGQvuKs+H9OmMrRSMcE9K1w87OzJx1NThzI+kPhL4ht9W8HRNJMBPbqfNBPKjsa+ZviTq8eseMry4t02xLI0e31IPWuqn1C58K+HNWtrOUr9vjC5zyuPSvL0LPdDn5jySe5rizOeqivUyw7bir9DVtV6fSobp90+0HNTRnZAzH7w4qna5lu/xrx2dUTXtUxGo/OnOwZtvbpSuRHFgdcU22Tc2TUMtGnojG1vomBwfWvTIJjLADnnFeVxvsZJP7sgFei6XP8w/ukCsKuh3YTVNGkHOQM81Y4dKqOoznOKfA/GDWDZ1NFtB8oxUgWo4W4qaoZIIuTU6YAqIfLSSSLHGXY4AGaRLINVuvKi2KfmNZSvgc9aguLk3E7OTwTxTd/buK3jGyPPqT5mXUk4pweqQkpwf3p2ILfmVIr9AaoiQVIsmFJJ6UJAy6snOKmR6zopNxzTpbkRjrVCNIzqGxnmn+dkYrHikZjuqwsnvVIDSWT3p4mrOWX3p4l5q0yGaSzc9anSbnrWUknNTpJkjmtoGUjoNPuyj4J4NarsJICQ2T2rlYJK2LC4yNrV3UZaWMWzV02VmjaE8legoduSO9MsZBBdK+AVPWpLxSshOOGreS900ixEb1qRSMcVUVxk1Kjis0UWATS7j61DuqSD97KsfrVICldnL4HWqEvfFbusac0cPmryRWCzZU1o6bjuRIgdsiomPFSSdRUcnShGZUn5NVZhxVyTrVefoadiDNl+9UUvAzViRear3A+WmiGUppAxqpP0NTuvzVDMPlqkQUk+/Wl/yyH0rKztc1ZM37oCtoGciO5cZPNZl22c81ZnfcTVOcZq7mTKbjcarTrjNXhGc1BcpVpEtmVN0qlI2DWjOlZl0MNQJFG8fg4rKn5zzWjOMg1nyL81Oxoim655qjOMZrUkAwaz5xlsVSGZ7AsalhtC56Vbt7cu/Sti0s+ny1E5qJtTptmTFp2R0zUq6f/s10cNnkHipksSR92uSWIsd0KByU+n8fdrOubHH8Nd3PY8fdrLvLDrxUrEFyw7scHfW20HisOe3+c8V3Gq2oAIxXPS2o311QrXRg6Jn2lvnit3TLP5l+oqKztRvHBrotNtRleO4rmq1dTqo0j59pwpD145pQD6H8q7yBeTT4/vUza56Kx/Cp4bW4dhshb8qmTSW4KLeyNjQ0+bNdVC+1BWFoum3pAxAa6GDS9Sfj7PjHvXK5x7mM6FWT0i/uI5XbacKcfSsqcB5OetdZFoepTQ7VXHrVeTwndGUMZWB74GawnUj3OnD4DE/yMxLeONBndnParKsgGABW/YeEGeT5nkb0+Q10Gn+C1kbatu7nv8AKawU4nof2fiu1vmcPECQMKKuIjBN7/Io9a7qXwrDZxNLcW5iRBnkV5P4y14SXkltZtiJDjitqS9o7IwxNKthopze4usa55TGOBzn2rnrjUbmUndIefeqTykk7jnNQu5rujTUTznOct2TvOu/EnzfWmoVL7V4qq53CnQlt4IrSwuTQtXCqsQzyc0+NfMeMDtTFPnXG08gDmrdlH/pBx0qWSOupmYiLsKqT7WHFWZGAupD6VXkjXy+uCajqUkVZlwwPtRw0betKyySSLHFG8jf7IzmtM+HtcitvPk06TymGRxVOSW7NYwbWiPT/wBnDVLXTLqWQBRcMR83evo+y1aLWbZ7O92yLIMYbvXxJ4S1G50fWUZkljQt83ymvofwvr/mpFOkvBxXj42m41Oboz6TLZRqUVDqjzv46fCq78M6hJrulKZbGRy7AdUJ5/Ks/wCGnihiFt5XGV4wTX1LpctjrumNYanGtxFKu1lb0NeS/Fj4KWWj2za94TzEYvmaBB1Hekq8alP2dTfozGdB0KvNDbqjY0e/SVFJIINbsMKsNy9K8m8B62Ly1UZ2SocMh6ivU9HmaSEMuMdxmvOnTcZWZ3wkpK5rWknlkCtu0myBXP5JG70qzbXZXbSSHJXOmjkAPWrKS8Vi2spkArRjbAFWZNF5JKa3JqFZFxnuKXSftmpXckNva7wp5YGgzem5ZjiBGKsrbqcZUU0JJFKY5UKutWUzjnvTSJuIsK/3QfepFAB2gcetPAO3g4rL8U6vbaHok99M4VUQkZNO1iTyr9pTx4ug6C+n2c2LmcFRg8ivkhZi8jSsxZ5DuYn1NdD8SfEdx4t8TXOoSyHyQxCJngYrlWGGGK93CUfZw13Z4WLre1npsjRcqYdwPNQKzEgVHuO0Cn233y3pXUcVgupSCEB606JcjDZJqsx8y4LVbQ/KBTG1oXrLEY3Rjmu++HGrPp+pLIMZbqvavPrV9prX0K7aHUY36KDUVI80WjTD1HTqxl2PoixuJJFW8mc72PCg8V21msWraYYmwTtwRXl3heea/iX+6FrrtC1J7G9ETHCnrXx2Ii1Nn6LSfNBNGTdQvpGqtDj5Cflz0xXsXwZ8YrZXCaXcy/6NLwhY8LXm3xCiSa1W7h5PU4rmtI1ZtoAYjb05rXC1pU5KcTHF0o1oOEj6z+K3gnTfiB4MudHu443d4ybaU/8ALNyOGBr4v+G3gfWfD/xKk8L6xbT7IbrasrKdsiA9c19NfB/4kxzQJpOuTYkX/VSN39BXp19pek6tJHeSRQySqP3coxkV9RTrxrQ5obnx9ajKhJ057HGWukWun6jJDZwrHGhAUqPatyVvnCqoOBU0+nTQzvI3KHndXLax4lS0vTDDEGA4Bz3ryK1R0/jPXoUfb+7SVzs9BGZGJ5Pp6Vc12GOfTXEn8PQ1n+FdRs7yPZGAlxt3MvtV3xHJ5emMc45r1KEkqPNc8rEQft+VqxgWNtHc27R/xYOK8Q+I0d3pWvPsVk5r3fw1+8kDDpXP/GbwuuoWX9rW8e54xmTjsK4sRTlWouUd0ehgqkMNiOSWzPLfAXiy+0nXor6SUmEgJKuei9zX0dZ3VlrmlJcWsiywSruGDyD718hTM1vK6Y2j0rv/AIH+NG0fXho95KRZ3R3ZP8LdAKwy7GOD9nLZnVmeCVWPtIbr8T2Ca1eGZojTfJxjNb2rwBlFwvOOTWWdrL6H0r3XofLNHlXx10f7Z4amkRATGC35CvleGOeVipXBBxX2f8Sl/wCKcugFyTG38q+SI42XUZVxj5jVRqWTTMvZOU9DU8D6MJdQVpXOMjrXs1pFp+nQKRtzivLNHLWqiUHPqK6WzmmvwNucdhXBLEansfUXyKTNDxNqCBDJBGD7msCw1K5F5HJ0zwcVt3OnyNalXGaq6Xo4Eg8w5bPFY+2kpXN4UaTptMTx3PtsLZN25znINcNabjPyctXXfESBrfydw5PfNclp4zdha5MRNzm2zy2lFtI0r19kKqOOOaNHTLlsVX1Bsy+X6VoaaBFblu9c7Za0RNcHL4qeFdsW6q8Ssx59aulcIF7nis2Uhbhdunbu5YNXVeHLxpLCMnk45rmtQULYD2xW34RjP2ItjrUVF7p04VvmO0hZZog3oKeBziqGmuVXZ6c1d3Yrjb1PRsWIWwSM1YibNUI25qdX4I/MUiS2WzWN4gvtgFsjcnk4qzf3Ys7VpmPP8P1rlvNaeVpWPJOaunG+py4ifKrFpW2gfpTxJzVISfPT9+TxW5wl0PQZKqiQ4pN/NIC7Ec80k0/zBag87bHUEUnmT+wppAagl8uLPeqazGaTk96q391ltgNPshhNxpgaqSbRgU4S81S8zmnh6ALqyU8SVQEhqVHrSKIbNCKTmrUT81mRydKuRN0reCMJs0YnrRtZMEGsm3bmrcbYWuqCMGzo433Qbsnirkc3n2pXksorK06UPbnJ+7Umn3Bhudrd67FqgUrDjLz6Y60qzVDfgxXJz0f5hVfd82RXJJ2Z0JmmJverulSKb1B3zWCsnqauaRLu1KD/AHhVU5e8irnazRrLG0bcgiuI1S3+z3bRjoDXcjr71yvjGMxXKSDo2c16tZXVzOexgvzUMlOZjzUTNmuMyI5OlVZT1FWZKqydTVEMqStg1BIdwqS5qqScUENlafgmqzvwasT96psOTVJEMo3DYJpDJ+7FR37bSarwSbgQapOxEkOkbBpn3jmpNoYZpEXmt46mUtBrBcVQuWGTV9x1rPvMYIrXoYmfO4xWXdDcau3BqpN0pWHczJlIzWfPwa15UyKzrpOaaLTM6ZmqKOMu/SrMq81PaQksDRJ2RcNWTafa8j5a2be25HFMsowuAa2raIEr9K8yvU1PYw9K5Hb2nXirkdqAOlXLeHgVbWAVwSqHr06JiyWgIORWPqNrgGuuniAWsTUYhg1KqM0dFNHCatbdeKwZbT94eK7O/hzuGKxZoQGPFdMahyzoamZaw7f4R1re0yLpxVOKHpW1p0eMVFSZrSpWPKbDwHbyIJPIcj611Ph/4XzaixW2syq4+8RmvXtK8LXEVqE8uIfUV0/hrTW0+QeZnHolU6tST1PbccHSptwtc8htfg1eAhCqZ/3K27X4LzJtMrRr/wABr3FpITEGAPHp1prXkTIB5c24etXyPucDzBLax5hY/BuCO3M006be2BjFW7P4X6YSIzdJ5hPDdq9Qh1AfZChhbdjoRxVOBrlZd4hixn+7T9kZf2m9byOTX4Z6PZRYkJuW7lDjFbeh+AvDy2e97Nnft83SuguZrmaHYkcak9Tii0kvYMjMe2hUVfYxnmTcbXK9l4R0eGMqungv2bjiprXT4YZxEIYQoPJ2CnxyTrndPjceeelQzNb28E1zJcNiNSxO6tPZLoY/X2eU/tb+ItP8O+Df7Pg8oX1zgptABx3r4tZ2fcznljk12/x28TzeJfH95uneW3tpGji3NkY9q4FmxxXfSpqCOOvVdZ+8OcnBwcimq3FB6Uwda1sYWFc1ZsV5zVVqnRvLjGD1pMJbFmzkWNpWbqcgVYsJdrM7etZ8WXBxj3qSNwpOTgCoZm4lmaTdKxXua1PB/h+78T63HpsMghRmAeRhworHhkDsSCAtdd8L9etdH1WR5pAA2Oc1hVclFuO50YeEZTSlsfT/AMLvhf4R8N2iTW9mLm8K4kmkO5SfYGus1Pw9osgJlghGf9kYrg/DnxEspLRI7dh0xzXQ2upR6gd7XHJ7buK8Sc29ZPU+lhSsvdWhT1jwDoOoRsn2WFs9CqgViRfDAWyN9hLIR0yc120RZWCwsSf0rXsXmXG4896x5nsO/K7o8/0zRvEGkSAtmUD0Fd5pN0t3Zm21CPhxgqauy3G4FSo+tVWhj3hk+9RsVKq5rU8W+JvwyOha0fEWhgi2lbdMi9Km8NtLFsG4kNivcfJjubRrO7VXicYIIrzzX/C8mkXBeFd1szZUjtROTe5NFpaDbWQFzG3cVIyqGwvas5d4uI2U+grRfcr/AFrNM3NSyyqCtCOTgVlWkqgYY/Srnm7RtX7x6ZqyZItBZLyQWsClmbg49K9T8D6Zb6HpPzKNxGWJ61zPws0ua6827vLZopFYhCVwCtdb4wc22kOVYKRxx3ranGy52eXXnzz5InK+I7qO81h3hA2jqRUAwF3DpVO3OEJz971qaeaO3gMszhUA5zUXvqdCXKrErSCOMyMcADJPpXy3+1B8RlvJT4d0243L0mKnoa6X46fGa3023l0bQ5RLcOCrMpyFr5dupJryaS6uXLyyHLMx5Nehg8NzNTlscGMxKiuSO4wO3kZ/WmQhmfmhG/dFfSiJgteweQ0WmXApR8luW9aQncAaLttqIgpGfUjiXCk1YjOMGoF6DNPTMjYXpQNlyBt78VZErLKhXsarQgKMDrUy4zSIPcPhbqCywJzxjBrpvEEhilWSPjnNeUfDbUGhmSMNxmvV7nbeQAnrivmMwpclY+6ynEe1wyvui5b6pHf6cbdjuIGK5Z7GaCUsoO3PGKlWGS3lIVsH2rSsdQj3eXcKMetccVyM9GXvIqQ3k8TL8zKR3HBr0Lwt461qztVt4LwhB2fk1ydzaW86brcqSaqLDPbvlQcDrWqqOOsXY45wi9JK57tpPj3Ubu2Nvc3CemcVj3pebVY5OW3txXmen6u0TBSSK6vStaSRo9z9D1z0qKs5VbczNcNKFC/KrHp3i5m0b+ztVtZPKmIRT6EYrW1HxVa3/hbdNKq3GRketYdnc6Nr8EaaxdbY4lG0K2DxUPjT/hHYNBWLSvNeYEYOQeK9HnnCEpwkrNbHnxjSqShConzJ7m54B1+wku2gnkEbk/Lk9a9AuYY7q2eCQBopFwR6ivmFNR8i4WQMUKnr0NeveCvEczQIxlMsZAzk5NVl+ZKK9nUQs0yqX8am/keS/E7w5Lo+vTRuuI5CWQ44we1chbwmKdZFyrowZT7ivpr4j6Db+J/DMksIBuIFMiEdTgdK+dpIWRjHMpWZeGX0rDG0PY1Lx2eppgsT7aHvfEtGfQ3wn8Sx+IvDi287bru3ULLnv6Vo6irWUp3qSh+63rXgnw+8QS+G/EMV1ljbFsTKO9fSGbXWtLSe3dJEddyMDnBr2cBiFWp2e6PCzLDeyqc0Vozzjx3PLPpUscak5Uivm650l11WZnGDvr6yvLFDHJFIoJBI5rwD4u240vUTNCAM56VvJannQk09DEisC6pDChkkbjavWun0vSdQ0eYW+o2b2sjqGXf3B6U/4R2jXVt9ukUMWIwT2rqvjvdXEthpt1aIfO3iMkDsBXnzlBza7HsRVT2UebqYMskUb4kYdKz59QtbacZcEnpg1Dp3h/V7+NZ7qTYCOmakbwPcXF0rea23PPNDg2rmFKpGMrNnLeK9QGo3BVVOI+5Nc/peWvWPpW94t0xtH1y8sGOdqrg1jaSgE8p9FzXFJWepytpybQ+b5rk+u6tuKPECj1FYsY3XS47tW+Y2YBF/g+9WTG9iS0Xe+8fdTrUqDzJsjoDmljytu2AAMc0+AYhc+1SNBqAzZMf9oV0vhUL/AGan0rmrg50wt7itnwnd/uBExFZVE+U68LpI6ONjHKCO9Ww2RVJmAIxzU6P8vPXtXKz0rE8TfNVtWVF3t071nxt85/WsfxBqhUG0iY/7RFCjd2RlUmoRuxms6h9uuyin9ynT61Xif5C3YcVnltkXy/eapwdsIXPJ5NdcYpaHkym5O7JhJ39alD4JqgG5qXzOKGiUW/MpVfJqmJeaUS7ULUrDJrmbnaO1Ojl8mAydzWYJi8+OvNLqVxtAjFNIRNHJ5s2T61qo20BBWNp4Iwa01baNxNNoTZa37aQzVReftQkhJqkhXNBZM96mSSqEbYqVX5q4omTNOJsgVcgesuB6uwv8wrppxOWpI1Im4FWg+FFUIW+YVPIxC10JHO2amnXHlyhCflbrVuV/LuyWPYYrBhkPFac03mCJ/fBraGwXNudRdxIM4YDj6VWexlU/LzVb7SYmjbPCkH8K6uNUuLeO4XAEgzxRKkpG9Od0cq0EyknBqxpBkGrWw7eYK3pbVSzcCoYLULewOAPlcGs/YNSRtzHSXUyW5EjHqQtZHjBFm07I+8OlL41Lf2L5kZIKyA8Vyya089psmJJ969SbVrEzlbQpbscE0zcM0xmBYmmMea5GjC5LL93NVmFPLHGKY3ApWE2U7gc1VcfIasXDcmqkj/LigllKbrVZ+tWpulVWNWjNmXqa8Gs+2bDEVr6hgr2rOjj+ftTS1E3oTBtq0obio3GDTc/LXRHQ55CSSBc1nXk3Bqe6k4rMnfOatsixWk5FV3Wpt3zU2XGKYijOcZrMuDk1pXJBNZlx1NUCZXZdz1o2sW0CqMPLVq2y8Csaz0OvDq7L9mmcVvWUf3fpWPYJW7ZjivFry1Po8LDQv26VbVOKitxxVhjtWuJyPTjEp3QABrD1DvW1dSDbWDqUnWo5jZQ0MK8A3Gse4RdxrUu5BuPNZU7Zc1vGRlKmESD0rSsgBis2JsVoWLDI5pSkKMLI9+t4bdrdT8uafst1H8IrzW/8X3FnDtaE5+tYd38QbsD5ICT9a9L6xTR4Cozl1PZTLbL3UU03tsOMivD38c6nN/yxZfxq/puvaldMN0hXNL6xHoivq/dnsA1KJmCxhSxqcNqDD5Yk2/WuE0AzteRNLOSM8ivYtHs7eWzVggc4rSEuYylBJ2ucysV83LEp7CnrYXbj/WyZrsktLVAMgCp4YoGb5cUO44wRxS6TOw+Z3NcD+0NfyeFfh3cSo5SScGMHp1FfQdvaQbhlQT6V8l/8FB/EEcQsPDUMgVjtmZQe1aUoS5kU+Wx8ezSSSSGaRizucsT3NNbpStjbjsKYTiu8gUNSN60lLnigBeop4+5nrjrUSnmpE4Q8UmIu2FpcXc0Nrax7p5mCqo6V9A/C34B2s8UWoeJryVWI3fZ0AZD9a8g+Gk1tbeI45pmUYAIz619Z+D/FlitkqSXSdOma87F15xlyx2PRwWHhOLlJXZWvPhL4X8vZbaRaKuPSuW1j4D6FcFpIpPsx/wCmYFekzayLgfuMEeuarPdS8fPmvMlVlF+62ep7CM170UeD6z8KdZ0gt/Y2qXUu05CscCsM6x8QPDrbbqyZ4kP3lJJxX0/ZbZXHmKDV2bSNNukPnWsbA+opxxD+0kzOdGMfgbR89eGfjQlvhdRjniYdcoa9P8K/FbQNYkWKO4UP3ycGr2vfDHwnqgbzrOME+lcHe/A6xtLv7Vo85t2U5GMmk/YvZNMUPa3tJpo9lt72K65icMG75rTsrXuTXienTeKPDFwsdzDJcW68b/avTfCvi3Tr4JG0wWUjlTWKtfU6J03FXR1nkkZPUimzRxXVvJZzAFWHBParkTwyQBlYEH3qtOY8/epyRjfU8tvLeSz1OSFxwHOz6VoCEsm/PNdF4p0lb2JbqH/Wp29RWHDkJh/lP8qysdcJXRXZdpB5NangfSo/FGrfYzdT280B34xjIqhcR3T/AC2EfmXP8CZ616B4W0LXYVh1ltONvfAAPGCPmUVUVqY4qryRselWFuthYx23JMaBScda8y8aaw93rT2scz+VEcMp6VN4o+L+m6IstlqMYt7sKcxs36182/EP456fDLctpWLi6lPzAHG011yvVtCmrnn0VGnedRnsPiLxVpPh+we5vrpVCDIGea+c/iv8cb7WUk03Q2aGA5XzRkNXl/inxZrXia6MupXTtFnKx54WsMffAFd9DARj71TVnLiMc5e7DYmYySu0s7tJK53M7dSaGX5ASeMU9u30pr/cr0DzL3ZAPuvnrTE+7TgDhvSo2OBiqNFqXYPmIFMmO64PtSWLEnn0pB80hx1pWM7WY9QXfb2q1H+6XFMjCqM9DRuyeWxSJZMrd6cXZxsjGTUUavK21RgetaEBitYt+Az0COg8GQT20kbuxyW6V7OrvHpccmcHaDXiujXkhWOZjjDdK9i8NeZrFnGufk2AfjXjZpHaR9JkE170SvbXBlud0nSr8tisyblpl/pE9jJuZDs7GrOmXW3CsMivFkz6a11oYpu7vTbkckpmul0zWLK9tyrkB6p6xZLNGWUZB7VyF1bzWcxkhyKqKTOaprudfqMQjYvEciq9pqMkL/erI0rWGkHlXHJ96mul2tuHCmhxMOY7XStcYuO/Heur07WYSgDgEY5BryazvNnQ4xWrbamWGAxqdUO/Y9Lm07TtTiLROFkPQCtfwdDqVhdC2NvIydjtOK8u0/WLi3uVdJCCpyK9a8J/Fq3ghEGoaeoZQMOT1qqUKcpe+7FVcTVjCyXMejWS6hDauyqQhX5lPSvnvxOwPiPUWyNxmPTtXceM/jBcy6ZNDptns3grvDdq8bt9Ye9vGab/AFrnLZroxE4ySjB3SOXDxnG85pJs2BJskHp3NepfCHxl/ZdwNNvZibOU4jyfutXk02XTjoKjF3LGuVzleh9Kzw1aVKfNEqvBVYuMj6I8f61Jp1ys0UYMMi/KfXNeL+N4rrXGMrJkdq9JuL1fEfw9tp4xvltlVW9eBXDXF4sduuVzkgV9CqnPZny1SPs52Ol+GWmix8OQ+au088Vb8UzwzqnmKCsR3AGrenEw6BA3TINcv4huN2WLdeDXjSqWqt+Z9FGnzUV6EqXtxdskNuu2Md66fSoGJijGWYkA1laDDCbWOQY+6K6LTrhYLgTqMlEJxXrQ1R83LR6njXxqs1s/iNe2qymQqiE57ZFcRpQxPcKf7prpPGt6+reN77UZM7psLj6Vz1oCt5cZ/umvMqNObHFkumR+Ze4646V0yqqRMMfN396yPDEWJnmYZGCK2mJCZPWsWU2MfaECg8HrSsR5L47LUDPl8DikZgIJCOmCKktD+ZNKZRzzUeh3hgmAbIpsErR2gI+73qGR8NuVMn1otoa058rudva3vmoCDV2KYlOvzf0rhLPU/JOGP4Vtxa1ELffGctiuWVNnpxxELXbNjU9SW0hKK2ZGFc2sjMxmkOT3qrJcSXNzvZvmY0t1JtXy16jr71vTgoo82vWdWXkWIpPMmHuanmmAb6cVT0/JVnI7U2STLkGrsYXLav8ArTxJxiqwJ8sHNNWQ5NDQItGSm3M2yLFVxJlqralNgAZoSAt6e/3pDVZ5zNdfjSLKIbDPc1FpwLuWPemkCZu2jbU5pLi67A1UmuBGmKqo5mk9qViTShdm5q3G3fNUUYKvpR5/OFNUkDZpCXmpo5KzIpPWrcT1rFGcnoacL81et25FZEL9K0LdjxXVBHHUkbEDZIqa5YiLOaoW7+tWLtv9FJroS0MGxLS43NtrViYtblc/d5rlbSYiX73eui0+QNlT/EKIA3Yu3D/6Op9q6/wnOJtI8tm5jwK4mZv9GOezYrqfh5Gl1bXS+bghhW8E72NKD9+x0LMnr9aEZPNX61MdMH/Pfj6ULpe11b7Rkg56VryO52crGeKF36G49s15eN3XNera6gOkSqecKa8pJwy+nNaTVzGu7MlR8jHSlL1ExwKaW4rFxMeYl3/NTmYEVU380/fU2C5BddDWcWO6tKflDWZMdpJqHoMZL0NUpalkmqs8mWoUkJple8+7VBG/eVoXI3ITWapAl/GtUZMmlzVaaTaoq9IoIz2rNuupFbIyZTuZCxqnLmrMo+aoZMY6U0Syk/BqCZzVibrjFQSRsRwKsmzKMr8mqzrkE1ekhOelRSxlRTuhcrKMK4bitW0XJFUI0/eVqW2BiubEPQ78JHU07JcEVs2eO9ZFqcEc1qWrgV4dZ6n02GWhpxsFFMlm461AZKq3MpxXFJnpwiF1PgHmsLUpxzzVi7n4NYd/N61Mdza2hSu5ck1RZ8mkuZTuNQq2TXQjOSLETc8mtGyPI4FZKfe61ftDyOe9D3IN/wAS3EELbSpz71ylxd7ydkJP0rsdR0c3dxvL8e9Ft4dtQ/zSKPxrF42N9jyI4KXc42FrhiD9ncD6Vv6MZg6nyyK6JdJ0+PjzR+dSxwabCD+9+mDS+vvsa/UvMmTVzZRI5IXb612eh/EW1SxCvKNwHQGvP7q40woVdtw96qw32kQH5VX8RQ8xqL4SfqEerPUW+IjSPtgs5j/tZ4q/ZeMbgkPLIsY9COa8pPinT4F4aJBVSTx1pq53XEH/AH0Kj67Xk9zX6rSij3G6+I8dhYS3LxsViUktXwJ8cPGV1448fXmqXDMRGxijyeig17J8RviJYjwpdw28ymSRCqhT3r5llkaWR3bq7bia+gyuU6kXOZ5+JhGErRD7wAPamEetBJFKeRXqnMNpKU0lABUse44VfmJ4AFRVYtZPJuUkPO0g0a9AR778IPgZaa3p8eo+ILzCONwjjYq2K9F1P4S6Tp1vs0e5ngZRhTJKWrK+EnjexuNKgt2nAdUAwD7V315qTXaDyi2OmTXg1qs5N8zPoaFGMEuRfM8vuPDPxD0ljJa3K3sA6JGnNRW/jbWdHl2a/pFzbKv3ncYFelfary2U7Z3+m6pEFnqURj1SzhuVPUsuTXI5p7o1lFp3TMnwx8QvDuohRDdRhu4LV2trqVndIDFcI2fQ15t4k+EXhTWCZbK6vNNnPIFuQi5rAg+GfjnQXLaTr0E0KngXE5JxV8sLaSOdzqX1R7W7jPy81PbsTjI4ryvSPEXiLSHEOuQpLjgtCCRXoPh/xBp+oKAjbHxyG4rOyNE0bMtvbTKUlhVgfUVzepeCbO5kM1qTA+cgg4rsIUDDPBBqUptFDhcpTaOS0uw8SWUgiW9jaAdiuTiuhjjmYDzHBbvVoA56im4O49KnlaBu5LBGuzy2Hyt1zXz38X9Z8b+FfFjR6Xp8t1p87FkZEyAK+hQCFFQ+Vayzbb63jmj6DeM4qoyUXdq5lNyto7Hlfgu38VzPonid22JG5a4tyvzEV9OWPiXQ309LptSt4wsYMu5vu8c5rznURZ6Rb+c8iQ2qgk5OBivjP4/+Lpbnx3cL4f1m6S0MYVkhlIjJ79K3wlOVSfKjhxM9Ltm1+2X4y0nxR8TI28PXiyW9tCYpXibgvn2rw4Lubux9aU/M5dmLMxyxPUmnZAztr3qVNU4KKPNnUcncU8dOlOth82TUZyRUtsBnvmrZm9iWQ4pG/wBXmiYjoKa33cUiCKPJJqGT7xqzAuSaqt/rD9apGkNye2O2Jmp0DYBY0wtsh2jvRECwxzQwkiwr7sYHNTxws/zSLgVHEFUD1qdWLDGTUmdiXeQu2MYFSAKq5Y5NRb1RecU2MtK+FGaBHRaX80ByO3Fes/CbUgqiGQgLmvJ9NG2EBhg113gy7a2uxjOK48ZS9rSaO3AYj2FdTPoy5sbbVNNKnb04rhtS0mWxc4UlQal0bxJNEuznaK1n1WDUIisgANfKShKDsz7iFRTXNE5cXip+7krP1aASLujwQava7Y8mSP8ASse2uGBaGStIIxqyuY08flzBs4Na9rIs0QVj0HFUdQjIlLbaS0kKSL+tb7o5GXpLWbJZOlTWUwjJRhhulaFhKrY3AYqnrFt+986EECo0BSLUB2kbcgeprQhm56jjvWJZTkjY9aCtnkVnJDuajOHh+YZrHuLZUuBMnBq3EzYxnih0JpJ2JbLFpOHj2luaU4CmqsSbJKtqdyHpVxYrnbfDPXjZCbTpjmCdSuD6mtaXQC10cDMe7K157p8mx1ZThlOa9a8H6pFf2Co5BlTAr08HW+wzycwo3fOi5e/6PpUUR/hFcHr8u5WFdt4nmAhKZ6VwGqtuziuGr/Edj16X8FHT+A5GvNPbHIjO2uoihKJJI3HyN/KuP+EEmyK7RunmGu2vGV9OuVT73ltj8q9jDu9JM+bxUUqsrHz5rkitrclwnQuaovH/AMTElfuutWZWEiyBsbg7fzqk8vlzJu7Hg+9ec9TGJ0GiQ+XaSe0lWLtwcjpim2m5LAHj52DVUv5D5hx3qbDvqRq+4FjSu4+xlfeqzvgBfSnSP/opUUWNExbaVmsJI+pDcfSqhnKnC5xU2jMPtDK2CpU1FMg8wr0ppAOS4i6sRmrazblG1lYei1nhI8ZI5q3ZhGcbRgCixLsaNv8AuYGlbAPYGqrS5YnPWkvphkKGyBUNr88wXtRYLmrG/lWYHc1W8zPfml1CYLIEXpiqsbkyCiwrmlnEA5qMyUjt+7xVNpdr9aLAmXY3+as/U5szpGPUVMknzGs2eTdqK+3NEUVcvalPtjSAdTVu0IgtgWPNZCsbnU/9lOtP1K85EcZyRTsK5aluGmlwOavwkRRhu9ZNiBGnmPnNSvcbzhTxSsS3Y0GuM8U9ZOlZ6txViI8ZNUkDNGOTpVqGQ5rIE25gFrQgYBck1tBGM2asD8gVft5OlY0EgJBFaMDdK6YI4ajNi3bJqe6b/RSM1StWOc1JePthPvW6WhjzGQs/l3A54zXRaXcbmU56Vxt7Jtl49a3NGn+VcHmsqfxWNamyZ196dtsGHRua6T4UfN9sbsHFcpcyCTSwO4Ndb8Ij/ol/x/y0GK7Ka95Dw/8AER3HH4ULhj70zPamXFwtvA0zdFFdKR6VxdRXzLGePIP7s/yryCZSkzRtwVNeo6FfDUIp3zxuKj6V594wtTY6xJx8shytNpnJWaklJFEMuOajfkVFG2/2+tO3EHFRY5myNyQab5hp0nrUDkZqHAFIllk+Ss6Ybm61blPyVQd8PXNVTSNYashlXbVKU81dvD8uRWVMx3DmvDnXnGoenGlFxJC25CtZk3yP+NXIycmqN6wV692k7xTZ5dRWk0WGm/dVRkk3NQZg0eKgJ710JnO0LKvFVJVY1eyGFPjtw2ODVN2FCDbM2O2LnJFWRZkj7takNr7VbS346VjKrY7aeHuc1PY4HSs66tjjpXY3VvxWVdW49KhVjV4ZHK+QQ3SrdqnNW54QpPFRIu01lVqXRrRo2Zbh4FX7c8c1nRtzV2E/LXk1nqe5hlZFsscGqVzIRmpi/wApqhdyYBriZ6kChey1g6hKSx5rTvn4J71hXbcmtILU06FSaTJpqMc1G7dRQGIrpsYSZZRstV+1b5h9RWZC3zVoW7YZfrWb3JOX1X4sQxtthkc/hWdD8Vpml2qC2fWvMdYXFxnFV7Jttwh969WGU4fkvY8aWLqKdj1m5+JF+3McKnPvVCTx9rUhIEYQezVzC44OKO9c6wdBfZOr2kn1NyXxTrE3JmZc+hqBta1R+t/KPxrJ3UBz3NWqFNbRQuZmlLeX8g/eXkjfU1XO4j5iWP1qFJBUgYE9afKo7ITMrX3CoqZ79KxDWhrkm+5IFUMd69ahHlgjzKrvJjT0oFBpK1MxTSUUUAFOHfNNpe9AF/T7++sCXsbySAjuprtvDXxR8TaWEFxM13GP+ejdq8+hOTtq7NsFsF6Z7+lYVKcJaSRpCtUp/Cz6B8PfGDTNT2xXlncrJ38mFnH6V6P4e1zSr9VaGcRlv4ZvkP5Gs34D2Whab8ONPlsEgN3cRbp5mUHJ/Gta/wDDPhfxIzrdQfZtQHS4VyAD64FeJVhDmfLoe5TdXkTk7nRIsezKlW9wc1QvJl3bduTXn2saJ8R/BzmfS75/EenjpGihdi/WotD+KWi3FwLPWs6ZfZ2tG4J5+tZOk/s6hGrG9paHoQsVuo9sigLWfd+EZWBksLmSCT1Wt7Qbizu4VltZ0mU9CCK3YVyeOay5bm/PY86sLjxxoM+ZVN7bA9XfnFdjovjG2vSIbmN4p+42nFbqwA/wgjvmqs+lWkj7jEufanqiJSjLoW/OSaPfG3FNtWdpMdabDCkK7Qvy+lW7VVDBlFUncSdifY6gZ6UyYBuG6VcRlZCrde1QOnJDfgaUkSzyj9p9NfHw2abR97wxKftLKfmUZ4wO9fFceSxJyW6nPrX6UmGC8tXtbyITQygrIhHBr4s/aB+Fmo+B/EEuoWkLS6PcuWSVRwrHkr+Fejl1aMb031PNxtFv30eWDABpBQCrDINAGPpXrnmAOoNWLUAZNQVYg+VaGSxJscYppOaWXk0nvSELbfeYVU/5bNn1q3b/AH2qm52u31qky4Dj80g9KsR7ugqCIDHI5qxHgDrSYTJ4wQOeadv7IOaRFLYA4FToqp0GWpGY2KEsczHAq1DOiMFhjAHrUQUvy7fhT4stMEUfL60Ab9oW8sZ5zXT+Fxu1CKMdWIrm7QYjUAVveG5fI1WGT0YVlPYFoz1j+x7iFVfZwRUDwzRPlcitP/hIk+zxq0eflp1pd294fugZrw8Rh1LVH0GAzB0/dkzNjvFY+VL+tZmq2IjnE0fQ1q69p5hXzo+fpWbY3H2pDFIfmHFeeouLsz2JzU1dE9pYR3sQGBuovPD0kERmRc1f0eGSCbPUV1sTJJbhXTNaxVzmlNo85spAjbZVKkGtVolmgrU1nRYZ2MkAAascmSycJNnb0qZKw1K5mXFu0MhYCnwTnIBra8uK4jzxWTdwGGQ8cVDKTLMUgqUTAVmxsc88VNk1NhFsyfNU8HzDis8NyK0LUjigQtvJiYx9812HgG6ddUMEZPPJriV+W9OD1712Pgxkt9VjmxnKnNbQlytSMqkOZcp1HiK73SmOuauBuLfStLX5M3LMOhrOHJ9eKi95M6mrQSNL4crLvufL4G416HpNs+yQzcr5Tfyrh/hiV826TGT5hr0G6n+zaRPIvACkZ/CvbwrtSTPmsVrXZ82a6BaazcxYwhc7T+NY+pS5j3dMdK7rXtIOp2ReP/XozHPrzXm2pGaFpLeZSJBkYrzaU1UHXw7oy8jvLWUHSbU558sGs+6kZjuFTRt5ejWYPUwjPtWfPIVQDPSrscqeojykvSNJ8hXNVfMJNKze9FjS5PZv5cqtU+oHMxZelUUbGDU00mU3dzTsJsTPIFXrdlhgLN1rMQneCTVmST5NooFcSSUM2ehq9pXEokaskHdIBuwK1YG8uAn1osK5HeThpWNMtXLPzVaeRWc1JZnJGKdguaM0gCgZrPmlG6n3cmCQT0qkW3ZNKwGjFJ+7J9qyRJnUGOeimrqPttz9KyIH/wCJic9MGnFDTNFJvsts838cnSo7FTI3nyVWk3XE+OkaVLPcKFWOMfWqtYLl2S5LHYvSpIjxxVK3Utg1YeVYhjNRYRcVwn3qPtJb5VrO84uas22M81cYibNWywo3NVkTZbatZbXGBtWrNm3GWPNbxRzzZs2rYxWlDLwKw4JeQAa0beQcLu5reCOKq9Tfs5OM0upS/uKrWDZFM1iTbDXQloc9znr+f98Oe9a+i3HI5rltUlw2e4NaOh3HCmuWL947qi/dnpOmP51u0ZPY4rtPhW3lm4h/2ua880O4+ZT0B4rv/hudupXPoW4ruhumc+Hfvo7voxrC8YXhhsfJU/NJxW2Tya4rxtcf6ekfpg12UleSO6vPlptieENTFnc/ZZTgN/Orfj6z+2WP2mL78fSuQuJSkokB+ZTnNdjpF2uo6UBJ8xK8itq8bPmRx0KnNFwZ5+su3OeopQ+TU2rWv2PUpI/4c8GqLvtNYW6kvTQtuy7aYEDDNVw5NSJLtFFhXGzcAisu5ODmr8su4mqd2MiuepEuMipLJuXFUpFyxq2eOtRTsu04FcTwsW7nSsQ7WK5GwVlanxk1olix6VQ1JciuhKyML3d2ZsM3JBqcH5apqrCSrAY4xVRFIsWqlmrWtY/aqNhGTit2zi6DHNZVah14ekPggq0LfAqxBEBVjy+K4pzPVp0jJuLfIrJvIAK6W4TjpWPeqOaz9ob+xRzN7Fjms5xW3qGMGsecAGolMFRSYyLg1ehPy1SXqKtIcLXLUZ20Y2JJGwtZt4/FWp37Vm3jcVznfEzb2TrWLeP1rSvWzmsW8Y5Na00VIrs3enBulQk9qchyRXQc7LkXWrkJ5X61Uh+7VmLqv1rJ7jWx4HrKsSGrOiP7xfXNaFxJ5n3ulQJCvXBzX00HaNj56cHKVzYik/djntS+aPWs9GbG3mnKXPrXO6aOpSLxmWo2mWq2127U5YZCelLkiguycT8U6O45NQi2kqT7NIqMx6UrRBtmNfP5k7NUKt606b/WN9ajrvSsjzm7seVBGRTDSgkUpwRTENopcUlABRRS0ASWy7p1A9auXvykKeO2Kr6epM4xUt980/zHpUP4gOw+HfjzUPC6tDIZJrIkAop5H0r23wn4msdYhFzp12GkIy0e7LL9a+Y/MEcAQgHdRpmpX2l3QmsbmSFs87GxmuKvg41tVozsw+NnT92WqPtfw/qtxG22RyynselN8WeHfCHia3MeqaWFkPV4FCN+deA+CfjFPC8dvrUA8sYAkjGSfrXruk+JbHWwk2n3Ctu/hJ5FeTUpVaD95HpRqU6/wszLXwMnhm/W98L312IlyTFPMXzVyP4meINGn8rUtEuZogeHRMCu6sFX7Ou5FOB361dS0s7hNs9tHIp7MM1Dm5O71NoxhFWSK/hjxxp2uwK6t5Eh6ox5rpo5FYblOc1y9z4S0qUFrVBaydvLGKl0231LTv3UkhljHRicmpuS0r6HSR3DNKI2Tj6VqRQjZlODWPYzBnDMta0b5+7kVaExzqyjdigbZlweCKdvJX/GmKQTwMGkyRnKuc8etQarp+na1pk2l6tai4tJlKvuGSAe49DVs8kkgZNN4HHc1A/I+Pfjn8D9R8JXEus+H43vdJYliiAs0Q968WQhsMTxX6VssVxC9pcxrJBINrowyCO9fJv7THwcbw3eP4p8OQM+mTkvPCo/1JPoB2r1sHjW/wB3U36M83FYS3vwPCI1zU6njFQxnPSnjj3r02eWxsh+akJ4psjZag9KARJbffyaqzcyn61ah61UP+sb600XElTqMVaiVcc1Xj4xU8a560MiRYVj/DU6jGGHWq6cdKmG4CkSPJLMAvWrlqY4G2sQTVNDtXceDUcO6S4BGTzSBnVWvzpla19Gbbdxs3Yis3T42+zDjnFaOlp/pka56kZrOT0Eejw3tlJCgfggetA1e0tMGNsn61Jb+H4ZLeORnxkVbt/DlhkbnB+tcUbGt2rWKtv4l+1OYZIyVNV7iFo7n7RApAPaus07QdLUghVJ+ldDDodlKoAUVzV8NzaxPRwuNlDSepy2hXfmRgOh3V09upaMfLj1ra0zw3Yr8ygZFWp9PSIHYBiuT2Mo7no+3jPY56SFgMrVK6sba6QxzKAx710MyJGMNVOe3ikQlCN1S0ikzj7uzksJP3YLJUbxw3sZ5Acdq6S5hZUKsu4VhXti0LGa349RWMomsZXOeu7d4Jfm6UiNke1a06LcR4fh6yZYzFIUPSosaDs4Aq5Zucis8nNXLI8iiwFyKHfcEDrXR6CrRON3UGsywjG8P3xW9Zx9COvehsi2pe1blUftWaZ1RS1atzGZ7RlXqBXL30hjUx85zimlcpzsjtfhAvmXN3Mw+Tca6/x3eC18Jz7OHZlxWT8ObEWujBujSfNVf4q3CqLGzR/voS49xXqt+ywrfl+Z4iXtcXbz/I5S2fAA5561meINGsNUCtLHtdT1Xir0B9zmmXr/ALt+2BnNeFC6loe7UjH2b5jmNTmWJVtwPliG0VjTSNtJ7VY1OTdcMwOR3zWbJIdpxXrJaHya3HRtkEk4oEnNVfMpVcMOM1Vii0G5609pMqKqkkDNOEmOtFgLKvkilZ8qaqrJ3FP3cD3p2FcswjJBq5cSbIscms+JsNtpbiX5Opp2JGvIp/hNWbJsLkVnB88GrNvIFRjntiiw7jrqfLNmo4Zd0Z46VUkkG47utLbzcFOKLBcttKfLIrJjlK6kO+eKmlm5IzVCJv8AiYE/7JNNIEzXu51iJijPPemWiMx3HnNU7dGlkMjfrV5pRFHtShoLlqW4WJNq9aq+Y0r/ADVXO92DNUu4KMmkohcthwq1LHMxX5azzKPWpI59o4q4xIbNODJbcavRyntWTHccDFTLdbSK2SMJs3bRtxHBzWmn7sq2DWDYy7v4sfStiORjCOTW8FocFXRnQ6e3yBqh17Kwh+2Kq6fKygKzfSrOvk/2VuPat0tDC+pxGrSfvDzU2i3OxgDWPq058w896fpl386jj3ri2kena9M9P0W4+VTnvXqngOQearr1brXjGh3CFVOeter/AA6lMk6xqwyO1d0FscVCVqlj0tvu5715t4ruhNrzgHhVr0O7k8u3aQnAArxe6vTNqs0hOfnI/Wu/D/EdWMl7iRZvJwtaHg/VPJumhZvlY8VjXLK61SjkeCcSITwa6qkeZWPOp1HCVzu/GFmJrYXEY5Xk4riXbjB6132nXEd/pYBOcjBrh9YhNvfMhGBnIrjXY66ndESSADFBbk1AmSx9KUkgU7GVx+D1qCZu1WEJ2VSumxmspRKjIrzGoWX5aePmpJBtWsnEq5XYBRVG+GRVuRuapXjcGoaKTM1sBzSwAs9MwTIav6fbljntS6FLVmjYRkAGtuyjPWqFnH0FbFsvArhqyPZw0C1ClT7eKbFwKm/hzXFOR6kIFO7AC1hX3eti+kHNYV84way5joUTFvuhrImxmtW6O7OKy5MbsUXJcRinkVNnioDwRin54rKZrTQlw1Zd4/Wr9wayrpuTWJ1xMy8c81j3RO41p3jdayJ2y1dFJDkQZO6nx5zTD7dakhz0NasxZciPAq1Fwy/Wq0AG0VZTO5fqKxe40tDw5LFj/DVhNPbH3a7628MysfuZ/CtGDwpKRnySa7Z5ijzVQPOItOOR16elWI9LJH3Cfwr06DwkeP3ePwrRt/CeAcqB+Fc0sxLVE8pj0ljjEZ/KrUeiyHGI69bg8KLgcj8qvweFY+6g/hWEswkzRUkeQQ6BIWGY8cUur6G9totxcFMbR1r2238LRf8APHNZHxV0WCx8BXk2zadoqaeLnKpFeYqkEoNnyvJ99j7mmU5/vN9TQozX2R4I2ilIxSUALmkoooAKUUlOUZYelAE9s3lgnvTdwecFj1NMZiTzTB1z3pWAs3xUOFXtUC/NRKctk9aE6ccULYC1aY+4xwK19J1fUtEuBNp906AckA9axofvA4yatSncQ3cCsaiT0aFFuMro9e8E/Gu4iKw61CPLXAMucmvevDHiPT9Y0+K9s5swv0J45r4eh3EOwPGRxXvHwp1uK+8JJao+ye2JZhntXl43DRpx5oI9PDYmUpcsmfQ9tcgtk4K/Wp7i7iACqxHtiuK0K4vPsiTRuZAOq1vwXC6ioDRmN1rz1qd0ZHVaNGsvzbQPetOUKDheKxNKM0UQ+fK1rxAtyxzWiFKWoSKccNUZDAZ3VJMu1d1UbiYk7elRJiTJC7bqmAZlzUdqFkXrzVkrsT0qbGmgxc4z3p9za22o2U2nX8Ymtp1IdGHH1piEZ9PWpYyecHihD0Pin4+/Ce/8Ca3JqFhC82i3DExyKPu+vHavKkPy/eOOwr9JdY0+w1fTJtN1S3W5tZl2shH8q+Ovj78HbzwXfvq2jRtPo8pydo/1fc16+ExnNaE9+55OLwdvfgeOP19+9L/DQdrDcvSgcivTPMFQ4DH2quv3yamf5Yz71FH600XFFhBxUqioVapUapZmyxGBipAeKhGcUbmb5aQh0jFjt61qWKR2cIkflmqjCqwjc/zGku7lm2t27CgR2+kyedZ7lFWtNYLfJ3+YVm+EG8zTpGz1FaujLu1CNQN3zCspAemxyXElpEqA421f0+xuJCPMYgUscy29lF+75xUUuuSICFjIrjiavY6Syt47ZQzyCrcms2lsmC4zXCfbNUv22Qo4BrU03wrf3JD3Epx6GtBXNpvF0kbHyHJFbGheI2vPklB571R0/wAJ2sHMhGa17awsrcALgEVnUppxNqFWUZavQ05YY7iP5etZF/aXFucopIrYtFUfdPFSNcqrFZFBWvMnGx70XdXRzSXQYeXKuDUc1qsikrzXQXOnW91GXhxu9KypLaWzb5gcCs2irnN6hp5jO9RzWNeW5b7wxXbyvDMuGwKxNSs+pXkVjJGkZHJtFsap4ODUt0m1+lQFsdKks2tPn5ANdBZXAAri4p9hGDWrZXvTmkx2udfFdYPHfrWJrdvu1CEJz5jAVJbXIYAetXYGi+128kgyFfJNVDdGVROzPTfCtuqW1pG7bEVBuNed/EO9juvF1zDC5kitn2oTXpunPEdKluY/mVIC+B7CvEbi6+2atcXS8LK2celelmM+WlGK/qx52Ww5qspPoXImw33iTUOrTbbR26ZGKEJH0rM8TXBXTuOOa8iir1EenjZctCXoczLLuL5qk0namNcZyKg35zjrXrpHyqZKDSBsGoSx3AUjN83BzVWKuWTI2KVXzz2qsX9elKrYHXiiwrloNzntTlbL4qqJPyp6uN3WnYVy2rYOd1Mldd33jmo1KkHjNQu/92hILk275uWp5k2xEKaph+c7qZJNn+LFFguLJJz1ot5F39apSyHPHNRLMyvkVVgLtzLhiwNZ0kzrdIY+SSAfpSyzBmPPBqTQwrXDs/JXOBTsGxuBlVAOhxURmUdaqyys7E9KiZmOBUCLTz5PFRGYk9agORSdSMdaYWZOrsTnPFTxNz14qOC3kf5Qpq/b6ezcEYo9pFblxoVJbIbFIQetTM54Iya0bPSVfG6uh03RLc43Jmj20S3ganVHOaXM/mYw35V1VqwaADDZ+lb+n6HZqFxAK3rbRrXaP3YreFVLoc1XLpT6nFW7beuevpWhrpMmiZHPFdU+h2uC3l81geJ4VstMmkB+VQeK0+sIweVTWtzyTVG5ORj0qrZzFZBhu9J9uF5IwYYGTioriIRShlbispb3NYXSszudBuHwrBuQa9X+GWpeXr0G7oQcivEdBmb5NrdxXpPhK+a21CCbGDuArupO6PJqfu6yPePF9yLfRLibp8leK20oaSRs8lia9G+JWpD/AIR1FjbImTHFeXW7GMZ7V30Vpc3xc7tI0/N5+Y0123NxVUP5lSJJxnHTpXWcJ0XhTUDA32dm+lWvFVqZk89F5HJrl7KQxXMcueh5rsjcpdacRwcriuaas7nVTleNmcfG+xd1I0gLbqSWPZO8bdM8VVuG2UrEMu+cu01n3UmWqNZDk80nylck96hoaY9GULzVe7nGKlfGys65yx4qHEdxjyZNVrluKeVxVe64ArFxNYsij/1lbmmp8orFtlDTCuksoiqisqjsjooRvIu2yjNaUA+WqdsnStCFeK8urI9/Dw0JkPy02aQhetKRtFVbx9qVxzkelTiUbybOaxLyTk1fu361jXbcms0zdoqzvwaoP94mpZ361Uduau5k0PPWkJpmc0hrObLpoinbisu6brWjOeKy7rvWSOpGTeHrWXKRWjetwaypTXVAGhpPPFTRVXHr2qeLmrexm0XYOcVaXO4c9xVa3GKsD7y/UVh1GloegwaTEv8AyzX8quRabGFPyCvO5Pilp6Z/ep+BrNuvjBYR5xI5+grljg60tos4HXgup6vHYqrfwge9W0t4FHzSRj614NdfGWE58vzj/wABrJu/i/euMQxk/Wt45XiH9kzeLprqfSDGxjHzTw5pPtunqP8AWIfoa+X2+JHiK5Y+XbxhT0JJzSP4x8QyDlgn0Y1f9lVVu0L63A+ol1zTYwcsPzrh/jjrtlN8PryGBhvKjgn3rwK/8Ta4wJa+kQ+z1m6heavdaSZbq8nlibsx4row+VTU4yclozKpiouLSRz7cnNIpxQelJX0x5hICD1prLSUoagBMUlKaSgApRSUp60ABoHWkooAVuTS/wANIOtHagCWMsGxmtHH7gr3IzWdGeauZ8y2Jzgjis5bkkVuB5BLV1fwy1oaVq4jZsRXREZrlVK+Xs9OtNWRljjeLh1b5QOuazqU1Ui4vqaQlyyUkfYXgm6DKuxgQTwPUV6CunxXKCSIbJPavDvhRrP2mxtHnjkhZVVTuGMmvc9EvEaMAMPrXgRiotxfQ9jSSTQ+Ga8sTsuIxJGO6jpUl/4v0LSrRrnUdRt4FUZIdsGtZNkqlGUEGuV8deBdL1ywkiltY2Zgeoq2mti4wTerHWHjTTvEAMuj3kU9sOCUbPNakM8cqbifrXzLZW+ofC/xh5LB/wCzbiTBX+FST1r3rRtRiureK6t3DxOMjB4NZVFZ6PQ05LI6aBmVuG4rVt5RKmG5NYUModcrV21kKHFJMSNFkwaFO00iSbhS7cnNFikSdQcde1V9Rs7PUbCXT9RgE8EqlXVhnAPpU68fXtQeAc9+tBVj44+PfwXv/C1/LrOgwyXOlyEuyIMmP/61eLq4f2I7V+llxBDdWr21xGssDjDI44Ir5z+Nf7P6XXn654MVVk+89r91R9BXp4XHfZqfeeXicFf3qf3Hy7Kfl5qOOrWrWN9ptw1rqFrLbyoSCHQjP51VQ16q2POs1uSr0p6NxUa1LGjN2xQzNoljY4INPWQR+5qFllPyqKkitZW+8R+dImwGVnPJqS3t5Lpgqq1WbezjX77ZrYsGjhKsIxn6UmxHS6JYHTvD53j5mBxVvw0pbUYseopr3f2rSUIGAvatHwLbG51RABwKwm9GxJanpJuIfs6Iy5IFRL5MrbRGD+FLc2hSQqRVrT4Y4wCw5rkiatGro0McIDeWM/St6CaRhlRgdKxrRwWAUcVsRfKlagK/2iRupxUkdqc7mY/nUT3YT0zSwyzXDAAcUxGlauEYIDmrk1vvjzUNnabcO55rSTay4HWuPEUr6np4Ou17rOdmNzZuWQkj0qaDVILhfLuUwTxzWndWu5CcVz17ZHcTjH0rz3dHrR5ZofqmlKy+dbMCPQVz10zxsY5K2bW8lgfy3JK+9V9bijkXzlx+FRLXYOVrc5m8g3klRWVLEysa3vMRQQ2Ko3O1skVmUjM2kLSxzlDU0iHbVSWNqRaZs2N4cjmty2nEij1NcbC7RnNbmnz5C89KWzKauj0fQPFElj4fv7X5TI8Tp8w/hIrzrTgREPmyDzmtCWRmhO3jI5IqjFhRgjAHYVVapKaSfQyoUo05Sa6louAOcisHxbcBbIL71rSydeK5vxjIfsydMZqcL/ERnmf+7M5d5F3daasnNVXkG73p6P7V7Nj5ktM/O70pztnGOtQq2V6U9fWiwmx5IJ2mjP5UwfM2ac2VGOtNIVx6tUm45HSoEPbFOYqozk0rAWFkwp96glbAOOtIZPlDYNQXEy4JHWqSFcezKEyzc1Ulm5xUDy7s5zUTS/yp2HckaTAPJqBpVDDOaikkLelV5JjwMCiw0TvcKpOelaWhjZbyTswALcZrm7ibbGw6nFeh+CdFW80lLicEJgcGoqzVON2bUaM6r5UZHmMz/KjN9Ksw2N3MRtjZQe5FdvBptnAMLCv4inukan5QAPauCWMu9EenTyxL4mcnb6G5/wBaxq9Fp0MIxtB+ta8h9KpTtzUe1lLc64YWnDZDAkan5VxU0JCmqjyEmnwPk80zTlSN+xxkV0en4wK5TT25HNdFYyYAqovUxnE6qwI4rbtm6Vz2mPkKa3rVuldkGcsolxh8tee/GO6+y+H3VOGkIxXof3hivD/2gtVcapaabEf4CSB7Vqld2Ma0uWDOEs9sQ+YgetU9Uvt0uxG49az5ppjwXI/GqqvyQxzWziedThrc17K9uIX/AHcp9ua6HSPG2o6dcRLJiVdwyAOa4+3Yn5YxuJ6Ada9K+HHgaS+nj1DUlKwryFPU04c19GZYhUrXmj1S716bWvDunM0Txjn7wqqGBjC96s68Y7W0soYkVUQkACs+Nv4q92ivdR4k3dlhDt4qZOFqBDuG6nB+a2IJ1ra0m8HleWxrDZlVKbBctG2RjFTJXRUZWZe1ZgtwXFZkzB+tF5eeYe2ag8wGsrFt3F+70qneSspG04qy0qrms26nUv8AjUyBMtRSOy1FMxxSwTpt4xUU8y7SeKzGQySce9VZzu6055VPNV7mUMvFRJFxZa0xgbgCurtlyBXI6G2bj8a7WwXcorhxDsj08HG5bt0q9GvFQxKBVlBxXlVGfQUY2GsKzdRfAxWnJ0NYmpt85Ga5Js9CmjLvGxmse6bJNaF43Wsi5bk1ETVoqTMKqyHJqeUjHvVRzzV3MWiRGxSs2etQhm7U5jgc1nJmkEQz96zLs4Bq/K1Zt4etStzoRj3rday5DkmtK9I571lufmPWuqIMVRxU0NVg1TwNVMg0oCMVKD8y/UVUibipPMw6/UVjbULaHz6FY9EdvwqaCxvJ2xFbyH8DX2vpXwa8PWYJSzUY/vc0+/8Ah7o9rIhWGIDPZa+leIfRHyN0fGkHhzVJGCm1lH0U10eleBdZkVTFprSk9CeK+0tD8G6SIEKW0PTqVFbsHhzToxxFEfooFZSqTkPnSPjaw+GfimYD/iX7c+9bVt8FvEV1jzZHgB9BmvruHSbGMcRCrcVrbp0hAqORh7VnytpP7PcnmBry/kmHXaUqj8ZPh9F4d8CyyQQhViHX8a+vljRedoPpxXjn7VVuW+Gt8wA4UdPrVRi+ZO4KbZ8NUu2kpVOK7wENJUjLkZFR0AFFFFABRRRQAUUUUAFOA+XNNpe1AEkOAT9KsW7qYXVj3zVOt7wX4X1PxRqS2djGxXPzvjgVFRxiuaT0Gk27Iz9OsbzVLyO0sYGlmc4AAr6C+GfwXt7S2i1LxEoeQ/MI2HSu6+Gfw50jwlZRzSQpLeEfMxHeu0uZRICo6jpXh4rHup7sNEenRwqjrPc4DxTbWVtBGtjCIfKIxtHYVa8Ja1cRyIHYsG7VN4rty0R2LuHfFcrp1xLY3QJUlSfyrgizduzPcNJvTJGpzWzHcrINrVwXh3UllhRlPPpXSQ3DMQehrrjLQpanO/Frwzaaxo8xeNS2w7WxyDXifwg8aPpXiC48I6tMf3TlLZm9B2r6H8SXkMGjXM1wwAWMnnvXwp4z1LzvGl5qFqSmyfchB5OK2oUFVco/1cWIrunGL/qx9vWNzuQEN17VsQShgo/i7mvFvg/44j8RaJGsjj7ZEMSrnp6V6rptzuUMK45RcJOMty7qSTWx0sL4FWI5d3ymsiKf3q3E2fmBoRSND2FPHPWqkTYPNWFYU2iyTgn8KTlWBX5W/nSDk8cilA3HczYx2qGhHFfEX4ZeF/HEDrqFjFDekfJcgfMp9cV8sfE74G+J/CE0lzZwtqOnKCfNHUfhX258uc7TupJNrR7XjV1J5VxkVvRxNSj8L07GFXDwqb7n5osskbGOSN43z91lxS4m3D5s19v/ABS+DnhrxhZTTW9qlpqQBKSLwD7YFfH3ivwrqXhzVp9JvFZZ4WxkjrXr4fFwrabM8jEYaVHXdGKi3GcFjzViGK4PBJIqoZ5oX2zKQRVu21BQRuOBXVZnI0yVEmVulbekR7yDKeKq28kF0v7txmtK0CxxbZBhqlknSosa6Z+7Ndb8KbXdctLjOK4aylzYlT0r1b4YWnk6U0+Otctd2gy6avI6S8XfITioI1FLPdhSc1Ck+4nHeuaDNZ7mpaTLEKsi6lkO1AazLfecccVs2S5xhea2RmT2dk0hDS1uW0ccagIOlV7VcAbqux7aYEysSMt0ppu1jYBarzysx2JU1rZbvmehpMqLaehp25WaP3qpfWecnFWrfEfFXPLEy159WlY9jDV7o4nULQrnisyeOTyyBnpXcX1huB4rHm0/HauSUGehGaaPO720mDk81WSOTHOa9Hk0dZUJ2Vz97pyxSkbaycGg5kcztPcUwxbsmtqS0BBwKrTW+3HFQO5htGy1YtZdpAq1cQg5HeqEqmJqTLTN21myNtF2Nh3CsqzucEZrWV1mjx3p7g9GVJJflBNYHisGTT1Yc/NWzdKyEg9KytQTzrWRF52jNOguWomZ42PtcPKKOElJ3+mKdG5Y8cU66Rd5BOGzUaKN4HSvcsfI8xdhJZT2qxF7jmoIozx2q1D935hzmoaIchSuWG3j1oYMuRUgjDDrgZpShD4NFhKZEp65FN2hicVIVPpSSr5ak9yKVh85TmnP+rHaoGcDIxSS/ISzdzULy7QeOK0RVyK5bA4qq8nvUk7qVyaz55P7pyKpIaHyyYNQtLkmomk9ahd8k4osUie2ja61CC3TnzHAr3HTIRZ6Xb268FUAP1ryX4a2f27xCZjykIDD6165K/X0rzMwn7yh2Pdyyn7jn3FkYkdaglbOKSR8DrUEjniuCJ6lhs0hFUpZMmp5WzVObGa3iiWRlzUsLkVX3c1Kh4rVIzZs2T8iuh0+TdtrlrN8AV0GmtnFNGUzsdLbgV0No3yiuZ0huFro7RuBXTBnNJGrEVVC7NgKMmvmL4lX39oeNL9ycrDIVQ+1fRniK9XT/C9/ducbYG2/XFfJ5/tDVrya6it3InfcWrqoRvqeZjalkkUrll2n5ue1VbWKa6nEMCMzscAAV1mmeC7u6cfbJPLHcEV3fh3RdJ0iP/R4QZu7HmulQuea8XGmtNWZ/gHwStoY7zVFDSHlUPavV9MZFIj2gIBxiubt5SSMc57jtW1YttQgH5q1ikloefKpKcryK2tymS72Fj8p4qkJTnbT9Qkb7Yx/OqOWLFhXqUl7qOeT1NNZisdSQv8ALnNZBnbGKFumVetW2JGpJNzjNMedVSs3z93eo55uMZqbjJ3uPmPNKk7AE5rNDHdUglwuKzbGi08zHPNUbhmZqQzjdioppMDNSyk0SxsyjrUcsrYPNU5L0DjNRG5yp71LKLTzcY3UyRvk61Qec5p5myuB1qWikze8PH96DXcWDYGa4jw6DsVq7bTx8q15WKlqe7gI+6makPzYq0FwKrW4q4OleVNnvU42IJT8rGucv2y7V0V2cRtXMXrfM1cs2dtNGVeN1rIuSSa0bs8ms6bmiBctim+cmq5GTVqVaYI60MiKNeaZO22rKqQcYqlenaeazkaRRVmes28cYNWpG61m3jHBoijUzbpvSqEjHPNT3TYzVF2ya6YgyQGpYSFNVA3FTxHNUyDQjfAzSCTMi/UVErfLik3YkX6iotqPofYJ6Hk1ieIY/kB963MVma6m6A+1e60fE8xZ8Ptm0Ue1ai9axfDLZgx6Vtr1oBMcKetRg1ItAx6nmvMv2kbY3Hwz1PC5+UV6b2rk/i1Zfb/BGo223OY6cdyon5xSDEjL6E0hqe/TZf3Ef92Vh+tQla7DUFYikPNFJQAUUUUAFFFFABThyKbS9sUAHGKWgV3Pwy+HupeLNQRmiaKzBG9yMZHtUVakaUeaTKhBzdkjN8CeDtS8U6lHDbwsLfcN8mOMV9YeAfBum+E9Kjit0j83ALNjnNWfCfhzTfDWnJa2UKLtHzNjkmtGV8n7x5r57FYuVd9kexQw0aS8x89wzOdx47VWMrA9ahmmHeqz3A7HiuM3sSX0fmxkCsG405GPzL37VqvdFRxzSQnzH3EVSREkV9MsryznUwnMRrqYr5oow0zbEA5Y1Xt5IooDLISqAc+1eF/HX4kSqW0fSJ9vZ3Q811UaUqj5YmUpxpK7NX48/FG2Fk+h6VOJZGG13Q5A9RXzk27cWY5J6nvSs7PKZJHLu3JJ9aCfzr3aNFUY2R5datKrK7NzwL4kufDGtR3kTMYc/vUHcV9Z+CvElrq2nQXlrKHWQDOD0NfFxx971r0H4N+MZNC1VNPuJCLWZtq56Kx71zY7C+0j7SK1N8LXcHyy2PsWGbK8VctblshSa5HQNUW4jU7wykcHPWt4SKcMprxT1EdJE25RzVlCKw7G66AnitWKQHBqirl1Dn2p3eoYzmpl6daLDTFHWnFAeaRV5Ofwp44pWAjdcfNXiH7T/gtNR0MeIbOIC5thmTaOWz617k+SuKyvFGnpqHh27tZFDB0OQfpThJwlzLoRUgpxcX1PgE28dwpSRBnpnHOaxr/TvJJK5611WswGz1e5tyMbJm/Dmqd7EJI8HvX0cJXSZ8y7xlY5m2MsLhlYjHpXU6bdfbkWNiA/rXOyr5MxU/MKv6ao3rJDJjB55qnqKWp2+nwv5CQtgsWwMV7/AOFLBbbwxApGGZQf0rxPwfZvqGtWccYLAMC1fRMUSpYx2+MFFxXm4uWyNsOrts5a9h2SkkcZpITCuKuajGQxz0zVHywTxWdPYqotTQikTIxWtYuMZ6VhQRMCK17LOMGt0ZGqkvvmp1lkYAAVBbxrjNadnGpxxVCH2UBJDNWjnauKEVVUU1+aVhjWbmtfRF82A1guxHFdD4W4jG7pQ4qRcKjgyzJbZzxWfPaDcRtrp4likkx60l1pmTuHSuadB9D06WJTWpzkFj3A4qjrugx3EO6MAP7V1JhEYz0qpMw3ZFZSpq1maqo76Hkt9aSWszRyKRzVOWNWXFem69o8Wo2zOi4kFed6laTWVwYpFIrhqU3FnVCopGRPDyeKzbuDgnFb7qrLxVK5h+U1i1Y2TOYkYxvj3q9ZXRXANQ3sOGJqpG+1xmpLOjdluIyuKyZYTFMF42k81Pbz/L8pp92Fki96pC2OS13TPs87S+XmNznIFZn2cbchevSu1tP9IlNrcgMpGBntWdqWiyWVwfvGL+Fq9bD1eeNmfL5hhnQm5Je6zChjbjcR71bjiZV3FlI9O9SRRck7Qcdas28SKwLDPPQ1tY81tlcRbl2+W3r0p/2f7nXd3zV4xu8wZTtUDoKt28IkX5lAZafKTcx5Ld/YMe1UryMquw5z611kum7vmDZIHWsm9tGyQwGPUUuVj5jkbtWC57d81nucA8k1tapBtdghJHfNYUxwCMYNaRWhrF3K8zNzu6VQuGx92rF255+lZ08h3Y7Yp2NRryZqKWXC1HI/NQgNPcR26fedhiqsUj1z4Q6a0OjvfOuGkJFdTOdjkGl0C3Gn6FbW4XHyBj9cUl6Qw3d6+crVOeo5H1mGp8lOMSBmzUMjE96Y0mDioWk4NJI3Y6RsVXds0kj571A7e9axRDHNjPWnRvzVfdzT1PpWqRDNayNb2nSYwK56zbaBW1p7ZYUXMZI7TRmyg9a6awOVBrk9Ibaq11ulIXKCtos55o5/4zaktj4RWDPzTPtx6g15N4V4Ig2KM89OldX8btQW712HT1bKRIGx7iuO0i4EV7nOM8V6lBWifLZlU5qz8jpvOwTk9KlikJK+5qi2OhPJqeBv3oHpWx5hvWRxyTWrBN6elc9BNt6tV+G4+QY5qojC8kYzt71E26Nd1R3Ep84GnySb0wa9WjrFGE5WK3n5k5ok68GnC3DEkVWbcr9a0cSFMnU4qKeTaanDx7fmqnOVdjio5S+bQTzec0ySfORVeYlD7UyJXuH2xqSahqwJ3JDJz1FTlWmj+RSa2NG8LzXRV5MgV22leGbWJFDICfpWMproddLDye55OdIvZX+WJvyq7beG9QYcxn8q9ottGtVIAjX8q0I9PgUY8tay52daw0OrPA73QbyEZaNvyqh9mePG4HOa9+1HR7edGGwZrhdc8MlZS0acZ9KrmViJYfXQw9AgKxrXYWPypise2sZLdAu2tizU8V4mKl7x9Bgqdoo07c8VZSqsIqyvSvLkz14RK+oNiI1y92T81dFqr4jrm7vvXPI66a0Mm6xuqpIn86uXK/OPrQIsjpVwHIoNDyaRIfatEw+1BhrUxZmSR7RWLqRw5rp54vlPFczq4xIazlubQRkTNjNZl6xIzWjOODWVfZUVUTQy7hsuc1TfANW5xVRlJPNdESJCL07VYhquQCeKtW68U2SidcbaaPvr9RUnbpTcfOv1FSiuh9iL054qjqy7rZjntV5T8u7IYe1VtQG63bjgivcZ8OUPDL4LLXQr90VzHh9tt4y+9dOOo9KlDjsKo5qVM5xjn0rA8QeJLHRoWkuZljC9STWT4c+I/h7Wrn7NaahDNJnBCnmncs7kcn3FZ/iOAXOlXETc7o2z+VXo2V1DKQQRUV8oe1dfVTQOO5+a3jqwOm+K9QtWXGJmYD6k1h16T+0ZppsPiXe4QhHUEH3rzc12LY1Eope1JTAKcKQdaU9aAExS4qaztbm8nEFrC8sh6Koya7vwz8IvF+s4Z7GSxjP8Uy1nUrU6a952LjTlLZHnxxVvS9MvtSult7G2kmkboAtfQ3hP9n6xt9smv3q3P+zGSteq6H4e0Hw/bra6XYxKVH3mUE/nXn1c0gtIK5108DN/FoeB/Dv4I6ldzRXviJTbQDnyjzmvftI0+x0exSzsIVjjQY4FWZrhumNoHaqk9wmTzmvJr4idZ3kz0aVCNNe6izJJxyapzz4J5qrLcAg4zVKSZuetYG1i3JNkHmqzN0FQeY1SRkmmhDkUMevetSygGcngCqECYas/xv4ktfD+hSzySqJNuAM85rWK1sjJtJXZy3xv8frolkdMsZB9plBBx2r5ru7iW5uHnmcu7nJJq74l1e41rV5r+dyxduAe1Zpr6LC4dUYeZ41er7SXkJmjJpKK6TEXNKrMrBlYgjoRTaKAPevgl44+1Qrpd5L/AKREMJk9VFe52F6ssI2tg+tfDul30+n3kd1buVdCDx39q+lfhb4zh1vTo2aQedGAJFzyDXi43DckuaOx6mFrcy5XueyWk67RnrWra3GMZPFcrZ3AfbtNbls+Vrz0dqOghnViCKuROprnIbgxtz0rTs7rc3tVJiNheT7VJwaqJLkjmrCH0qguOO70qG7GLWUkfwNn8qnTJzmqmqsE0y5c54Q/ypPYpbnwn4/VR4u1LHTeePxrGf54RjjC1peNJVm8S6hIvP7xv51ls3+jjHXFe/R/ho+ZrfxJepn3MOF87sOG96oyq9pP5kXC+lbIUNaPGe5zWdKwDLG38dakJnvn7KtvDrmrSzTAFokBAPY17V4lg+y3rBeBmvAf2R55bPxncQDOx0H86+i/GUe66Lda83Fx1bNaD1ORutr5DVQMYVyatXedxAqmSwzmsIGtQmhk5rStnXFZtuFOK04IQQK6EYmnZEsw5rbtxtUVk6fGFxWiHIq0SWmlxxQrE1Xj+Y81OOKYwbJPFbmnSCCLngVjA4NXpHIgz7U0JmrbaiQ+VPeuhtdRjmhCsuDXCac7bvxroLdvkBzirsTCo0zQvfmJ9KzXXD89Kvo3mR1QuiVNcNZNM9ihJSRJEV61keKtEj1C1MsSgSgdRVpJvm47VYW4wufXqKlJTXKy5c0HzI8lns5IXeNlIK1RlXKnjNel+JtHjuYjcW4G7+ICuGuoCrn5cEda4atFwdmddKqpK/U5m+te9YV3EVauxni3A1iX9r1wK5mjojIxYJtrHnpWlBcBowtZNxG0bEgVHFcsjhelCL3NLUI2hZbiM4rpPD81trFibK4wGxwfQ1z8Momi2tzUEE02j3y3EGcZ5FbRk07owrU1Ui4yLGs6RPp180M8XlbeQf7wqgVy2SK9ih0WPx14Oe+0zEl5Zpv2jksfSvKpbZ4p3WaNkkjcq4PqO1evTfPBSPj8TRdGo49CK2/1gIGB6VpxIrDLLzVEmPBZVIOeRVi3kTP3WGfetEjA07FdpCHp6U3UdOVgWhXGetPtnG8FT0rTs5N48tscmqsSecaxp8kbPkEjv71yGowFW+71617P4j01hHuQAhuelcHrOmq6nC8r1qbWLjKzPOr1CrGsidmya6jVrMqGkxx6Vzd1EVBPrVI6YyuihI3Wtb4fWX9o+MrSPblUb5qxZztBrvPgPZNLqN/qDD/VAFazry5KUmdeFhz1oxPVr6QArGOigL+VUZpM96ddyAyFs96pyOOTmvnLH1cdiC5+9xxVZ24qSeTmqM0mM1rBDJHkWoWfnrxVd5MA1E03HWt0iGWi+DUkUg3VniT5utTwt81aEXNm3Ykjmt/SuStc3ZNXS6N1FZt6kSR2GkDcBjjFdlp7Lb2r3EhwqLk1yWjr90CrnxA1NdJ8DXbbtskkZVPrW1LV2OOtLli32PGfEup/2l4jvLppMhZWVfpmqUTBplkU9DzWZZzb0LsDuc7j9atRTqsgVelezFWVj42q3KTZ1ySbv3i9ccVNHL3Xlu9ZdlKPKRt2R6etW4p1Zju4FUcpqxSJIgPRh1q7aTZbaOBWGjkncp4z1q/Zykv6U0K5oXrEOrURtvXOaq6jIcKw7VCkjCPr1r1cM/dRjU1NJJcZw1IsasSTVeyKtw1TM2HIWusw2GXUfGFNUtrK5J6VefORup4iWXCgdamUSotvQz1tpL1wsecZrtfDPh5IQrPHzT/DmlRxoHZea6y3RVAwK4qsuh6VClZXY+0t1hUYWtCAcZxUKDgVciX5RXM2d8USxkA1OCD0qvipI6z5jZIkZM1UmtVlzuUVc7Uqrk0nIpROY1PT1TlVqhHDtbpXW6jbhkrBli2ufSvKxa1PXwexHGvFSjpSKMUO2M15cj1IGTrD44rDnORWnqsm6UisiZuDWLOqOxTkXdLVyGLK9KrxDdNWtBF8o4rSBMyr5PtSNBx0rSWL2oaHjpWhkYV1DhT2rkNcXEp571397DhDxXC64uZ2471nI3pnP3A64rLvRkc81t3C8Gsq9Xiqgy2YU45NVtvXmr1wuDVdkzXRFkshjXHFXLVagCDNXbVRRJkkm3jpUewB147irhXApmz51+orNMfQ9r+A3jibxj4cW5uRiXJBH416Nef6oiuK+EfguHwjo620a7Tk128/KEV77PiDA0w7NTb611PWM+uK5KE7dW/GurRuBUgj5r/autvETwwjTknaEsd4iByRXl/wJ8NeJJfF0N15V1bwowLbwRu5r7a1HTbLUV8u4jVvqKh0/wAP6dYtmCJR+FUpNRsWmaOkq62EYfrgVZuebdvXFNDBVCL90U9vnRqVrAj45/bB0vydXttQCjMjbWI+lfPpx2r6v/a7tPM0WOQjmNic18odq6qbvE2AUCgdaKsA4rtPhr4B1HxhqCoqmO2B+Zzxx7Vg+FdJk1nWoLONSQzDd9K+wfAmi2nh/QYbeOMI+0ZIHJrz8di/Yrljuzqw1D2rvLYZ4J8BeG/CtmkUVpFPcADMkqgnP1rqjcYG2P5V9B0rPmuV5PXFQtcelfPym5O8j1400lZF6a42jk1TkuRg4PPrVS4mZhVKafYOtTc1UbF2S749az55hg81XluA1QmT5aQyQStnrxTXcetU55dveokuAx5NUkJs0BIuMVLExyOwqgrgnipHuVhjZnICgVdjN6lvUtSg06ye5mkACjua+avid4suPEGryIsjfZ4yQBng10Xxe8ZtdTHTbGU7B98g15Y3SvbwGGsvaS+R5mLr39yImaKSivTOAKKKKACiiigBR+lbXg/XrrQdWjuoHITPzrng1i0vsaUoqSaZUZOLTR9d+BvE9tqlhHcQuCSBxnvXoem3CyIGBGa+Nvhf4nm0bVI7aWUi3lbAyeFr6e8I61HNEj7gQw/Svn8TQdGfL06Hr0K3tI+Z3EpVh3pYbhoT/s1HHJHIgYHinMFxlulcx0Gpa3wK81pW10rY5rlclT8vQ1Ztbso4WqUh2OuSVSO9c/4+1SPS/Cl5dSNgBDjNWbe85AyK8Y/ac8Yx2+hnRreQF5hggGrjFykkiJyUIuT6Hzfdzm51C6uf+esrY/Omuy5VTVSORt4Xsp3fjVhZUYnd1xX0EVZJHzMpXbYkp2o+OmazNTG2KJv4uxq/Jloyv945qjq5ARU7r0qkC3Pbf2TGDa/PPIAW2AA19Fa/KJJGPU14R+zLpb2OmHUJRtLk4zXtFzN5xJrz8U9WXR+I57UBhzxWeVye9amoKTIeKolNvJrmgbzQW6ndWvZg8AmspWwflq/YM7OM1vExZtW7YNXk+YVVtUUDJq4jL/DWiEx4+WpFYfjSAbhTQjbvlpiHqxeXavNaFwfLgO70pdIsSH8yQVW8R3ARQi96pImWwtkwByDW1by/J1rl7GY4HNblm25RVoyTN2wbcwWl1O3I6Zqrpz/v1+tdDewB4c+1Z1afMjuwtXlZyJjw/cc1MVOMgVNdx7X6UqYKgVxRVnY9STurlIzmF9rcoetYfifSl/4+oBmM9cVvahbkozY+lVNMuI3V9PuujcJn1qpwU1ysxjJxd0efXMIDHANZV7BlcgV22vaY9rOylflPQ+1c3dw7SeK82pTs7HfCd1dHG6jb4J4rnrxGWTcK7q/t1YZxXNajbjcRjisLWOmMjPs7orjnvWsJFuIyGAJPSufmXyXyOlWLS5YEN09q0TKaPRPgp4yHgbxTJDfEtp99hGPZPeuw+NPhOBGi8U6Ltl066AJEfOGPJNeOusd1EQyhlxxmu9+E/jR7KY+DfEEnn6Xe/u4JZDnynbj8MV6OExKS9nI8nMcF7aLlHc464iG5ZF4GOQfWoxlsZBUiuu8a+G30XWZbdSs1sGPlSg53L61zFzE0TkZ3Ke5rvPlmmnZiW94YnKgEn1PStq1vclQ2AcdRXNzblbcRhe+KWK6KsCDwKEI9Cspbe8iEMxG3GM+9c34i0V7eYsigx+vrVaz1QRAN1Un8q6qy1O1vYBbzbGUj7xPIqtAPKdZ0uIy/d4bt2rhtb01kmZQvy9uK9z8RaAyA3EAEkQ545rgdZ08ux/dkH6VOzKjNxZ5Ff2uzcdvNeq/Bm0Fp4UnuyMNMP5GuS1zS3VmwvU16V4ZtjY+ALJNu1juzXNjn+6sezlb5qtyvcTlWIPc1TeY9O1MupMnr3qq02OK8XlPqFsSTSgc96pXEwY0txJmqUrVrGImPeTd1qFpOaieTHFQu9bJEMsiTnOatQSVlFvmxVu0bmqsSdDp8m4iuu0VSStcdpI3OK7rQoSduKwluTLY7PQYi5Ra4D9ofXAs1posTj9226QD0Ir0vRQsFs0z8BFJJP0r5k8ea0db8YXl8zZXPlj8DXdg6fNK54uZ1OWny9xkM3Tb6VLHIQSR1rKt5grdeO1X1YY4/i5r1bHzk9Dp/D86XEIj3YKetX5i0Xpn+lcxodx9mulO0Heec11uoL9qtlnhUYA5xRY5J2TJIptqp057VeW52yKu3HvWDZzDeN5IPTBrUikL5jI+bsaLkdTWvGU2wOeKqh84znFQzzZtvJ3fMKZbOX+UmvRwjurGVRWNONwCCDU8UgV+ayt5jfAbNTmYYHPNdpkaUrhnAHStfRbTe4brXO2rGSUCu10JAkQrKrUsjooUru50NgqpGBitGEdxWdaHitCA1wykerCBbiHFW42qpG3FWY+cVhKR0xiSmnrTccU9T0rGUjeKHAmp4eagHJqzbrxWfOWoizxhozmufvI/3hrp3HyH6Vz+oj5zXLidUd+E0Zn44qtcPtBqy5wDWdevhT9K8qZ61NGLfSHzSazJm5NWbpssTVGVqwZ1pEmnfNc4roYI/l9qwtEXfKWrpoF+WtIGU9xqx04x8VOB2oYcVZmZOpLiJvpXnmsfNct9a9G1fiBvpXnWoH/SX+tZzZvSRkTp1rKvVHNbcw61k3w6047lmFcrz0qowHSr1zwapSHmuiLENUACrlmKpKcmrtq3SiWwrFw8jFMH3169acDxQP9Yv1FQtwex9XKc0r9DTVNKx4r6E+HOXvN0erBh0zXUxktErZ6iud1ddt4je9dBandaqfapQkSjIp4JqNakWgoevSrMQ3Jiqy9angpjR4L+1ha7vCcsijoDmvjPtX3h+0XY/bPBd4m3J8s4r4SnTypniP8LEVvRehshlFHeg9MVqM9W/Z/05ZdWa8cZA6ce9fRMt0oAAbGBXh3wH/d2LNj1r1Ga7/Ovl8fNyryPcwkbU0a73ec/Ng+tMW4J71jLdZ60NeIvy7q5DrNSa62j1rPmnLHPY1Rkv05Wqcl0QfvcU0guaUkvNV5rkqduaypLz5vvYpv2hZOjc1VhXLslwW7ZoRwO2DVJn21ILhSnrVRTM2Xhcoq7g3HeuD+JPi0WVk1rby/vXyODUnjbxRBpVsyqwMjD5VB614zqd9PqF0887liTx7V6eCwnO+eWxxYnEci5VuQTSNNK0smWZjkk1GaWkr2zyhKKKKACiiigAooooAWikooAcvYjjFexfCDxp9zT76bEq8IT3HYV46OlSQTSW8ySxMUdTkEVjXoKtHlZrSqunK6Pt3Q9UWWIfNn8a2xeJtCsc181/DT4ibljs76URyLhcsetezWOuRy2waMggjrXgVaUqcrSPYpVI1FdHWSXa7sD8KR5/LIYmuYl1ZlTdkVjaz4j8mInzxxz1rB6G512veKLfTbGSVpgGCnvXyt4+8QSa7r091K5KBvkGa2PiJ4rkvC8Mcx59DXnDy7iQTnHevXwOHf8AEkePj8Rf93EuRyZy3U+npUw+6Mdaoxtxx1qdZN2ODxXpHlllmx8xPCiotMsJNY1SKGLLAt8xx0p9tb3WqX8Gl6dC811cOFVVGSMmvqrQvgMvgT4aXGuasRLqrRq/HG38KTYpXSuReC4I9O0a2t4wBhRnHc11VjdI0vltwa4/wxKZLISYJ5IHtWrHIyagvXpXFiYiw072ZsanHhsjkVjXG4ngVuTnfF+FYF2zwuQRmuOB3zHRryOa07E8ismCQyEYFatqhGCa6ImDNq35xzV2LArMtm6Vowc1oiS2jVPC2GBxnmoY8jqRUseA4K9aYjcSTFs2wc1zHiRWWVN2etddoVubgFTg4pnjTRlOnecFO8elaozqLQ4m0kAIzXR6ZJuUCsCwsL2RwsdnK/0FdXpGhaq5H+iyJ9RVKLMY3LVmrecPrXWxAtCgx97j6Vnaf4dvVdWkYD8K6RLErbbdw3qKrkZ0000zktWtyhbI71lxHD88V1+q2vmw8dQOa5K8jaKXniuCvDldz1aE1JWZcMayR4/KuZ12xkVxJESCpyCO1dHZSBlHOamubdZojkUl7yB+7IwLdk1nTTDKALqIf99AVyOrWTRudy4I7V0d9FNYXi3FuCMNz7irWs2ceo2QvoF5x+8UdjWVSHOvMuEuR+TPM7y3PzHbWDf2wKn5cGu2v7bJPGPaue1KAqx4rzpwO+EjhL+3wSCuayzuV/pXYajbgg8Vzd7AY2JxWaN0ySzuMEZq66pcpg8N2I6isNXKsO1XrS5PSrQzdi8S6nbJDb3ztc28K7EB/hWtSN7LUbUTW2CO9c8dk0PzYJqmq3FhN59uxU+nb8q6qOJcNHqjy8ZlsK6vHSX4G3Pb/vWCckisyWF4nK5y2eW9BWnp2r2t+nlTjyrjpk8Cm6tYqpDZLEjjB/WvTjONRXifL1aM6MuWaszJ8103bW+X+dRx300Me5SUJ6c9aZPFNG+wjtwexqg5Vm2srB16c8UzI6/QPGi26+TMfMib5Tmta9h07VIGubN06cr6V5FqOYWKq2FPp2NVoNXvNPxNaXDAqc4JyDVIrludjq+lxyuqrMB8wxkda6DX0+w6Da2n8Sg5rirHxBp/iiaC3vC1rfB1+bdtU8+ldf8AECQxmO3DZ2KOfXiuPGr3bHsZPFqozjriU5qs7fLupsrFj1qJmwu2vNUT6pbDZ5D61VlkOCKfO1U5Xzk1okS2Od8LzUTSZ71Ez7qjZq0SIbJw/wA3rV+zy2O1Zced1a2mqWYCiWwI6jQY8svFekeHrdvkJHauL8M2udrYya9N8P2zKi7q592Z1WZnxU1tdA8C3LJJtnlUBB3r5miZn3MeS5LE/WvRv2i9f+3eILfRon+S2yJAK81Rti8dK9zCUuWHqfL5hV5qrXYtDLDjgrUtvcMp+c1BC5HKkY75qSWLeAyuBXQ7nBozWs7hHlUsdu3pXS6BqLWge3m/eRt0PpXnpkaGYZyy98dq29PvBLZFYyd8XzMT6UXOatR6o7i+t1dRNDyMZwPWl06fd8j8OKxNF1wRhYpJFORnmt9Ps92N0TAP6inozkleO5Fdv87MDRYyF5MKaff2bNEzMrZUdqpaOpw/PNdeE+Mzm9DWEi+Z8xxU7KGIKtmqSwkng8nmrluuHUV6cloYw1ZuaRCPMUkV2mnIAg4rltLVSVrs9OUCMfSvOrSPYw0LIu2oPFX481BbqMCr0KDOa5Gz0IRJYVqymcimRrU6Vm2bpDxmnrTQakWspFpAvWrtuOKqAfNV6AfJUWLiOl+4a5/UT+8Nbdy2FNYF637w1y4h6HoYZalCc/Kax9SkAStS5bg1h6o2RXmzPUpmRdNWfK1XLk81RmrBo6ka/h9eproo8AVh6IoWMVsK1UnZGU1qWQeaSQ8U1OcU514NNE2MTxBJttWrz66OZWOe9dz4nOLZhXAXDYc1MjoprQgmPBrHvz1rTnbise/bk047jsZVyw5yaz5WJJAq3c9TVGTdmumJLQLwetXbU84qinWrtrnaKbEaC/d60qn51+tRr1H0pwOHX6is1uJvQ+qQ1KCSaKK+hPhjH10fvFatfTm3Wa/SiipW4FpelPWiigY8VYg60UUxnCfGuPd4SvOmfLNfn7qn/ITuf+ujfzooraj1No7Faloorco9w+ER8jRgV6nrXcPMW+aiivk8V/Gke9hv4cSCS6Ydqr+eTzRRWKR0EElxgk4qpPdsvOKKKtAzNnvHZ/QVNbSsBnJoorW2hk9yx9obo1ZHiTWX0yweVFJbHFFFaUknJIio2os8e1TULjUrtp7lixJ4GeB9KqdDRRX0iSSsjwm23diUHoKKKYhKKKKACiiigAooooAKKKKAF7UveiimAqOyMHRirdiK6bQvHWuaTGI45vNUf89CTRRUTpxmrSRUZyi7xZvN8VdZliCNBEPpWDq3jLU77IYhAfSiisIYWin8JtOvUa3MF7mSZi0jEmmIe1FFdCSOZolRipNSmUxRkjnvzRRQzJ7n2V+xD8JdNGnDx5qzQ3d1J81tHjIRSO+e9e/fGeH7T4D1JScAIKKKzZcvgfofMPhD/j0KjjEjCtm6+W8jNFFc+I2OLDbI2Jdywoc9qzrhRK+DRRXnR3PWexas7WNQDitARDAxRRXStjnZNDEwxyKt/aI4It0is2PSiitIksyb7xhY2mc2tyxH+7/jVax8di7l8u3tGTnq+KKKtLUycmd34W1bUn+dfJG7613lkXu1H2oI6+lFFdMUJM2bW3toVBjt41PsKvwyNnjAoorVLQ0SsyY5IySc0buaKKDQqXUY2n3rl9ftVwSMCiiuWulym1F+8jAgdopdorahO9BmiiuClud1XYivrSOVDkDpWXZN9juvIPzRSdVoorWRinozE8V6cttcnYRtbnFchqVuuwmiiuGulc7KDfKjmr5OSOKwL+FWB6UUVxM7YmBfRbDxio4pGXGKKKZoXradhWimJI/m5oooAoXduqjcvyt6irGn6rMEW2uB5gzw3fFFFbUZNTVjhxtKFSlLmV7Fu/hWWIurMMdK5rUWkimBBHzUUV662Pj7GbLIJYiGUFs8msa8xv8AugADpRRWiCIeBdPW78dWwLYUKWI+ld341vHn1FuoAAAoorgxr1SPpMoSs2czKSDUTmiiuNHtleZu1UnY7sUUVaJZE3Wo260UVZJPAfnrodFhDSLnvRRUT2Gj07wtaqI06V20k32HRbq7AJMcTEAeoFFFZ0lqctZnx9ruqTatr95qU5bfK/T0xToZchRiiivoI6JHydTV3ZoxorgdqG3RrgGiitGcz3ImbzPlI61a0xvKvVgX7kvytRRUNFvYs30bQXGEIwDx61oaZq0sX7kZxnqOtFFZNk8qcNTr9L1RmIV1Lg9d1WlhjW58yMbQ3aiivRwXxHlV1Ys7QT6HPatSwt0Y5aiivSqbE0FqbmmwhZR6V2OlrmOiivLqnuUNjVgWrsSgYoormkdsSwD6U9etFFYs1ROgqTFFFQUPT7wq4nC0UUmXAp37kKawrhiWJoorgrnp4fYz7tsKawb5iSRRRXHI76Zk3PeqM3WiisGdMTe0viIfStaBeAaKKIikXY1xg0TNxRRWqIZy/if5omrgbrhzRRUTN6exnztism95Y0UURG9zJnXDVVkQZooroiSxFFXbZefaiimyGWgPlphHzL9RRRULcT2P/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png;base64,%20iVBORw0KGgoAAAANSUhEUgAAARkAAABTCAYAAACrpHOpAAAAAXNSR0IArs4c6QAAAARnQU1BAACxjwv8YQUAAAAJcEhZcwAADsMAAA7DAcdvqGQAAEaDSURBVHhe7V0HYBTF+p+Z3btLJfSa3F0KoAhYEEWlqM9nxa5Y8OmzYkMFVPT5bE/921BEfYqKvaE+GyiCohKKFAFpIiXtLqHXQMrlbnfm//vmNjGhhCSABL0fbG53dnbazveb75uZneFnDf7KEpwZbB9CKWYzzso451uYYmsVkwWcsWWM84URGV6Y3Mcq+GTAANvxvs9x1uDxo03TPUjaEcdlzzBMD7PC5fd/9eI5jzpOu8TZt40fLYz6hV03KPzjIa7YJsVVABe/Ma7mKslnJqwr/+2TTwaEHY8xxHBQQTi/+xQcpAWCSeaMe4VhHGOangGGK+4BLsxPTWYuLJ8eP73/4K/u63/ruEOcR2IAK+NfHDeMDobhPt50xV1rmvEvc8F/DrWNn93/9gkPnHHL150czzHEcNBgv5CMBtQZpSSTtsVsK8zsSAVTOAfRJEKIepkuz6NciLn9bxv/Uf9bxh3nPPUXB8pM2iizCMqsQh8ga5cw3UeYhuthw5DzoEm9dt7gCZnOAzHE0Oix/0hmd9DEExUizkWiacYNEKbrR5g4b5w/eEKq4+tPAfCsPqSE/UiHrZhlSRbBEY7QYbMKOsK1HBUWKy8PsbKyMvhnSZZyX1caiczqfdXHNyAKWKExxNC4sV/6ZOoLtNZMGG7SeAKgoJu/fv7sCc6tBuGP6pMBf4AzSWMDkeAPHdoREChU0xDMNDnzuAwW7zGZx22wOA/O40xc49wNN9xzuwQOI+ofh2HAcIrShw4NfzgRlSYrWzJbCWaBsHxtE5897fi0e1F+sf6aGBotGgXJVEIYJgTJDktlDfv6+XNfdJzrjf1JMqfe+IUmGa4s5gIxJMabLDnBxZqnxLEWdDSNYy1xNGsSx1KS3PqIkooJgjFBIvtc+XgLx40gmoroZQwxNC40KpIhcK6TIkE2w796of8I7VhP7E+SeemjxaPbt0kZ1CrFZK1bxFeRCWkgtYE0kBDMn1AowkrLw6ysPMLKcF4egjlEv7gOhS1tIkVgQtEBbUWhIEiLIY2G2ElBQ+JCCOUyBSeSS0pKYMtz1r3878H9BlM0FFcMMTQmNJhkSOuI1vsdQeZDtNNX2xENAMSITASbKfva8c+f/bbjXGfUh2S0mQMzhAkPC0fK7/9+9Hm1kgzyNho/g6JXUYQqLLaluJxt2lrONmwqwVHK1uN3/aYytnFzGdu6LcS2lYbY9tKwJhPqh7FwhC2YPjgqzSyUWo0i06e7KkPYUpUlT6amx+OB2Ra5Nyd76BOOcwwxNBo0jGSUspTiyzhX5RCBGkwDNxfupeC0lWG6E0kIbBL2ehIOFwYJ2SYets8a91L/2Y5znVAbyVR2wtKvgYwnJ7pZ2xYJ7NCsNiwlmd1/+WmdayWZ6XMLRm/dZg1akbeOFa4uZqvXb9eEUry9gpWUVlRqIERGmgCob0X/4lmO+KrOdalF7+81QMrAFsu2+uVPHbZYu8UQQyNBvUlGaxlSboSm0gemxbIHH3ywhp2wdOlhnLVi8cXM0xbq/JFcsoshWP2h+cTXx3whCMMFMohMD5mu07975rRSx3mPiJKMByQT1loCjeoQqZimgHnjYd62Sayzv5k+Mjoks5bN4hmsEHr0fqS1VpLJ7DtitCXNQUSc9AR18OqDyIPCiP7fCVy4nLPdoVL7w9EAcMNN2syYlT/ecb3j1BAYXbp0MZYuXXpQdCRntMvwctO+SHIVyA8GP3WcdwXh8/ncgUCA8lXnAu7Ro4dr84YNp6GCr8kNBuelp6e3ge16MjOM7/Py8taTH6/Xm4E3e4GtxIqCwoJx+sF9DKT9EKHUYaFI5Js1a9aUOc4HDRpGMkpuMGze+4v/nrXCca4Vp982oaeLqeeE6TpeWvWrv9CGGMji9nGj+j/vOO0Rp9705Wgh3IM4i+j+El/7JqxrZnN2GI6M1BTtVh1bt5WzonXlbGX+2vsvOO2wWkkmq++zo5GPQUpajsueAfqIoNAmoPBQQXahuyjlBkuhAqssLsw2Uaf6da9E34tajcp4wvLsIQWOc53QqV27lpbbPZwpfhYYMg6x5wgpn84pLPyO7rdr1y4hwe0+nFdU5OSsXbtBP1Q7RKcOHbpGlArlr15dpzpSX0DwmpqK/4iy7YISHZ0bCNzu3KoC/MSBAG6SjF/BlWoB3XILNO33Kmz7paKionLH226RkZGRImw5F6cTcwIFg7P8/lPRkEyybfuUvGDwe9xvDbV1KpoXHxqz5/MLA8OjT+5bZPkzhqPS3CvDoW65q1cXOs4HDf4QkiGcMvzjlLjy+LcNw31ufTQaIWjEycq1LdZ7wkv91zrOtWLo09NHd85oOahbZhPWCdoKjfpUgjSaNTBxluasZwuWrmGLflvHcoOb2aatEVZWXnp/0czhtZNMP5CMUQ+SIU6Rcpuyjayc6bfXJqC8U79XWkheehpY6X7ku3O9iQZlpezwZSuzh411nPaMfszMyPd9inQeD4H9P5T4OrzhqyFMJ0hp94cw/ZCemtoN5utcIdU1OUXB950nd4usrCyPikSmIUUrcgMFVzjO+xRZael/V0JNAimekVtQMMlxrgJpIVs3bnoTp5cgXy/j9xccvQQX10lbvp5XGKB5RrWCSIbb9s8w2yfmBQK3gbTaGpKfZiNeaEVrM/3+c/GuPrVtdnJBUcFU57F9jsy0tMOUEt3L7fCXB6Mm84dNxpv85IDiClf4BhDGL9FO47oB/kmbyTQMdrHjtEeMGHYcu+GCzuy4w9ux5jCP1qzbziZNXckeef5HdtHNH7L+177Lbrh3HHv+zdls2pwAW7ehlPp/mNtd93TVC+AZt4Ec1A61InvQxpwpQ9+XLnGqUtZSZ6St7iBCE+aRzlWdkB5MzyBBxfF0fiAwMj+Q/wF3mZfDJA4ivPPIjxAimX6VEAk9GCO7T2tjRCZkLqSlpWWmpqbGk5tGSUkTaFUmtAc3/DSBS1VGDmnfvgWEtyNpIo5TbeAIu31mZmZW9+7dEx23KDgjjY+jgmzH704FtXnjRjLTB8L6vI4IAsebOAYhFw8LQ1yd6fNVzTKHieju5O2UTnmpkY8dAGJZF5ec8CH90jWaAJ0G01CUhqrKg/CSKM1ESrjUZeXAIOLCr4nKbGS0adMa54LKiNLQr18/s5PXm94l+lwVcgsLf4trkvhpdYKhsu/o7ZhBaSaNzXFulPjDSIbw3TMXrpdMPgR109YCUUdQJ6ptyytZj1f21LGhQSM6vyxdz54dM4NddtvH7CyQyqB/jWOvfjiPzV+yhm0vCTOXKfT8FbfbcCa/1T09+xt5k+8IwnR52rmsO6hzXcn2zlWdwMNc6dxL6XecWE5OzgaXFTkhKRS6FxrD2TAzvoEPlL16eqvP9w0qtSfTm3mUilgzXIzPdHPxk0cYsyFVvTqDFKQ7DhqG6K44P0uGI79CEA6ncDO8/gcjLtdSZsuZBuNLM73pt+oIdwEyRTK9/g9cwliCeOaVFm9blO5Nv4juwX0w6tF/tUcuvsr0+h7T59UgJLsaWuuyZq1bfOA4adicvyJt9W/SLukaDHl0RWnZTzarmGUyPovyAbfe2vMOADH1CpWULfd38HdPT/MNgWZHUyzwwyZnef33kZ+MNN8/4Wcxi1hzDcWWI89jKgk1y+vtzG35E8rpynle/1csLv4bkEUSyujbUGnps4UFgc9tLn4N4RVk+P0P4hFdKZHfaytKSudSnxBdI/5jZdiaKVn4J0qzqdis6qTZ2PCHkgyhpGnSBM7UHCH23EqTzND0+1BFmDVvFnf4/dd0O965VSvOvPoddsmtH7ORr89ks34pYtu2V+gZtZpU8EsdtY0dUtiLoc1sc0aO6giULFN17ywC8lbl5eKhd2AO3ZTh9WWn+3zXdExN7bBs9epNi9atKy2zK37C/eEgeksy/jJK7i6Xy0W0PwbnFco0enIljwdP0UjjU0YotI1zNQwpyUXws9Bg/9Ptdv+K5vZG+L8H2s1QNP1HggxfYlyNQFN8cjQlNQFhxH3WF7VgoM1ZL/zORJjvZ3q9R3G3OZYrNpL8SabuY9Icox9yoLUnzrMQ3/x58+bVsM3z8/PX5RUWPAnt4FfSHLhhvorMhFXE6CncruMoH6ggZDIL5LNGJzHKIAFtkZ9xK4W7jPfBzi/BWeL3Lmabr0PQT+eCv4J8/U8a4hikfxBe36WGZE/S87ZhmEhTB5D2U8hLIpdslLu4GMXK24Pqr4WZ+gOO44ViXyN/91Ne6TkghQuR5rYsEhoyBF5FOkq4bR3NTOMENABQqvij/appU40JfzjJZD98kgUV9vPaTAH6tofmktAU/GO6tWFD/9Gdvfbg313/ufm4sxwvtWLLlnLdBhxMpLIjBHMTWdRvqIm0McVXO1d1hbS4usWW9vUIIFkw/rptmMvSvb4n2rRpk7gaZMOUPR3ajm1ItTgnEPglEolABuQDVgW7PC8vL5hTWEhE9QOE1VsSH+/KDQSycb5FSbUqL5j3PTQj6EvsJgjfpznB4Pu5ubmFecHg/+GZfAiP1k6qAy09mXzngbwegInzDcyT31AYdyJ7mxQ3/kmaFtI6n/yigGbmFuXm0HklKioqklAQCSCFTY7TLrFq1SpD2uxBu0JdnrcG+cjJATGqKUhrOjSpZM/WrTuWP6mKIBtD0OgSSnshuZlKTclZlVOEG4OR76VI879AZivwOxZa04uciwGkhRi2beG+B+mamxsMnJxbWPDOJgFKUcwFovoOZTtyZSCwQCrjafhRME+76ljB2vT5CqFHjx6GFPzfSMIVOatWFSEdK/H8FNz153u92qxtbPjDSYYAmZ9rR0JWdROFOmSJWGjIuaM3hV13fhc26u4+7D83HcNO7eWlYXM2eUbumXUxmVBxo3rmQQypLLSYoqlW5+oKsDdnst7zZCDEofxgcExesOBoJo2uiHysKcTwJE/8I44XEq2qIiX/3DQXCY+6ExrKLJgrc3H/OpQ8rSFECaYRfRzRlgSaUXuYTi2Qld5o7b/FMRnPTcQtP/K380exStBX5jzC+a9RBx3nWogdzEjVzXHa7StOtEEbnIUhnDX7cXYASKVCuMUCI44NgxZH+fgZabwGmkadOleJBvBDXU+c+khwmolEEflVaU/QZGbDRxMQkd8SgtZZQvDsC9z6XePESwOJ5DtX1OtVjL9wIxP1d0A2OGlmiHeRsOXdSO9sSrPk6ircLnfKvtHhgJCMUq4ClOwGegP0VTKRS5NENzvtOC/7v1t7sZF39mEX/z2LtWoax35eWMQeHPkDO+Oqt6lfpZ3fU5bhBPOnRWqvZ+Iho4OiMlq3euPMX1rDpateExfbt2/fIistK9NRtWVuYe6veYWBQSD9CaCJc9u06Z5oGEaNYS4yp5gtv0cauwshHpNS3ARNZzyEBYK2MyAU1Ba74GcmBOUV5GgMBOJ1mAgDcPNhx1sV6EMK/HBD1ewsB3FRu7RHc5BMPXDiRgh3VBOoBurY9fl8x2W1zWpFHbPKsn/Q+VDiMWgoN8HLBOSjTn1/O4OEXNVIM8KFqgIb1oJx5ADlQR3FNYCMVZWxRIE6pzVevuVyWdQRjgB/RBq7IN2POGmeSEwX9dX4cEBIhseXbwSxbKeqlAmt5caLurIX7ukLs+gI1r1TS1a4ppi99O5sduFNH7LLb/8fe/OT+axw9VaYPayJ22QHH8ko+pwyVKe+kqzeo7rEefh7gosz6jMXh9HwtVLjVky77fcWsQ6Ic7nOUcJaXJiW0ctxIpBAFFOAQmzA36gWgz+60sOxFypOlsXk8Jz8/PH5Rfk/I4vUelfXLlDvo2PwKW3b0mjMVvgJ06Q5MiNyCwo+UkJut4UoIT/VAZtCz/MR3NYdxgTqUEY5+qAGLNAOTppqwQRw0lFEKM61RpxwXWgy/hMzrS4uKXpC3cqCOTgkpzB/fF5h3lw0fBXI5e5t+V1AIiDSinCaDzrtiTirRnskUxR/cYRFck0pK8PdU9p3iXjYqW5m9Eaa05H/YTnB/K8ozSDrMOJtUJh/BA4IyYx7+pfSvx2bWvEQTKGRw3qz80/OYInxBvt2ag678b5x7Jzr3mdPvDyNLV5GdVPpr5dpBEhAR0crV2N4r9EjKpZxkok7Op408q6sE0cO3+noO/KBjic++xLOpzJDzRGG64L6zJEhjUfakdXclE85TnWGsFzfwdTZiIZUd1xCQA5J93pvhQhfiHb5i6phU1Riy+Tdcb+prYz1yJZtKH5RVoesVJg+lyKfl4FVIrZtU52ijsiQEDwzy+vtQio+BP4DHAPh9+pD/X4f4roPfiYJpXZagCsYDBKRTMD9B5GWszI6dOgYESZ9l5UCg1qPFiH+SqHatXBFKqAxqTUuxt/J6OC7oKPPdyjSMpBGpWASTcwpKsiW3N4MIrRQsy538nEZ1MFLoHaFkQ9OtY8CryYkO8apJbuShEGir4EADjE5fzwzNTUr3Zt+MTzQsPmHRUVFm22ohORxJwZTUHhA3c6VBvmDQzQe0gTxE46LM6TJ1yA+6qG5pGPHjh0oT3h2AO5Tmg+IPO8JByhRD8u7rjpS9TikOVu1bhsb9eZMTSyD7vuSfTNlBSsrD2tioa+MaxA0jUhxTvMuDiKQOHCPMNz3ce56SgjXEzsdputhbnhuEsLsg+wm1keDIYKB0JRBGb915fdD8xznOkN3WEp5geJiLcL52FR8JsjgAST7v+7yhIfIT0hK0o7GCanuNJh4Pr8wfybq+RMQxhuVaS2CdN2OXL4BLWMz5IjUdlhu6nOoQ90lF+O9Xm87d1LC43CmUaBRYckW4JlbpZLDoNXsau0gqQxxM9IzF2n5kBvmz3j2eAjxwEAgQJPqSPpoNGsNtINdTiHPW7MmCKY7B9JYyEz+rq3YbMk4jViNE+7QldpPMDgDcTwluRpE2hwK8jaU/1uQ6c3QGgz62h15Wi8V18PdQEjHabIQXaBuliGPa0zb1i8MefkC+R6C1F+GujoXBuyrIIAPhcv1L7rvkjIC/2uRrqrZxtE42FqU91bHiZmmaZE/xaX+lAb5LoFGtA6KjJGfnz8N6Xwasd8qw5HFKN+b8SzKnm2Ni9OjT40Of9iM3x2RPTt/4YQpud0n/riMbS4ujy7YZNbOecLwMDsSGp4zdWitLXZDpv7Ttz+WFbo/L3vYvp3xu98A8RMuSHNkAyrYTTlT7qjt2526wEhNTW3rcrkS0SJugDaxxXHXoMlioVCobVw4XLIUrTKcOEyYdhWGkWxZVjCzqChS4PMlgQRIIMnc4tB62rht21hZVLSm0i0Nz3i4p2mER1bDb5Vg7QYiIyMjFS13XHJy8qpFixZVfb9GkwLXpaYmQ0OgTtLa1D4jMzOzvapQKQkutWFJfj59c4Qi+x2HgAShdjWhfCC8CNJdmQ+F+JuUl5dHSKPrx/qZuam5TRDetuzsbIs6e1EmiXiG8kH50yBtDz9tEyH4S6MT9yrjM0C4TZKSkkqrfR9G5ZQSBqpNtqN3kRIXF1dKZhjux6EM4vFOdIcwjqqyhzuSGrDhJ7Fa2TcqHDCSyewzYoEljcNNA7piHYeYNcnYFffkTBmi5x3sDn9+kkF5KVkBJXoCs8S/c6bfvtS5EUMMjQ4HyFyCeAhDeGAS1XcOC5f8QKsQBxhEMHqJjXs7qK0DYgQTQ2PHASGZ7n8fkcCZckNYHJe6QXeGKnun0Yi/FlBmnMVzzh9dzZq+ldVv1J9q8fUY/nw4ICRTGuLNFeM0K9NxqQtASzKibFPUZamBvwB4Aky8gYzb32adPKqL4xhDDI0ODSIZmkC3ne3VutVpnDMQTT1IBg+AmEpcUgUdl4MLHEW9y4PMxfqZjFGg9GQY5qb7UCblWxmnPEFf98YQQ6MDanndYdF2HFKxQ9ObsyvPbPjmj5wbh3Dhiq+PucS1IKqtdrmxXxZB2s9QStrFMPe27HBsxY0S0IVFa8FEV8+rH+FAuwPRuHoKO+42xymGGBoV6kQyRCy0EZmvXTK766oj2Yhhx4NkDnXu1h9c8NOd07oDLT5XfH7OnNsr5ywcHNAaGCuxleojlOxkC3Fo5RFRFg7eTdnqWFpsCoTxLjJZ4nzyU3fQN0uKXZl+8nN6KYAYYmhMqJVkSNGg74qaJrvZted3YSOGnsD69WjH1m8qZROm/eb4qh869RsBFUieglbccakrSFgVfVR30IHm1ydH4tetyL5zY/4Pd6yrPALZd68NZA8pyJ02dD6tZrdyypArubTPgPcgTRWoK6gsuTCyXLaewh5DDI0Ku63JtNyCwN0zTvCyZ4f11h8s0t5Bo9+fy86/4QN21TD6kLT+kMy4FWZBM2p964rox3/WesT/g+N0cAEWkOWu+uitVoCIpispHwbR4Ko+phNnUvA+zkUMMTQa7FTxackF2g+oS0Zz9sgtvdgdA4/QOyJ+8e1v7KKbxrLHX8pmazeWsJZN6r90Rce+z5yPZv2GemsxNHWesYn50+88GPtj6g1uyklQT9bX75s3lJCUVR8UxvDnBy3lmZHmvz3d638/05d+X3S5icaHGiRDphGt5H/TRYexx2/rxbp3bMHmLVnNrhz2KRvyyAS2smAT83hczm6J9Rtdyuo3oj8zzFc5N1z16fDVfRrKKuPCji63+BdAe3vbOpTQ1vppMgTeiu2wRc2eQGvNZvp8T2V4/T/RynjRw/9Dptf3Vmaa/xx4aZTfw1RH9zZtEmmx84zU1K7OlP5GB1oAjBYEp3TuozQaMC3GGAZ/DvJ4OZT9iyORyG7XJz6Q0BWSNiOjvYlOOjqVjRh2Ajv3pAy2tbicPTDye3bFHZ+w6T8HmMs09Lq4USjIvlknpuh8ygvts0589imYSB9DZFrWx0wi6BX4JXt35Q/D5jhOf3pktz4MBazqtyq9Jm7l6fxdQq0LNe2IvB66DhxuGOI4IURfwzBwiJOEYVzFDf5lptf/Iq38H/XdOFEaF3eMMF2L0IgtQGbOdJwbFRI9nmOVYcyldAql+jvODUam13u4ULy/fuu2vYRkBKf6w83GBkF7L7dtEc/uvvpIds81R7FWzeLZ2PGL2QU3jmVvfvILi0Qk8+ywij8yZkpLZXT827MZnU8a2bn6cUi/57pmnfhMv459Rg4CuXxgW9ZCIdx3QQjiVb0JBmaSHcnlhl21QttfBg36zI3zSELNJQP2jB54NVxSHxD+FElb3Wrb1nDbtpeTGxf8xi0bNw50PDdKSCks0vlw7HFLiAMFmL60H7Fe6gEXe/8RI+cpTHD6cJIGRJ7KDeQ/EwgEGiXJ8JHv/mJd0f8Qg/pdlq5cr9dxmTqngNZOrO2raGo3kSHdfO4AbuJZN36il8qGrwaUaXR0Ba25dfHKH4ftajmA3aJRfSBJ/SpKbnMpd+el2bfWad8odvHHRsf1RT9Dizuyrv1Xek0Zaa+Qropj8ibfQ1/r1gmkpWzZsGkctJfTbVsuSKoo700LiNM6MJKJbCF4S7y/abmBQF/nEXbxxRcb8+fMoesTQYbxoKJfw8oaT2um0H3aDC7R5ToTCWpimeY8UylaHe583OLStsflFxX9TP4qQQtSWZw2ljM6QmgioLtfQpHIhMqvklNTU5u7GTsVmlYil3KiXjnONC9BPZuMmkUmwvmci7scgXsV15PKw+GJCaaZDrdjIOClyuWaAnX9LFTGrkyIRcI0x4bD4QRTiQFIVScQbY7N1dgdvz7Xe06ZJuWlFeIvRBhf6TWNo+AZXu9JeMMZyF8+0rSS2/YVeBmtcG9m0xYtPqe1dPTuB0KcyxkfgrQYUsnXUK8nMsNDO1Hu8l1lpGYgnfIMUGgb6AJB5PjLgoKCAN1L79ChOzeMK4UwhlGepWIvc67GxyUmft8Yd//kqEBWecg2xoydy17DQXs6e9x1aA921ympaWcX3FMfEMEgYUrag3OmDqMV4euFg59kLgbJHDcbJNOjPiSjlLXSNhN75k0e1CCSAQEs4m5Xn5ycHD0XKcPrG2sI4xK8iDVCyd4rg0G9Xk2G1/+s4GwIhI4u9du2pT0fKb0QrWlBVocOqcp0zcL9DtCIFkGw2hlCtCJ/IIjtFlMD4E9PR/D5fEcain+G+P3RCZfwg0YJr/9rT1nZpUs3bCjx+/2Hm4xPQThNlS2fUZydjbA7wd+l8DjQMMyzEY9+VqdJymI7LLozj7zU4OJJaGghJeUimILHwL9OL65fwc9hcOutr8ldqglNW7U4r3KHg4w0/1Woii8hzARKWTSfcgMI6fL8YP5kXBowJ6nszkS+grgfQnggLIRFwi/tx/KCwX9npad/Lrg4r3oacX+zsq2+tGuCdqwG2jECZTHKFCKJrpF+KrfVSOAleYWF0zP9Gc8agg/ZIbxlZeGK3nrh90YGMWdhEfvHkP+xp1+drheLqhPBEJDxXR57TTAUP23roYY0hGD+FPikC5VkRb37fUE1VmjfrY7GFVtGaUAFbik51xP9oOFcDO3mDjq3bDnRkvY7ELwygxtHGYzrvYdAKMQScKZpEBB2xpaTXwhFBESR7OJ8eOVICJ552DQNPwkRbt+F8N4jAYVmclYoIUH3XeAZMufACwiWsxuhwWhBdlaRmYVwl+gzANrYb9BuJoeNcAm0Hm0GIi1xCMMvbflZlCQofD4IpmAXxPc/PBPd1lfwk4s3bdLb7oDYOoNgnoa/BIS/EOl/Cc8WGdBSoDU8SWu8wJtUXFlEAgjQi+sKmJqfwr8maS7EZbSZHThzrmXbRCZaOJCOZUjDD8py7bTWL3UOC8ZHII9JlpR5SNsHIL+tIK/2XBgjqdygGSxxwtOAn2XQZqYlVyQ3Oi2GIP457HM2d/EqvRKdbgUOIPQiTEpuwku7YuWUIXXe+/rPh4edjt/6sQzaT+hjkX23945gUWHRG7vRHtmIg4sBuIbUs1nCbZ6XFwhcBdc3KamoPSd2gWkTcbm0mgdv9D7nmiXbz8wLFtAulXpyFYSuF6uoSI0KjLQgMLmS8Wdyg8ERKsIfwUN6+B5B6vWcOe3AQr/0B+YRZPoTaDFXM7fxE8y4/4PXW8k/QTD5WG6g4CIy3RSvtNkBzm7LDRZcCCJ5TPvFAc56Aum/GGSiSZPICExGZMFg4p0JeWiFurhJCn4J0n8LPNylE6JUNyFlTzqjS4oZ+VwPfxchPReBvN6gKJDOdhXc0yE3kP8YSmIw3o/eoQMxP4o0XkzbsNDzNSDMS0EwzcCPFTZTA5HmgYjkQU2WjB0OGuubE8h/g8KrzDPS/1BeIP+G5ZuW70RajQGChq1pb6IDCergdfZxzhYWOzl3ypCPnFt/VaDBFntaNW4noMq5oBrss7kSIAPdmRatytBitPahDifpAQnmbN+eYNKWrFzxAhICCKQ3pFQLs9yMPkeCrPjc5Zs26cqPFlhv4I8APUqIjrTqG4jlwjxYWEcH8kfRvA9u6OVVHVmuRhIEhIdovj3ymKMvAzm8Rfs3kTMEsnoFrkxuFZC2Cmhi0WU7ldL9GnCzcBHVBkBqjhDrSJ2fY6LXcr27omITpY38QTcqgQnpQoucpu8TdLr4aqRDkwaIarUOTvdFVYYX3T5Fn2s+3jWgAB5N4QHL4+LidPqkYNl4ntYKd0mu9DbETngadMs5bZSo75pR+xBgdOejQCXtHGVFBql447QV0+9Y5Hj4SwMVce0u5KUWaCHxmGYkQV/uE3BNWFpepKR+Cg9Ud2rdIZ/8osS4bQWh0rJ8VHG9rQlafjckIU7wEp0YguDVtv8QYl00mXicMT1XJDU1NS7D6797vs8/m1v2Csbt7yFkrSA4dLsqHILWAjif/sknn0QNpXoAadPEhwC1cFLwKF3ttivgdltKA8y2jpbbs4zZMgexfwaBSSQOMGH2OV6jAJ8mJibq8PBHpxv+a6R/T6AlTpE8/TU98rkeJpKejCYiogwhFjv5b0luBxN2y6j7HlRAsDaJWKDUAzCHI7OVitwQVqznyqlDX82ZePterR/x5wLPoUpVV6DFhODwBDvM99lkNC5UC/qFrJUoaW4Lh8O0srvWGhBbKURoIzSDTbgIgHh+xbHU4LzMkgnV61WVIEv5+9At8qYF0G24XjEM8SSuaUvWEO5AC1D27nKOe1Ubp+0XOOlC0VdqR2HkMZpPxtdQHqmvREm+0bm/z7Bt2zYUX3TfJpRvVVlpggSJ0Tny/wfK7L6BgNAbpE3stwOEQr8A3g/sVhmZwuyKh7iMHJ/Dinuv/HHIa4HsIfU2DWoDTA3kKRpvfQ7Ywnu0G0GU9Q+bN2DfLcmWQv2WdY4LloUwPYm2i3VwQthbGND0u6K2k8Ct8yRXrIoSAy8l8sP/93ODBYdyt+vwvGBBN5g8XXEcRsO7hquiavIezKUq800w1Qwvh4CqIDbSyBIMjUtJY4DDU56kxI6GdJ0CL6spgl0CyoVztn9QaXooWUL5RNoWpwb9XSmfqem+ynxm5gTzaeH2fSrwRUVF5YjemYTJk4h0oqdhD/JN2+7S1cG1CgEgpLTHQ6P4el8eyg6Pk3b4I1tWjJZWxQO2Hb4SjdMJyhJdc6YMOXnFlKEPr5h6188s++G6jzHXA1LJBTJS9u2u0ra7w46UTkb9XeYEsVugQalf2FbFNzD/J5XYol5amnTHz2Eq8raS4Ym7DHdXhxX63rSjNbEhQP6l3gAeyMjIOBKi34dc8X/RsmWrN4VCoQh4poiEDwSkl/2kfpVMv/8UHG9m+nzPeb3eZmHTrDJn4L+dc4oL1YN+ICyWxaw8mBxetNIu6uSE23c0xyNiRpIQY8NNvn0x0Q1AY6KH65HXVms7r42nfAZXBjPSvf6XKK80rI7bDYpLVtstcidwtQoFhB+VCXNJm07w7+eVE++4qrHv98GA/dsqxHAgQO+0zkRTOU9GCH46hL0QOsojkqsm+L0Jml0mEQLE9qycwoJvyX9Gmu95mDeDbSm3oZ2/FU65EMgXhGEchefnRpTsA+JIEbacw4Xw0vCrrdjtaJIrIDnPw601kjc/x1dwbHp++omGYLozWNpyjCnYM5biNyDeIZQLKdUD0JIeoYlp3JBTEW4z25L35BUW1NitAgLfF0Y4dY4i4+oFQ6nnaE5Phs93D1T1x4nEuMvsmpubmwO3C+D2KcK2QIBn5wYCE0GOx6HYftKBSfuq3MLCd0Akl8C4H0v9T9CyHlOG8ZGQarghxECp2BZphfvmFRUtQXhfGsI4B+UxPy4x4TgiSr/Xe6cpjKeR95Bts14FqwoWIo6TENSkKKmql7g0RuYW5RKR1SCqrPT0gciEHsanvChbvMuFfBrP9VNSrmcu82jq8M7wev8mhDHZ8Ucd4WOdIBodDjr7LoY9op6azDzSNiDXMDKFSBOGeBUCMgLCpAkGwT1USTAEpcRrELzVEKwmsBzfwTEDxHGUTRucSfs5mtrutqKbjJEAgCyawiB/mxt8bJRgIFVKvcaymRUvI/PhZ7GO2xDX2Yz/htNbITQ2EkRenY5nmDC41hqU2HkkhYc5bca/ne4jXYPR8n9OI2EIg0Zk9HO4r59D+nGpg6OCitZ/3KvyB8klJ09p6dcgp2yUCcrFuA8EQ5MKQTB6YtxbRDDwRp8J6LKjAMLhsI4DzxjkhrwLZUb7UCJKBeBL7xsFQr+ZCevr7m3a7PRBo7sk/kuQyTSK1+DGYEE7ioJg6J7k7PnKETWCE+/v+WikiJHMXxzz5umWdCFa4p9IqEAWdHyH6//ClD6Z5qFEfUaRX5S/2ObsApikX0PgVuFYg+emQ52/LCcYfN/xpqGJQrFv0KKPheCsg0awAsedaHVp6j+jTeKUYV+DeH4g4oLf3yRTt4NU3kAa5oEYVpE/W9glypYzLMuizxH0EHR15K/OX4Hn7oH/JTRhDkL3W06HDra0VMC25UzEP80Ih3VfhxJqA7nhdCrIKDo7VqlinXfKh81XkxPNNK6Q9kBb2q8j3HykDUQmlyCtw22u9I6QAG6pRRHLmov0zUtJydFaCXJdgDhm4V62lC7dhxKk2dKCDYfbYuQVaeRLy5KTd+ouWLphaQm0lYG2Zb9mK4l41TqkbaGS9q1ev79Kg0McW1BGsyndMK3qNpM8hhgOMnCaO0J9MDiv0WFO3yJlen2BjukZKtPr10t0kL/U1NTdLUVgUFjRIdyGo1+/fiZ9N4XTGunZW9AyDTRzdx99jW465bDHBp7yQvHitFF/Bb8naPUuhhj2JaIfPIqZwjC8aJFfzSsMDHJuxfAXBD//jm/a2ZGKGNn8CWBbBoeNUvb1y/1rfEn8R6NjamoHaZizDMNIlbZ8NSeQHyOZvzBoL+y19dkLO4bGC8WYhzP7g/HPn3uj43RA0Kldp5a2u2K0UioDFevDlcHg086tGP6C4P0Hf20LwWMdwH8CCMPNbDv0wfhR/Rv1IlMx/LVAH3ABev2O2PEnOJiSUGhiiKHxIKbBxBBDDPsVMZKJIYYY9isOGMnQZNDKI4YYYvjzokEkE45IRrsc7OmQO3QPKDAK7UxJ+2oTaDEbmhRK13TQ/eogv7sKd1cH+W0oKF5K647xV4KcLVvqOOjYMV87gu7SFjOV/mkv8R2foDApnNqO3aUnhhgOJtAQtlWfIWyq95ee3pG1bhavhac2TPwpyFYGtjLD4FpoiFR6HNqK9erelqW1TWJxblNvKLdmYymb++t6NmvROk0YAv4N+D2rt5/52yfvMR7yW7BmO/t6WoEWbiKuuoLII95jsqQEN+K2WFmo5kxvIomEOIO1b53EUhLhh9K7oYxtKg7pfDnf2FSBwqPN79q3StQ7b1pI+7qNZWzd5jLtl8qAQHtYJcbXPpHTRljby+q+fAqNLkk79P7458+5wnGqE7KaN2/C3G5PxOOJBAIBWoR8r9gt0+cbinpyGuMsmBQK3UG7Hzi3DgiyfL4jleL/Bm0nMiUfpcW4nVu1okurVkmhuAT6rOJQzvmk3GDBiOidmujm9TariERqyFBcq1blixYtqne+aWa0yflTTDI/4hyHOF9wbjUY9KEo3ujJqHl5ucHALXCq96Jfe4MGkcyL9/RlPgj/nvDUW/PZjz+vgtBxvcTnLZd2Yyf31CsE7BLzl21gz7yzgG3ZVsHiPAZ7aNAxrHsnvW7SHrF45Sb20Og5WiPSH6ftAUR6tB1vVloTdssl3VlHbwqbMnc1e3HsIp1HCoIIq+9R7dmA07KYt12yJjPC1u0V7NtZhezjSStZqAKk6LhbCK+jryn75zmHssOymjM3iIRQUh5hPy1Yy94e/xueDesBoJ5d27Ch/zgCz0bLtAZwTSS0rGAL+88rP+vN9+pCnA0hmX6MmUVe79uMi7MR76wKaZ1L65o4txsE2uXANMxLbGmvspjqCuLap+sFpaen9xFKpaPg1jdt2fL7yt0FdoeOXu9ZShhfGEKYlrQvzS0oqNPyriTwbi6mCsPoisbjo7xA/qXOrSpEy883HS+I1iNGdumDSE6fYxLBzOLSfnxXOxLsDoizncnFHNMwUlF+byCt1zq39gg8m+ES4gScVnDT/DEnJ2cDuWf6/ONN0+xvW3agg9+blZ2dvV+WWNkd9qpPhgQ1t7CYLcnZzH7N/f1Y6vwSWZBwkDZwRm9fFcEEoHWM/mQJe/z1eey1z5biukS7H3VIK3Zl/854T2hzEHZO4Vb2W94WTSALV2xk6zY56/kA66EZkBvdIz85SAelBy846qEWkL+2LRPYrZd2Z0/cfjw7LBOEABIkjaUSZBKe2LMDG3bVkSy9QxOdJoqTCKNpsocN+HsWu+6CLpBN+sI3SkhERPdddzQ78pCWzIT7xq0hrYkkQWM59bg0NhjxEfHQl7xEvE2gGSVDg6LfykNfJ7lZfJy5R01nX6CkRw+8It4CAkitRstIJLJXdYKAAC1t6illGYaxI4XuLbih1FBDGCBG/viWLVv2uPaM5HyzLeWCiGUv4zar12xo5INAtLH7fHDeGloq7bXUjs5RBdviOpOWhQDzjwPJ6QXR6wI0kGQn2xQdzUioD6AB9UO5vIP3+Ta3rEMdZ6qfy/Fe6ePURSCYff0+9oi9qlAhmDYj31vIhj0zg9098qeq4y7nl8iHTAcyE2hf7Up88m0Oe/fr5ez7OUVs7MQV7Ik35rLZi9dq0iBSSow3dev95pfL2F3PzWD3vjCT3fnsDPbd7Kqv3PHsKu1G98jPG1/8ps0qen5PINLrltWCndPPrwV7RxAJJCe4cD9dkwFpKM9/sIjd9Fg2G/r0dLYcGgbh1F5e1iW9mTaR6JnzTspgrZtHvwF8a9wyduOjU9gdT03ThEs4tltblpGq1yFiv+VvYfc+P5PdM+r3Y9gz09k3M37/yHhJziZtntUlT3sDSSKE3z+89jUMJPRVJOZyufYoirmBwMz8YKBnXrDg0OrLVux7qO9lJHwI2pcjUB9elLQlDBcZioFs/gAIJcKanMAmINUqkwj5vjMvGOgMU4n2Nv9DTSXCXm+fQS1uEgSS+ieqgzJL/SsEUjBou9tKXPC3TK0BrAxsYZu2VrC8VdvYfS/OZi4QkmFG+zl+F6zoCfmnf5WgMzKLKk2j3+/sGWTekJbx489FbN3mck0mCchHJUjTaZ7i0f0qBErftF9Wa4Gn829nFrLO/mY6nKMPa81+Wb5RE2MptJwFON+EsCf9FGSloQjiKWfLkU/SliipyYm0VCZn20rDmlQrQcTXyduUHd+9rb4mzeyjSTk79fnsb8TFxdn01XGSO244yry5rfhEk8tkvM6r8Bo5zIDP8wKB1+C1qrLSgkz4gVrPkXg1A+++hYoulVuFDK//LuQkgzM5NycYfANOihaGAsP1Q2VZbwn2BK1FQ/sZuZQYCNomgWiKwgoKyd4lckhNTe3gEeadEKMjNcnAQrDLQs9kpvomeJqUTQ6VJjwIvx7EPdYWwoZJNRRhv4rfAsmNm1BJ4pTNX6HlKuhh+pAzwo3rka5jcM+NcPOh9bxXUFAwle7XC/SepCrOX716BV12SU19sEIY5yBcL1KqdxggUP7Qsl+OgjwbSksSmD0Xj76VEwjMcrzsEvRFdrzp+QfUgr8jpmZI6waQ1ziv3/sxaSdZab7ByHd/ailQNm7OxRCU+QlxSQnPhUpLL2eK98SNwrzCwFMITgsj0uKHVng90t4D6UFrpqa7IpFXlzkbxGWmpmZxYd6I8FzCtN+3lXkSnjwN/rbBKhyTH8z/ivwREFZbQ/HrEXtvFIYbfhaj3EfjXS/dK00m3mOwe64+ir30r77sheF9qo6X7u3LHrihpxZcauGp/H+AQFcSTUZqEzbsH0ew54f3ZaPg/8FBx0ALSGctm8VpraE68GjVsSNqu1cbqL+DyOCxMfPY5FmFmhCrg8IjrYg0FAJ14LZsGs/C4eg17RdeiQ6tk6L+oXm98cVSrZ2MeOcXVgIzScLt2K5tWJ8j22u/RFJEQFQeRB6UDjpIWyLN6YYLu7CmTTya5N79ajkrLglX9ff8UYBmoJKTkxOQwBtAhrdAEN6Ayv+6MIzTuBCnomV+OdPrrfo2yp/mhyDxrwQ3BgohaLW2B1DBT60sU7jRCS3iNNAwjRuVEHq7Wn2TsdPhdhPiug5mlV6gChX1GQjSGFyfg2f7wuS4Qgn2VbrXe5FhyFaGKe5AGmhBLQTCWxtu1/XCFKeVlydRi3AbM8Rg3LnbkOwLUxgDEHk7bprpKMc7ENYtpiE7UjzU92EJMdEwxEPCELTH0ikwNa6HcfdNVlr62eSnAah6WeG4uFKkI6xdnEXA6cxU/L+I53XEex7K6hSU6yD4+w75q20TfiPe7R4tDD4aebgQaT0ZYVyCavP+qkDgvh5kkRjiBtz7my4Xzk2UH/m7Mbw2HIckXGCaxs1oNK5DWFrmQQqHmIxPNgzzXwjrtGgZGP8Xdrk+o74o8gPNIRWNym3cELcpaX5icPEE0n0Syv9cASLP8GZQ/w+F1dTZBfQ/iPdUlPWJCHOw5GJSemp6t70iGWqRW0AA27RIqHG0hBC2aYl6SgKCt0yCRCNHj78xT5saJJAE6gchbeH4w9vq/pFRd/dhfzs2rUq49ydI0N0uscs9p2h0az00nKV5UTOneUocux+keeul3fB7NDv/5N9NbMpbJRGgkPU15S4ems1V5xzKHr7p2CpSmjAtwApWb9P+qoM6oPv2aM+OOITMesZmLlrL5v1GKy3u1etpMMyyMtAc7UkNKNWUFm6ypD0CFTjaIczFefhr0PovyPo9KIEEW9nboaE/Cb8vwB/tFKm9OkBw9NkDfpTed9cJWtnU90auzcrLI7R7IgThcrpnW/YLlhXpB5PjZ1RcFIUx1LRFiW3bT0sl9U4OeH69FQmPRtpoFTtaIk6bC7h3JsJpSw0cTIgIngFv4wrXleqXixvXQMC6wa4I4bgBVe5ChLEGApQAjeCf5Mc0o/tHNQQyEjkLOdR7MyHaOfQLje9cEM7VCmYUymkMMn8jfnNABknQ3/9FncjI605xgtSPBQH8g85Rxs/bFuuDPE+nEkbY1xdnZTWFgfRfuH0XLRe01bb1CYr3vx02dyhT0FIo7ygf6iDXZe9i4j/Ub4Sy2Y7n/kPvGPmXIIe+JhNERohL0HPaPxKVgGJ8AF700qB4NpFzewDdQwtyLmTgOIQFL/ZNKGsqyw3UeS1MdfNe1WLqHP38hzz22qe/stc/X1p1UP/I2G9WanPJybQGmRx3jpzBhj07nb388RJtUqwIbNUjQgQS5lsu6cY6wmxoCNGQBkAaCB3432CQWUZ9QtSvstwZGPG2TdJ9Lv16dGDby8I6LgIRROU5ga4P8TVljw8+jl1+Rkc9SkZm1Btf/sbexEE+q4sfCQL1C1HYBDKbxmfnayKuKad/PCh6HD/CPBqM4x68yGmaPJRqDfXdEy4pycJFD6IJ+Hw7F37g7zb4mVbdtK0LihMTaZguTSmp939GezuloKhoKtT4pyEwky2plrlk0hbEcTdCXqDTwVnQjI+/Oz8Y/Mpt21WtBVLD8U4eh+AdbQn1JQpS735ZA4qts63I5/D7hCcp4e28QN5nyMdcJ9OtNYFGtbA6ISqL/ASYKN/g+An5fxvPe6RtT2emeEt74rw/3KgD7Jewbd+WV1BA+3E/Q88i2iMDfn9mOBzeeeQH6iTI5RNaB9ml1BN5hXnTQex6N04gAQLdNDcY/C8I9W0qF/wPI0GjUFbPZLNs2sSuupzbZCYhryfqK5hq+YHAg8Lloh0y55ETPJO2iVu/27w4G0PrLXOXORSOlbtJ6J0xkCHUA/LPQpZSk1AHPkP5v0TvDQnfvFckQwIxaWaQfThpJfvo25yqYyyuv55eoEmIYvZAY0htk8QyOjRhzZLj2LL8LeyLH/PYs+8t0J231OlJI04EMrGIZED29UazFA80qXjWtmW87iOpcw3ZBciECUDruBuk+J9Xf2YfI1+ffZ/Lnn57PnsVpFoJPeKlyztaHj27tIb2coweEqd6N2PBGt0R/vGkHH29Yx+LZSl2zGGt9QgWYZEeLduK+A+MFlMNSKhO6xp9RX0wnEe344AzWlyY5SINQuPWQiJtWhpTAxU4X4t6PZCwfbsJ6SoQjDubwfHn032+YYayZqDS/j0/WHDNstXLnOUyK/d+4gJtZ40C1Y0aQ0UPFvwLgjeP+nmQvp0KMzeYPwb3LwhL66ny8vLOWT5fLwQUNRMaCFrDGFrq6TiOQzqSEK+tBB+Tl5e3nlbDgzLVVfvjqszFXFm+9r4jUErx5A+aV5ywRatdaTLUcY0yGNCj1zE3VhhGMjSbo9A8UV+PBp7XZSC5rByO5GpHdbkaTMYOwStDXqE/KTGN3Gg3BiibepdNhNaWTCbOUaGrwHPpbwQA4TjbskSLHhy2TJ9BuzG5+F+Gz3dZfHLiCHpvecHgfXtVk0lePDA3aFJdnJt+fz/Ine6DfVlzmFSP396LvXhvP/b00ONZFkhET7DDf5pnQoJFk/YqQZW2PiDvNIdlyMAj2Mv/OpG9ct9Jerh8x/6duoJaZiKZ42DG0UGaFvW30AjT+CkFrLMv2ulLWIK0E3GQ5kETDAdf1p2lJHv0pL7n3l/AHnp5jjMaRTOA7Z00NIqHTMRKTNcdzGh8osEfYNB7qDGQWiNVeE/NnVObczNqWwJcsnrPsylJTDRBCMtQ9tSyS6jgHUxujLCEsSTD632mqp+gVjjJU3xl9GT3IE0l05d+n0cYy4RUC8EQM/F87/rWvepAsueh9b4CJsMQaKhLQTQGyuKJrLQ02t6EAm4GP/jhJxgmW+Ryi18MLp7V/vDCuSGjIw27APVJzZ89Zz7SuoQLYx7n4rYGp1XyFERnUj0H8VXt44TSiwqhYvEulysJlbAqAtzT54iTTmvUg9JI6HPYVZ9SHgwhjoLJ+UGopGwxyObGi0k0HX8NApHJ7QMPZyOGnsCevOP4Gsezd/Zml5yaBTKBbrWhlM3/bYPuY2jTPIE9MKgnu/7Cw/TckdNO8LLbL+/Oeh8V3Z5ne2lET0JryN7/NHPXgzSZiGdv+zNICyPhv+fqHuzRW3qxO0Bg/Y5uz2646DB2Zh+f9kOmHg0zE8ERaZ5xgq9qCJtIpmtWC/av647W/Tn3XNOD/fv6nmzAqR2riKZybg1pPQSa5Ldw+cad+mwaO6j2wVipqnjQG2pUwlqwk5Sg1X4MgnhqdKFyWY6K28wwzKEuJsZQhXW81QrIRm2TzXSc4ZKye9FQPArtwwsn2jXhPUjQzhvg1xEkYHg+ANPtfbTgz0EWadFwyQ3R1uLG8YGA30mT9hdE3j4CEf0Pv5/g+BjH56gQRVAUdspjlt9PHe7vIa3dkfgiEMOHMEN+1nE2BDqGymerEUa1asdDNYcHcbHbyNasWVMmXOZA5OFqW8o5lG+UrR9pfnm+zzd8r2ozteZkAnXJaMYOTa95ZKWlsPg4l+5zIMKlfhrq0CTQJwlEQMOuPFKPMp3dLx2EZeoRmdc++1UPE+9kLiCMyhm3hB2HzKkIqhNTXcufgqw0YXRrglP81Wl+d/xynRbC6SBD6sS94qzOmsw2bAmxV/73q04zxU2jQzSsXQkakfp7rzR2Us8O7MSjo0fvI9vBbEysMgXxQvR8nWRnrk5e0Tbd4Vw9n40cuuVDag1hWdU1DbDmbvNQVXm5Y/bsCKjY34Ns+ksr0gv1dZpusTk7d77XSxuq7RW45HqIXnF1GaVESvUF4jomN1DwD9z9qcGCG0XVw9yMFOCnmBwEk20Zy1YIehuFLxmfDyK6NC9QcDGZQTguyS0ouIBmBkOD2GkGJmToWt2/o2Qejxj9coMFl8PQeaWhKUV5boNUws5EWqKTMDWgZOl3CNopkx65HR7rHAWZW8jHW8jT8Qi7P9JaFL3Db28QyUyZt4pNmB5g46cW7Pb4aloBm71krSYLEhoajn3i9XnafKBRlkUrN7KVwa16UtpPC9fqTtahI6az72YV6vkyO4JIhfpyvka8FPfSvC2/Ew1+SAudOn+Nvv/NjKCeiVxp0uwORC7boDlNmIFnfgqyuUvXa3Kh8CjsVRtK2P0vzmKvgyDpHpl0i1ZsYh9NWsnuGTUDad+stSaKhR77+dd1Ov5dlQcdlO7seaurSITKZvO2kE4vHfTt1cEC6guRXO9brfc2AjsfQe79+sHkV7wTqeLVQCwRdVCc1Db9ghWT6dGS0+FVZKT5/pnp9S3K9PonZGRkePNXrVoEAXuVSAZxGPjVs3spMP1QAwCdUyXz5AQE0pbSiICo0KXP54tDEvfVFr9MWHqDf505pJ0mYdkwyfTuj4jTT0RH55lpaeeke30/Z3j9Mzt5venU50Hu1QFCiU6eYmwtT+Dr6URx2Um71ESdykVFRC48ooFQRIB6GJrMRy6i83nQxK7Jy8srlsrYk+ao8wez6AW8t4U4RmdlZZkgm2/QgIzXPqBT1PvbJQKNoNCL3xNM2qCqmsZBz9CoDf2SSUDCRiMzdJC5Qf0TtZkK9Cy1/gTYftp/dVDHK2lOBB1WHWwu8h62oqNblJ4dNShKG5k3RFgUHoVPHy7S+Y7aVPX4d4cd46Cw6CNKwq7irw8a8u1S5Q6SKPfTkZZfhNs8ziwrSwq7XAsNLjpIab+ZGwxeQ34zff7/oUW9EG6LzLi43rrTNWLNgBR1xTvdgqw/C0FNQwt5PQSLhkQCyjQOpwqb4fNPBan3gb9ylPoLkJJk1OZr4c1NrV5cYmJmRVnZeVCxP6KXYkv7JSWNt7mQQxHnJag1W0Fqx+bn56/I8qV/BF4bgHezFSX3uIurj0OMhQzFV+I9JSE86nS8S2cQoDkoiOdzhG0qW51XoaxvPYY5F25dKG6u1MN4wZkQmbvhJpDGGdxl/g2PelQ4Ml0YBg11j4UGcVk0xN+hv13y+VcgjenStj6nzmRyp3kosCCno560oKFfGpkBeV7PBdekiXryCpdsNjP4nZCTLqjXiz1lpceHDSNeuj00bO/Dc2/guWvx3PsI/3KUSRgU8H8o43X4fQTl2RKm01ZbsF4FBQXLs7zpA0EU71EdxL8xKP938gsLp4EEvjCEcS7ysAx5oM5nG+/jW4Pzv0spi0G1FCa9t5sRD21dPQza3bPpael9OJeT4eRGI349dZZT35iLcdqJojOe/RQa4EWZfj/N/bnZspE+zu4WFlsghRqF5w6HJrq4QTWavr+hjt09HTsKIV6g7iuhuSkkUCSPJLykDVBfyp76Iog4KsPekWAIFHZV3HUgGAI1wr+HufMzlD5Kr74Hv5Runf49xL+7Y8c4KM+7u/dHgQSL3g39pcEDK0HSNeqgwDviv6vvWqGAP9wwSktdUJG32Uy9QbcgwM2QflR8QXNMNpM/JbjbsiydKegxn+hfzuNRIe9GXDfg9a/X4cE1FArFNy0o+BzENY78GYZ5s2Gy2RC2S+gaCXmNCEafMrkIj1B6m5qm8aQtxBmuChcNM5nR8GruU0SCg3ThFnQCoYzoB6BKb0QH91RhmK/hKZodrHehxPNxpaWlBoSIntFlE1XXdgN6hm5HNRYNMxIpxYNhckcxajNkW3nphyAAElq8a2OQ4TLeQD0lgikD2f2HNpQLu90mwol2BFdWB26MQbNejufcqC8Pofxexv1oH09UQdBD9FLx5Qif4kX45nWGaepN6JAyHR5OqFyi+VDyYfjdDLJIQZhPIsxbqZhAbFMQsH6nNH6I5wj0gE6NUyaV4UXfrW0/a9lWLhwhxfw5vIUpeG+HgwBDtuSPGp2OvfwB+D8gtVun/SBCY08uRB9yYi1eMfvDzxynPWLNmjW8adOURLQ4q5HBqQV+/4zU1RtVxDTjUfGXo0X8fmtxsZ6G3zSlSTJa4XUoh6nbLGtGSUlJ5PDi4rnFycmrQRg0lJ0L/49DFfgM1vxmaAjTLSmnbNu2zWrRquVCGZEbwTYmKupK1NZH8QyIR9GQ9YxmFRXZ80pKKlqbbb+2XdYa6IQ0EWwtGGUmwnwszR94IRCIzpxt3bbtAits0dey5Witl0MWPiuxSgpdLpPMKSKgyVu2bl1OfgnNk5MhuLCTlFoI4fh289at6zKysmZVlJWugaDpdEOIn4Tq9QHSVAxCmeGJi5sJgiTiSkA55OP5HxDmQifIKtCXZs1QgMjTCoTzI8pqPrlndOpUXl5eFgf3HLjPgvuisrKycHJKk6/ABsWkyqCRXY1EfQ/RHZofDE6i51q1akWaRBzex0qkhcJbvKV4S0GzlJT5KAukhbQY+R5o7xGkOYQXPocbRvaWLfC1bctqvKOVYEQDaQ7i+W+Q5tnNU1IS8dxa5CV7S3ExDVkr/BY2T2kyGdogZF+V4Zd24XyjwooMBwnrj/Oap6DcQM8o/wXw8x2eKUpMTOTQvCgduXjwh83Fxb9s3rZtS+umTcdZipUiUxXIVyEagm+ZMu7ML8z/pkHmUgyNEw1dTyaGGPYnDogGE0MMMfx1wM++/RsloGbHcPCDNBkrUjp2/KizduqgjCGGAwV+9uCvJsDejLHMnwGKuZlQE8ePOvtJxyWGGGKIIYYYYoghhhhiaDC4WtJl5/UnYzh4sWGp5Cex2r7diSGGPxRcLu4wnyb/ONcxHNxwKyW/MLqtvte5jiGGAw4ul6YqvovZqzEchPBwJsvtD41DV+nV5WKIoTGA24s7WCKmyfw5AJJRIfm+6LYqNhkvhkYCxv4fmqexDkDPAkgAAAAASUVORK5CYII="/>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Hexagon 11" descr="Solid dark colored hexagon in the middle of image accent">
            <a:extLst>
              <a:ext uri="{FF2B5EF4-FFF2-40B4-BE49-F238E27FC236}">
                <a16:creationId xmlns:a16="http://schemas.microsoft.com/office/drawing/2014/main" id="{EF229BCC-8424-2E99-A879-70F75E5001A4}"/>
              </a:ext>
            </a:extLst>
          </p:cNvPr>
          <p:cNvSpPr/>
          <p:nvPr/>
        </p:nvSpPr>
        <p:spPr>
          <a:xfrm rot="16200000">
            <a:off x="2945193" y="2553725"/>
            <a:ext cx="2018029" cy="175054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 descr="image004">
            <a:extLst>
              <a:ext uri="{FF2B5EF4-FFF2-40B4-BE49-F238E27FC236}">
                <a16:creationId xmlns:a16="http://schemas.microsoft.com/office/drawing/2014/main" id="{96121065-18C9-6CE7-D0C1-BB30BFB3808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357" r="55081"/>
          <a:stretch/>
        </p:blipFill>
        <p:spPr bwMode="auto">
          <a:xfrm>
            <a:off x="3124942" y="2938758"/>
            <a:ext cx="1449145" cy="98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32D00FD8-C59B-2581-1EB4-4F925646F0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7525" y="5992815"/>
            <a:ext cx="1943671" cy="704848"/>
          </a:xfrm>
          <a:prstGeom prst="rect">
            <a:avLst/>
          </a:prstGeom>
        </p:spPr>
      </p:pic>
    </p:spTree>
    <p:extLst>
      <p:ext uri="{BB962C8B-B14F-4D97-AF65-F5344CB8AC3E}">
        <p14:creationId xmlns:p14="http://schemas.microsoft.com/office/powerpoint/2010/main" val="3724001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FBD5DE-E1E3-AC0A-3B1B-CED527FD0F27}"/>
              </a:ext>
            </a:extLst>
          </p:cNvPr>
          <p:cNvSpPr>
            <a:spLocks noGrp="1"/>
          </p:cNvSpPr>
          <p:nvPr>
            <p:ph type="sldNum" sz="quarter" idx="4294967295"/>
          </p:nvPr>
        </p:nvSpPr>
        <p:spPr>
          <a:xfrm>
            <a:off x="11452225" y="6356350"/>
            <a:ext cx="739775" cy="365125"/>
          </a:xfrm>
          <a:prstGeom prst="rect">
            <a:avLst/>
          </a:prstGeom>
        </p:spPr>
        <p:txBody>
          <a:bodyPr/>
          <a:lstStyle/>
          <a:p>
            <a:fld id="{8699F50C-BE38-4BD0-BA84-9B090E1F2B9B}" type="slidenum">
              <a:rPr lang="en-US" noProof="0" smtClean="0"/>
              <a:t>3</a:t>
            </a:fld>
            <a:endParaRPr lang="en-US" noProof="0"/>
          </a:p>
        </p:txBody>
      </p:sp>
      <p:sp>
        <p:nvSpPr>
          <p:cNvPr id="8" name="Title 1">
            <a:extLst>
              <a:ext uri="{FF2B5EF4-FFF2-40B4-BE49-F238E27FC236}">
                <a16:creationId xmlns:a16="http://schemas.microsoft.com/office/drawing/2014/main" id="{C40D2EA5-3671-24A9-AA4C-CE5DC13A916B}"/>
              </a:ext>
            </a:extLst>
          </p:cNvPr>
          <p:cNvSpPr>
            <a:spLocks noGrp="1"/>
          </p:cNvSpPr>
          <p:nvPr>
            <p:ph type="title"/>
          </p:nvPr>
        </p:nvSpPr>
        <p:spPr>
          <a:xfrm>
            <a:off x="576943" y="648858"/>
            <a:ext cx="6655130" cy="706493"/>
          </a:xfrm>
        </p:spPr>
        <p:txBody>
          <a:bodyPr>
            <a:normAutofit/>
          </a:bodyPr>
          <a:lstStyle/>
          <a:p>
            <a:r>
              <a:rPr lang="en-US" sz="4000" b="1">
                <a:effectLst>
                  <a:outerShdw blurRad="38100" dist="38100" dir="2700000" algn="tl">
                    <a:srgbClr val="000000">
                      <a:alpha val="43137"/>
                    </a:srgbClr>
                  </a:outerShdw>
                </a:effectLst>
                <a:latin typeface="Lucida Sans" panose="020B0602030504020204" pitchFamily="34" charset="0"/>
                <a:cs typeface="Arial" panose="020B0604020202020204" pitchFamily="34" charset="0"/>
              </a:rPr>
              <a:t>Mission Statement</a:t>
            </a:r>
            <a:endParaRPr lang="en-US">
              <a:effectLst>
                <a:outerShdw blurRad="38100" dist="38100" dir="2700000" algn="tl">
                  <a:srgbClr val="000000">
                    <a:alpha val="43137"/>
                  </a:srgbClr>
                </a:outerShdw>
              </a:effectLst>
            </a:endParaRPr>
          </a:p>
        </p:txBody>
      </p:sp>
      <p:sp>
        <p:nvSpPr>
          <p:cNvPr id="9" name="Content Placeholder 2">
            <a:extLst>
              <a:ext uri="{FF2B5EF4-FFF2-40B4-BE49-F238E27FC236}">
                <a16:creationId xmlns:a16="http://schemas.microsoft.com/office/drawing/2014/main" id="{0657BC11-C3CA-483A-5994-7532FDED12AC}"/>
              </a:ext>
            </a:extLst>
          </p:cNvPr>
          <p:cNvSpPr txBox="1">
            <a:spLocks/>
          </p:cNvSpPr>
          <p:nvPr/>
        </p:nvSpPr>
        <p:spPr>
          <a:xfrm>
            <a:off x="576943" y="1684268"/>
            <a:ext cx="6096000" cy="4291700"/>
          </a:xfr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solidFill>
                  <a:srgbClr val="111111"/>
                </a:solidFill>
              </a:rPr>
              <a:t>The Division of Occupational Safety and Health (DOSH), better known as Cal/OSHA, protects and improves the health and safety of working men and women in California and the safety of passengers riding on elevators, amusement rides, and tramways – through the following activities:</a:t>
            </a:r>
          </a:p>
          <a:p>
            <a:pPr lvl="1">
              <a:buClrTx/>
            </a:pPr>
            <a:r>
              <a:rPr lang="en-US" sz="2200">
                <a:solidFill>
                  <a:srgbClr val="002060"/>
                </a:solidFill>
              </a:rPr>
              <a:t>Setting and enforcing standards</a:t>
            </a:r>
          </a:p>
          <a:p>
            <a:pPr lvl="1">
              <a:buClrTx/>
            </a:pPr>
            <a:r>
              <a:rPr lang="en-US" sz="2200">
                <a:solidFill>
                  <a:srgbClr val="002060"/>
                </a:solidFill>
              </a:rPr>
              <a:t>Providing outreach, education, and assistance</a:t>
            </a:r>
          </a:p>
          <a:p>
            <a:pPr lvl="1">
              <a:buClrTx/>
            </a:pPr>
            <a:r>
              <a:rPr lang="en-US" sz="2200">
                <a:solidFill>
                  <a:srgbClr val="002060"/>
                </a:solidFill>
              </a:rPr>
              <a:t>Issuing permits, licenses, certifications,</a:t>
            </a:r>
            <a:br>
              <a:rPr lang="en-US" sz="2200">
                <a:solidFill>
                  <a:srgbClr val="002060"/>
                </a:solidFill>
              </a:rPr>
            </a:br>
            <a:r>
              <a:rPr lang="en-US" sz="2200">
                <a:solidFill>
                  <a:srgbClr val="002060"/>
                </a:solidFill>
              </a:rPr>
              <a:t>registrations, and approvals</a:t>
            </a:r>
          </a:p>
          <a:p>
            <a:pPr marL="0" indent="0">
              <a:buFont typeface="Arial" panose="020B0604020202020204" pitchFamily="34" charset="0"/>
              <a:buNone/>
            </a:pPr>
            <a:endParaRPr lang="en-US"/>
          </a:p>
        </p:txBody>
      </p:sp>
      <p:pic>
        <p:nvPicPr>
          <p:cNvPr id="12" name="Picture 11">
            <a:extLst>
              <a:ext uri="{FF2B5EF4-FFF2-40B4-BE49-F238E27FC236}">
                <a16:creationId xmlns:a16="http://schemas.microsoft.com/office/drawing/2014/main" id="{F530E769-B7DB-D09C-FFAE-9C432338BEC7}"/>
              </a:ext>
            </a:extLst>
          </p:cNvPr>
          <p:cNvPicPr>
            <a:picLocks noChangeAspect="1"/>
          </p:cNvPicPr>
          <p:nvPr/>
        </p:nvPicPr>
        <p:blipFill>
          <a:blip r:embed="rId3"/>
          <a:stretch>
            <a:fillRect/>
          </a:stretch>
        </p:blipFill>
        <p:spPr>
          <a:xfrm>
            <a:off x="7232073" y="2016125"/>
            <a:ext cx="3801989" cy="3098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2784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FBD5DE-E1E3-AC0A-3B1B-CED527FD0F27}"/>
              </a:ext>
            </a:extLst>
          </p:cNvPr>
          <p:cNvSpPr>
            <a:spLocks noGrp="1"/>
          </p:cNvSpPr>
          <p:nvPr>
            <p:ph type="sldNum" sz="quarter" idx="4294967295"/>
          </p:nvPr>
        </p:nvSpPr>
        <p:spPr>
          <a:xfrm>
            <a:off x="11452225" y="6356350"/>
            <a:ext cx="739775" cy="365125"/>
          </a:xfrm>
          <a:prstGeom prst="rect">
            <a:avLst/>
          </a:prstGeom>
        </p:spPr>
        <p:txBody>
          <a:bodyPr/>
          <a:lstStyle/>
          <a:p>
            <a:fld id="{8699F50C-BE38-4BD0-BA84-9B090E1F2B9B}" type="slidenum">
              <a:rPr lang="en-US" noProof="0" smtClean="0"/>
              <a:t>4</a:t>
            </a:fld>
            <a:endParaRPr lang="en-US" noProof="0"/>
          </a:p>
        </p:txBody>
      </p:sp>
      <p:sp>
        <p:nvSpPr>
          <p:cNvPr id="2" name="Title 1">
            <a:extLst>
              <a:ext uri="{FF2B5EF4-FFF2-40B4-BE49-F238E27FC236}">
                <a16:creationId xmlns:a16="http://schemas.microsoft.com/office/drawing/2014/main" id="{E2D706B2-D850-73D1-7DCC-637FFAE45D62}"/>
              </a:ext>
            </a:extLst>
          </p:cNvPr>
          <p:cNvSpPr>
            <a:spLocks noGrp="1"/>
          </p:cNvSpPr>
          <p:nvPr>
            <p:ph type="title"/>
          </p:nvPr>
        </p:nvSpPr>
        <p:spPr>
          <a:xfrm>
            <a:off x="479425" y="628072"/>
            <a:ext cx="10972800" cy="685800"/>
          </a:xfrm>
        </p:spPr>
        <p:txBody>
          <a:bodyPr vert="horz" lIns="0" tIns="45720" rIns="0" bIns="0" anchor="b">
            <a:normAutofit/>
          </a:bodyPr>
          <a:lstStyle/>
          <a:p>
            <a:r>
              <a:rPr lang="en-US">
                <a:effectLst>
                  <a:outerShdw blurRad="38100" dist="38100" dir="2700000" algn="tl">
                    <a:srgbClr val="000000">
                      <a:alpha val="43137"/>
                    </a:srgbClr>
                  </a:outerShdw>
                </a:effectLst>
                <a:latin typeface="Lucida Sans" panose="020B0602030504020204" pitchFamily="34" charset="0"/>
              </a:rPr>
              <a:t>Enforcement Branch</a:t>
            </a:r>
          </a:p>
        </p:txBody>
      </p:sp>
      <p:sp>
        <p:nvSpPr>
          <p:cNvPr id="3" name="Content Placeholder 2">
            <a:extLst>
              <a:ext uri="{FF2B5EF4-FFF2-40B4-BE49-F238E27FC236}">
                <a16:creationId xmlns:a16="http://schemas.microsoft.com/office/drawing/2014/main" id="{E0E6FF51-30D0-0B61-CD78-FE408F84DD11}"/>
              </a:ext>
            </a:extLst>
          </p:cNvPr>
          <p:cNvSpPr txBox="1">
            <a:spLocks/>
          </p:cNvSpPr>
          <p:nvPr/>
        </p:nvSpPr>
        <p:spPr>
          <a:xfrm>
            <a:off x="479425" y="1536446"/>
            <a:ext cx="10972800" cy="4693482"/>
          </a:xfrm>
        </p:spPr>
        <p:txBody>
          <a:bodyPr vert="horz" lIns="91440" tIns="45720" rIns="91440" bIns="45720" anchor="t">
            <a:no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2100" b="1">
                <a:solidFill>
                  <a:srgbClr val="080808"/>
                </a:solidFill>
                <a:ea typeface="+mn-lt"/>
                <a:cs typeface="+mn-lt"/>
              </a:rPr>
              <a:t>Cal/OSHA conducts inspections and investigates</a:t>
            </a:r>
            <a:r>
              <a:rPr lang="en-US" sz="2100">
                <a:solidFill>
                  <a:srgbClr val="080808"/>
                </a:solidFill>
                <a:ea typeface="+mn-lt"/>
                <a:cs typeface="+mn-lt"/>
              </a:rPr>
              <a:t>:</a:t>
            </a:r>
          </a:p>
          <a:p>
            <a:pPr lvl="1">
              <a:buClrTx/>
            </a:pPr>
            <a:r>
              <a:rPr lang="en-US" sz="1800" b="1">
                <a:solidFill>
                  <a:srgbClr val="002060"/>
                </a:solidFill>
                <a:ea typeface="+mn-lt"/>
                <a:cs typeface="+mn-lt"/>
              </a:rPr>
              <a:t>Complaints</a:t>
            </a:r>
            <a:r>
              <a:rPr lang="en-US" sz="1800">
                <a:solidFill>
                  <a:srgbClr val="002060"/>
                </a:solidFill>
                <a:ea typeface="+mn-lt"/>
                <a:cs typeface="+mn-lt"/>
              </a:rPr>
              <a:t> of workplace hazards filed by employees, employee representatives, and others.</a:t>
            </a:r>
          </a:p>
          <a:p>
            <a:pPr lvl="1">
              <a:buClrTx/>
            </a:pPr>
            <a:r>
              <a:rPr lang="en-US" sz="1800">
                <a:solidFill>
                  <a:srgbClr val="002060"/>
                </a:solidFill>
                <a:ea typeface="+mn-lt"/>
                <a:cs typeface="+mn-lt"/>
              </a:rPr>
              <a:t>Reports of </a:t>
            </a:r>
            <a:r>
              <a:rPr lang="en-US" sz="1800" b="1">
                <a:solidFill>
                  <a:srgbClr val="002060"/>
                </a:solidFill>
                <a:ea typeface="+mn-lt"/>
                <a:cs typeface="+mn-lt"/>
              </a:rPr>
              <a:t>serious injuries, illnesses, and deaths in an occupational setting.</a:t>
            </a:r>
            <a:endParaRPr lang="en-US" sz="1800">
              <a:solidFill>
                <a:srgbClr val="002060"/>
              </a:solidFill>
              <a:ea typeface="+mn-lt"/>
              <a:cs typeface="+mn-lt"/>
            </a:endParaRPr>
          </a:p>
          <a:p>
            <a:pPr>
              <a:buClrTx/>
            </a:pPr>
            <a:r>
              <a:rPr lang="en-US" sz="2100" b="1">
                <a:solidFill>
                  <a:srgbClr val="080808"/>
                </a:solidFill>
                <a:ea typeface="+mn-lt"/>
                <a:cs typeface="+mn-lt"/>
              </a:rPr>
              <a:t>Cal/OSHA conducts targeted inspections </a:t>
            </a:r>
            <a:r>
              <a:rPr lang="en-US" sz="2100">
                <a:solidFill>
                  <a:srgbClr val="002060"/>
                </a:solidFill>
                <a:ea typeface="+mn-lt"/>
                <a:cs typeface="+mn-lt"/>
              </a:rPr>
              <a:t>of employers in high hazard industries with high rates of preventable injuries and illnesses and workers' compensation losses.  Cal/OSHA also conducts programmed inspections in mining and tunneling, petroleum refining, and the underground economy.</a:t>
            </a:r>
          </a:p>
          <a:p>
            <a:pPr>
              <a:buClrTx/>
            </a:pPr>
            <a:r>
              <a:rPr lang="en-US" sz="2100" b="1">
                <a:solidFill>
                  <a:srgbClr val="080808"/>
                </a:solidFill>
                <a:ea typeface="+mn-lt"/>
                <a:cs typeface="+mn-lt"/>
              </a:rPr>
              <a:t>Cal/OSHA issues citations, special orders, and orders to take special action </a:t>
            </a:r>
            <a:r>
              <a:rPr lang="en-US" sz="2100">
                <a:solidFill>
                  <a:srgbClr val="002060"/>
                </a:solidFill>
                <a:ea typeface="+mn-lt"/>
                <a:cs typeface="+mn-lt"/>
              </a:rPr>
              <a:t>after investigation of hazards in a workplace.</a:t>
            </a:r>
          </a:p>
          <a:p>
            <a:pPr>
              <a:buClrTx/>
            </a:pPr>
            <a:r>
              <a:rPr lang="en-US" sz="2100" b="1">
                <a:solidFill>
                  <a:srgbClr val="080808"/>
                </a:solidFill>
                <a:ea typeface="+mn-lt"/>
                <a:cs typeface="+mn-lt"/>
              </a:rPr>
              <a:t>Cal/OSHA issues orders prohibiting use</a:t>
            </a:r>
            <a:r>
              <a:rPr lang="en-US" sz="2100">
                <a:solidFill>
                  <a:srgbClr val="080808"/>
                </a:solidFill>
                <a:ea typeface="+mn-lt"/>
                <a:cs typeface="+mn-lt"/>
              </a:rPr>
              <a:t> </a:t>
            </a:r>
            <a:r>
              <a:rPr lang="en-US" sz="2100">
                <a:solidFill>
                  <a:srgbClr val="002060"/>
                </a:solidFill>
                <a:ea typeface="+mn-lt"/>
                <a:cs typeface="+mn-lt"/>
              </a:rPr>
              <a:t>(OPUs) where there is an imminent hazard.</a:t>
            </a:r>
          </a:p>
          <a:p>
            <a:pPr>
              <a:buClrTx/>
            </a:pPr>
            <a:r>
              <a:rPr lang="en-US" sz="2100" b="1">
                <a:solidFill>
                  <a:srgbClr val="080808"/>
                </a:solidFill>
                <a:ea typeface="+mn-lt"/>
                <a:cs typeface="+mn-lt"/>
              </a:rPr>
              <a:t>Cal/OSHA issues project permits and annual permits </a:t>
            </a:r>
            <a:r>
              <a:rPr lang="en-US" sz="2100">
                <a:solidFill>
                  <a:srgbClr val="002060"/>
                </a:solidFill>
                <a:ea typeface="+mn-lt"/>
                <a:cs typeface="+mn-lt"/>
              </a:rPr>
              <a:t>to employers for major activities in </a:t>
            </a:r>
            <a:r>
              <a:rPr lang="en-US" sz="2100" b="1">
                <a:solidFill>
                  <a:srgbClr val="002060"/>
                </a:solidFill>
                <a:ea typeface="+mn-lt"/>
                <a:cs typeface="+mn-lt"/>
              </a:rPr>
              <a:t>construction</a:t>
            </a:r>
            <a:r>
              <a:rPr lang="en-US" sz="2100">
                <a:solidFill>
                  <a:srgbClr val="002060"/>
                </a:solidFill>
                <a:ea typeface="+mn-lt"/>
                <a:cs typeface="+mn-lt"/>
              </a:rPr>
              <a:t> and permits allowing use of diesel engines in </a:t>
            </a:r>
            <a:r>
              <a:rPr lang="en-US" sz="2100" b="1">
                <a:solidFill>
                  <a:srgbClr val="080808"/>
                </a:solidFill>
                <a:ea typeface="+mn-lt"/>
                <a:cs typeface="+mn-lt"/>
              </a:rPr>
              <a:t>mining and tunneling</a:t>
            </a:r>
            <a:r>
              <a:rPr lang="en-US" sz="2100">
                <a:solidFill>
                  <a:srgbClr val="080808"/>
                </a:solidFill>
                <a:ea typeface="+mn-lt"/>
                <a:cs typeface="+mn-lt"/>
              </a:rPr>
              <a:t>. </a:t>
            </a:r>
          </a:p>
          <a:p>
            <a:pPr>
              <a:buClrTx/>
            </a:pPr>
            <a:r>
              <a:rPr lang="en-US" sz="2100" b="1">
                <a:solidFill>
                  <a:srgbClr val="080808"/>
                </a:solidFill>
                <a:ea typeface="+mn-lt"/>
                <a:cs typeface="+mn-lt"/>
              </a:rPr>
              <a:t>Cal/OSHA also issues certifications, licenses, approvals, and classifications</a:t>
            </a:r>
            <a:r>
              <a:rPr lang="en-US" sz="2100">
                <a:solidFill>
                  <a:srgbClr val="080808"/>
                </a:solidFill>
                <a:ea typeface="+mn-lt"/>
                <a:cs typeface="+mn-lt"/>
              </a:rPr>
              <a:t>.</a:t>
            </a:r>
            <a:endParaRPr lang="en-US" sz="2100">
              <a:solidFill>
                <a:srgbClr val="080808"/>
              </a:solidFill>
              <a:cs typeface="Arial"/>
            </a:endParaRPr>
          </a:p>
        </p:txBody>
      </p:sp>
    </p:spTree>
    <p:extLst>
      <p:ext uri="{BB962C8B-B14F-4D97-AF65-F5344CB8AC3E}">
        <p14:creationId xmlns:p14="http://schemas.microsoft.com/office/powerpoint/2010/main" val="158281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FBD5DE-E1E3-AC0A-3B1B-CED527FD0F27}"/>
              </a:ext>
            </a:extLst>
          </p:cNvPr>
          <p:cNvSpPr>
            <a:spLocks noGrp="1"/>
          </p:cNvSpPr>
          <p:nvPr>
            <p:ph type="sldNum" sz="quarter" idx="4294967295"/>
          </p:nvPr>
        </p:nvSpPr>
        <p:spPr>
          <a:xfrm>
            <a:off x="11452225" y="6356350"/>
            <a:ext cx="739775" cy="365125"/>
          </a:xfrm>
          <a:prstGeom prst="rect">
            <a:avLst/>
          </a:prstGeom>
        </p:spPr>
        <p:txBody>
          <a:bodyPr/>
          <a:lstStyle/>
          <a:p>
            <a:fld id="{8699F50C-BE38-4BD0-BA84-9B090E1F2B9B}" type="slidenum">
              <a:rPr lang="en-US" noProof="0" smtClean="0"/>
              <a:t>5</a:t>
            </a:fld>
            <a:endParaRPr lang="en-US" noProof="0"/>
          </a:p>
        </p:txBody>
      </p:sp>
      <p:pic>
        <p:nvPicPr>
          <p:cNvPr id="2" name="Picture 1" descr="Graphical user interface, application, Word&#10;&#10;Description automatically generated">
            <a:extLst>
              <a:ext uri="{FF2B5EF4-FFF2-40B4-BE49-F238E27FC236}">
                <a16:creationId xmlns:a16="http://schemas.microsoft.com/office/drawing/2014/main" id="{BAF7479F-53F4-AC4F-4366-22A7A2CA4303}"/>
              </a:ext>
            </a:extLst>
          </p:cNvPr>
          <p:cNvPicPr>
            <a:picLocks noChangeAspect="1"/>
          </p:cNvPicPr>
          <p:nvPr/>
        </p:nvPicPr>
        <p:blipFill rotWithShape="1">
          <a:blip r:embed="rId3"/>
          <a:srcRect l="64260" t="16757" r="20009" b="11667"/>
          <a:stretch/>
        </p:blipFill>
        <p:spPr bwMode="auto">
          <a:xfrm>
            <a:off x="3338194" y="165477"/>
            <a:ext cx="4900209" cy="6272267"/>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DB4605E6-7A05-E028-127E-BD45FB9BA8F7}"/>
              </a:ext>
            </a:extLst>
          </p:cNvPr>
          <p:cNvSpPr txBox="1"/>
          <p:nvPr/>
        </p:nvSpPr>
        <p:spPr>
          <a:xfrm>
            <a:off x="3500582" y="5624945"/>
            <a:ext cx="1524000" cy="812799"/>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2891206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3B087C-24F8-4A73-088D-2094CC8E5038}"/>
              </a:ext>
            </a:extLst>
          </p:cNvPr>
          <p:cNvSpPr>
            <a:spLocks noGrp="1"/>
          </p:cNvSpPr>
          <p:nvPr>
            <p:ph type="body" sz="quarter" idx="16"/>
          </p:nvPr>
        </p:nvSpPr>
        <p:spPr>
          <a:xfrm>
            <a:off x="520493" y="1519881"/>
            <a:ext cx="7368596" cy="465946"/>
          </a:xfrm>
        </p:spPr>
        <p:txBody>
          <a:bodyPr/>
          <a:lstStyle/>
          <a:p>
            <a:r>
              <a:rPr lang="en-US" dirty="0"/>
              <a:t>Un-programmed Inspections</a:t>
            </a:r>
          </a:p>
          <a:p>
            <a:endParaRPr lang="en-US" dirty="0"/>
          </a:p>
        </p:txBody>
      </p:sp>
      <p:sp>
        <p:nvSpPr>
          <p:cNvPr id="3" name="Title 2">
            <a:extLst>
              <a:ext uri="{FF2B5EF4-FFF2-40B4-BE49-F238E27FC236}">
                <a16:creationId xmlns:a16="http://schemas.microsoft.com/office/drawing/2014/main" id="{6AE90B0D-2961-CAB8-21E9-C07E731E0B92}"/>
              </a:ext>
            </a:extLst>
          </p:cNvPr>
          <p:cNvSpPr>
            <a:spLocks noGrp="1"/>
          </p:cNvSpPr>
          <p:nvPr>
            <p:ph type="title"/>
          </p:nvPr>
        </p:nvSpPr>
        <p:spPr/>
        <p:txBody>
          <a:bodyPr>
            <a:normAutofit fontScale="90000"/>
          </a:bodyPr>
          <a:lstStyle/>
          <a:p>
            <a:r>
              <a:rPr lang="en-US" dirty="0"/>
              <a:t>Types of Cal/OSHA Inspections</a:t>
            </a:r>
          </a:p>
        </p:txBody>
      </p:sp>
      <p:sp>
        <p:nvSpPr>
          <p:cNvPr id="4" name="Content Placeholder 3">
            <a:extLst>
              <a:ext uri="{FF2B5EF4-FFF2-40B4-BE49-F238E27FC236}">
                <a16:creationId xmlns:a16="http://schemas.microsoft.com/office/drawing/2014/main" id="{DFF6FB07-EAFE-E1FB-7F34-922ACE58C7C2}"/>
              </a:ext>
            </a:extLst>
          </p:cNvPr>
          <p:cNvSpPr>
            <a:spLocks noGrp="1"/>
          </p:cNvSpPr>
          <p:nvPr>
            <p:ph sz="half" idx="13"/>
          </p:nvPr>
        </p:nvSpPr>
        <p:spPr>
          <a:xfrm>
            <a:off x="520698" y="2005762"/>
            <a:ext cx="10291464" cy="4345611"/>
          </a:xfrm>
        </p:spPr>
        <p:txBody>
          <a:bodyPr>
            <a:normAutofit/>
          </a:bodyPr>
          <a:lstStyle/>
          <a:p>
            <a:pPr marL="457200" lvl="1" indent="0">
              <a:buNone/>
            </a:pPr>
            <a:endParaRPr lang="en-US" sz="2000" i="1" dirty="0"/>
          </a:p>
          <a:p>
            <a:pPr marL="457200" lvl="1" indent="0">
              <a:buNone/>
            </a:pPr>
            <a:r>
              <a:rPr lang="en-US" sz="2400" i="1" dirty="0"/>
              <a:t>Inspections scheduled in response to an alleged hazardous working condition  identified at a specific worksite</a:t>
            </a:r>
          </a:p>
          <a:p>
            <a:pPr marL="1371600" lvl="2" indent="-457200">
              <a:buFont typeface="+mj-lt"/>
              <a:buAutoNum type="arabicPeriod"/>
            </a:pPr>
            <a:r>
              <a:rPr lang="en-US" sz="2400" dirty="0"/>
              <a:t>Accident (P&amp;P C-36, C-170 &amp; 170A)</a:t>
            </a:r>
          </a:p>
          <a:p>
            <a:pPr marL="1371600" lvl="2" indent="-457200">
              <a:buFont typeface="+mj-lt"/>
              <a:buAutoNum type="arabicPeriod"/>
            </a:pPr>
            <a:r>
              <a:rPr lang="en-US" sz="2400" dirty="0"/>
              <a:t>Complaint (P&amp;P C-7)</a:t>
            </a:r>
          </a:p>
          <a:p>
            <a:pPr marL="1371600" lvl="2" indent="-457200">
              <a:buFont typeface="+mj-lt"/>
              <a:buAutoNum type="arabicPeriod"/>
            </a:pPr>
            <a:r>
              <a:rPr lang="en-US" sz="2400" dirty="0"/>
              <a:t>Referral (P&amp;P C-90)</a:t>
            </a:r>
          </a:p>
          <a:p>
            <a:pPr marL="1371600" lvl="2" indent="-457200">
              <a:buFont typeface="+mj-lt"/>
              <a:buAutoNum type="arabicPeriod"/>
            </a:pPr>
            <a:r>
              <a:rPr lang="en-US" sz="2400" dirty="0"/>
              <a:t>Follow-Up (P&amp;P C-15)</a:t>
            </a:r>
          </a:p>
          <a:p>
            <a:pPr marL="914400" lvl="2" indent="0" algn="ctr">
              <a:buNone/>
            </a:pPr>
            <a:endParaRPr lang="en-US" sz="2400" dirty="0"/>
          </a:p>
          <a:p>
            <a:pPr marL="914400" lvl="2" indent="0" algn="ctr">
              <a:buNone/>
            </a:pPr>
            <a:endParaRPr lang="en-US" sz="2400" dirty="0"/>
          </a:p>
          <a:p>
            <a:pPr marL="457200" lvl="2" indent="0">
              <a:buNone/>
            </a:pPr>
            <a:r>
              <a:rPr lang="en-US" sz="2400" dirty="0"/>
              <a:t>Note: You must include an inspection of all ERs whose EEs are directly affected by conditions related to accident, complaint, or referral</a:t>
            </a:r>
          </a:p>
          <a:p>
            <a:endParaRPr lang="en-US" dirty="0"/>
          </a:p>
        </p:txBody>
      </p:sp>
    </p:spTree>
    <p:extLst>
      <p:ext uri="{BB962C8B-B14F-4D97-AF65-F5344CB8AC3E}">
        <p14:creationId xmlns:p14="http://schemas.microsoft.com/office/powerpoint/2010/main" val="3788097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97BB56-B133-4CFF-15A9-3B5C4880202F}"/>
              </a:ext>
            </a:extLst>
          </p:cNvPr>
          <p:cNvSpPr>
            <a:spLocks noGrp="1"/>
          </p:cNvSpPr>
          <p:nvPr>
            <p:ph type="body" sz="quarter" idx="16"/>
          </p:nvPr>
        </p:nvSpPr>
        <p:spPr/>
        <p:txBody>
          <a:bodyPr/>
          <a:lstStyle/>
          <a:p>
            <a:r>
              <a:rPr lang="en-US" dirty="0"/>
              <a:t>Programmed Inspections</a:t>
            </a:r>
          </a:p>
          <a:p>
            <a:endParaRPr lang="en-US" dirty="0"/>
          </a:p>
        </p:txBody>
      </p:sp>
      <p:sp>
        <p:nvSpPr>
          <p:cNvPr id="3" name="Title 2">
            <a:extLst>
              <a:ext uri="{FF2B5EF4-FFF2-40B4-BE49-F238E27FC236}">
                <a16:creationId xmlns:a16="http://schemas.microsoft.com/office/drawing/2014/main" id="{37A1D3CE-A3FE-A4A4-C80E-2BC500944DCD}"/>
              </a:ext>
            </a:extLst>
          </p:cNvPr>
          <p:cNvSpPr>
            <a:spLocks noGrp="1"/>
          </p:cNvSpPr>
          <p:nvPr>
            <p:ph type="title"/>
          </p:nvPr>
        </p:nvSpPr>
        <p:spPr/>
        <p:txBody>
          <a:bodyPr/>
          <a:lstStyle/>
          <a:p>
            <a:r>
              <a:rPr lang="en-US" dirty="0"/>
              <a:t>Types of Inspection</a:t>
            </a:r>
          </a:p>
        </p:txBody>
      </p:sp>
      <p:sp>
        <p:nvSpPr>
          <p:cNvPr id="4" name="Content Placeholder 3">
            <a:extLst>
              <a:ext uri="{FF2B5EF4-FFF2-40B4-BE49-F238E27FC236}">
                <a16:creationId xmlns:a16="http://schemas.microsoft.com/office/drawing/2014/main" id="{8975CDE3-B45C-C45E-B9DC-F62DFBC462C3}"/>
              </a:ext>
            </a:extLst>
          </p:cNvPr>
          <p:cNvSpPr>
            <a:spLocks noGrp="1"/>
          </p:cNvSpPr>
          <p:nvPr>
            <p:ph sz="half" idx="13"/>
          </p:nvPr>
        </p:nvSpPr>
        <p:spPr>
          <a:xfrm>
            <a:off x="520698" y="2005762"/>
            <a:ext cx="10588026" cy="4112463"/>
          </a:xfrm>
        </p:spPr>
        <p:txBody>
          <a:bodyPr>
            <a:normAutofit fontScale="77500" lnSpcReduction="20000"/>
          </a:bodyPr>
          <a:lstStyle/>
          <a:p>
            <a:r>
              <a:rPr lang="en-US" sz="3400" b="1" dirty="0"/>
              <a:t>An investigation of an employer initiated by the Division based upon objective criteria.</a:t>
            </a:r>
          </a:p>
          <a:p>
            <a:endParaRPr lang="en-US" sz="3400" dirty="0"/>
          </a:p>
          <a:p>
            <a:r>
              <a:rPr lang="en-US" sz="3400" dirty="0"/>
              <a:t>Based on the following sources:</a:t>
            </a:r>
          </a:p>
          <a:p>
            <a:pPr lvl="1"/>
            <a:r>
              <a:rPr lang="en-US" sz="3000" dirty="0"/>
              <a:t>Asbestos/Lead Notification Lists</a:t>
            </a:r>
          </a:p>
          <a:p>
            <a:pPr lvl="1"/>
            <a:r>
              <a:rPr lang="en-US" sz="3000" dirty="0"/>
              <a:t>Construction Activity Permits</a:t>
            </a:r>
          </a:p>
          <a:p>
            <a:pPr lvl="1"/>
            <a:r>
              <a:rPr lang="en-US" sz="3000" dirty="0"/>
              <a:t>Regional High Hazard Plan List</a:t>
            </a:r>
          </a:p>
          <a:p>
            <a:pPr lvl="1"/>
            <a:r>
              <a:rPr lang="en-US" sz="3000" dirty="0"/>
              <a:t>Process Safety Management Inspection Lists</a:t>
            </a:r>
          </a:p>
          <a:p>
            <a:pPr lvl="1"/>
            <a:r>
              <a:rPr lang="en-US" sz="3000" dirty="0"/>
              <a:t>High Hazard Industry List</a:t>
            </a:r>
          </a:p>
          <a:p>
            <a:pPr lvl="1"/>
            <a:r>
              <a:rPr lang="en-US" sz="3000" dirty="0"/>
              <a:t>Labor Enforcement Task Programmed Inspection List</a:t>
            </a:r>
          </a:p>
          <a:p>
            <a:pPr lvl="1"/>
            <a:r>
              <a:rPr lang="en-US" sz="3000" dirty="0"/>
              <a:t>Mining and Tunneling Mandated Inspection List</a:t>
            </a:r>
          </a:p>
          <a:p>
            <a:pPr lvl="1"/>
            <a:r>
              <a:rPr lang="en-US" sz="3000" dirty="0"/>
              <a:t>Other sources developed by DOSH</a:t>
            </a:r>
          </a:p>
          <a:p>
            <a:endParaRPr lang="en-US" dirty="0"/>
          </a:p>
        </p:txBody>
      </p:sp>
    </p:spTree>
    <p:extLst>
      <p:ext uri="{BB962C8B-B14F-4D97-AF65-F5344CB8AC3E}">
        <p14:creationId xmlns:p14="http://schemas.microsoft.com/office/powerpoint/2010/main" val="175856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538BB2C-F5DF-915E-D340-26E1CC608530}"/>
              </a:ext>
            </a:extLst>
          </p:cNvPr>
          <p:cNvPicPr>
            <a:picLocks noGrp="1" noChangeAspect="1"/>
          </p:cNvPicPr>
          <p:nvPr>
            <p:ph sz="half" idx="13"/>
          </p:nvPr>
        </p:nvPicPr>
        <p:blipFill>
          <a:blip r:embed="rId2"/>
          <a:stretch>
            <a:fillRect/>
          </a:stretch>
        </p:blipFill>
        <p:spPr>
          <a:xfrm>
            <a:off x="1742302" y="48160"/>
            <a:ext cx="9320787" cy="6761679"/>
          </a:xfrm>
          <a:prstGeom prst="rect">
            <a:avLst/>
          </a:prstGeom>
        </p:spPr>
      </p:pic>
    </p:spTree>
    <p:extLst>
      <p:ext uri="{BB962C8B-B14F-4D97-AF65-F5344CB8AC3E}">
        <p14:creationId xmlns:p14="http://schemas.microsoft.com/office/powerpoint/2010/main" val="1980810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D2B1A4-B99B-CB8F-1FBB-E37641213B18}"/>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4295D868-A914-C8EB-DFAA-33731029091B}"/>
              </a:ext>
            </a:extLst>
          </p:cNvPr>
          <p:cNvSpPr>
            <a:spLocks noGrp="1"/>
          </p:cNvSpPr>
          <p:nvPr>
            <p:ph type="title"/>
          </p:nvPr>
        </p:nvSpPr>
        <p:spPr/>
        <p:txBody>
          <a:bodyPr/>
          <a:lstStyle/>
          <a:p>
            <a:r>
              <a:rPr lang="en-US" dirty="0"/>
              <a:t>Initial Visit Overview</a:t>
            </a:r>
          </a:p>
        </p:txBody>
      </p:sp>
      <p:sp>
        <p:nvSpPr>
          <p:cNvPr id="4" name="Content Placeholder 3">
            <a:extLst>
              <a:ext uri="{FF2B5EF4-FFF2-40B4-BE49-F238E27FC236}">
                <a16:creationId xmlns:a16="http://schemas.microsoft.com/office/drawing/2014/main" id="{34D04A56-DA29-7AFB-B9DD-54E8039077D2}"/>
              </a:ext>
            </a:extLst>
          </p:cNvPr>
          <p:cNvSpPr>
            <a:spLocks noGrp="1"/>
          </p:cNvSpPr>
          <p:nvPr>
            <p:ph sz="half" idx="13"/>
          </p:nvPr>
        </p:nvSpPr>
        <p:spPr/>
        <p:txBody>
          <a:bodyPr/>
          <a:lstStyle/>
          <a:p>
            <a:pPr>
              <a:buFontTx/>
              <a:buChar char="•"/>
            </a:pPr>
            <a:r>
              <a:rPr lang="en-US" sz="2800" dirty="0">
                <a:solidFill>
                  <a:schemeClr val="tx1">
                    <a:lumMod val="10000"/>
                  </a:schemeClr>
                </a:solidFill>
              </a:rPr>
              <a:t>Opening Conference</a:t>
            </a:r>
          </a:p>
          <a:p>
            <a:pPr>
              <a:buFontTx/>
              <a:buChar char="•"/>
            </a:pPr>
            <a:r>
              <a:rPr lang="en-US" sz="2800" dirty="0">
                <a:solidFill>
                  <a:schemeClr val="tx1">
                    <a:lumMod val="10000"/>
                  </a:schemeClr>
                </a:solidFill>
              </a:rPr>
              <a:t>Walkthrough</a:t>
            </a:r>
          </a:p>
          <a:p>
            <a:pPr>
              <a:buFontTx/>
              <a:buChar char="•"/>
            </a:pPr>
            <a:r>
              <a:rPr lang="en-US" sz="2800" dirty="0">
                <a:solidFill>
                  <a:schemeClr val="tx1">
                    <a:lumMod val="10000"/>
                  </a:schemeClr>
                </a:solidFill>
              </a:rPr>
              <a:t>Interview Employees</a:t>
            </a:r>
          </a:p>
          <a:p>
            <a:pPr>
              <a:buFontTx/>
              <a:buChar char="•"/>
            </a:pPr>
            <a:r>
              <a:rPr lang="en-US" sz="2800" dirty="0">
                <a:solidFill>
                  <a:schemeClr val="tx1">
                    <a:lumMod val="10000"/>
                  </a:schemeClr>
                </a:solidFill>
              </a:rPr>
              <a:t>Review of crucial documentation – (Sometimes)</a:t>
            </a:r>
          </a:p>
          <a:p>
            <a:pPr lvl="1"/>
            <a:r>
              <a:rPr lang="en-US" sz="2800" dirty="0">
                <a:solidFill>
                  <a:schemeClr val="tx1">
                    <a:lumMod val="10000"/>
                  </a:schemeClr>
                </a:solidFill>
              </a:rPr>
              <a:t>Especially documents that are required to be onsite</a:t>
            </a:r>
          </a:p>
          <a:p>
            <a:pPr lvl="1"/>
            <a:r>
              <a:rPr lang="en-US" sz="2800" dirty="0">
                <a:solidFill>
                  <a:schemeClr val="tx1">
                    <a:lumMod val="10000"/>
                  </a:schemeClr>
                </a:solidFill>
              </a:rPr>
              <a:t>Log 300, IIPP, Code of Safe Practices, Exposure Control Plan, etc. </a:t>
            </a:r>
          </a:p>
          <a:p>
            <a:pPr marL="457200" indent="-457200">
              <a:buFont typeface="Arial" panose="020B0604020202020204" pitchFamily="34" charset="0"/>
              <a:buChar char="•"/>
            </a:pPr>
            <a:r>
              <a:rPr lang="en-US" sz="2800" dirty="0">
                <a:solidFill>
                  <a:schemeClr val="tx1">
                    <a:lumMod val="10000"/>
                  </a:schemeClr>
                </a:solidFill>
              </a:rPr>
              <a:t>EXIT conference/document request</a:t>
            </a:r>
          </a:p>
          <a:p>
            <a:endParaRPr lang="en-US" dirty="0"/>
          </a:p>
        </p:txBody>
      </p:sp>
    </p:spTree>
    <p:extLst>
      <p:ext uri="{BB962C8B-B14F-4D97-AF65-F5344CB8AC3E}">
        <p14:creationId xmlns:p14="http://schemas.microsoft.com/office/powerpoint/2010/main" val="1766663340"/>
      </p:ext>
    </p:extLst>
  </p:cSld>
  <p:clrMapOvr>
    <a:masterClrMapping/>
  </p:clrMapOvr>
</p:sld>
</file>

<file path=ppt/theme/theme1.xml><?xml version="1.0" encoding="utf-8"?>
<a:theme xmlns:a="http://schemas.openxmlformats.org/drawingml/2006/main" name="1_Office Theme">
  <a:themeElements>
    <a:clrScheme name="Custom 2">
      <a:dk1>
        <a:srgbClr val="EAEAEA"/>
      </a:dk1>
      <a:lt1>
        <a:sysClr val="window" lastClr="FFFFFF"/>
      </a:lt1>
      <a:dk2>
        <a:srgbClr val="EAEAEA"/>
      </a:dk2>
      <a:lt2>
        <a:srgbClr val="E3DED1"/>
      </a:lt2>
      <a:accent1>
        <a:srgbClr val="FF8300"/>
      </a:accent1>
      <a:accent2>
        <a:srgbClr val="C62126"/>
      </a:accent2>
      <a:accent3>
        <a:srgbClr val="25408F"/>
      </a:accent3>
      <a:accent4>
        <a:srgbClr val="486330"/>
      </a:accent4>
      <a:accent5>
        <a:srgbClr val="6B59A6"/>
      </a:accent5>
      <a:accent6>
        <a:srgbClr val="FFD41C"/>
      </a:accent6>
      <a:hlink>
        <a:srgbClr val="4D6EB4"/>
      </a:hlink>
      <a:folHlink>
        <a:srgbClr val="D75D2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951641_Hexagon presentation light_AAS_v4" id="{358289A0-A26B-433F-AD2B-1F8832C96153}" vid="{92CDC91D-95BF-4897-87D6-494563DF79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9942fb2-9664-4cd6-b540-684872d1b6cc">
      <UserInfo>
        <DisplayName>SharingLinks.5cdf27ae-ad81-400e-a7a1-682519c9ffac.Flexible.dd537b0a-74e6-4b38-aacf-a2e8f7148783</DisplayName>
        <AccountId>54</AccountId>
        <AccountType/>
      </UserInfo>
      <UserInfo>
        <DisplayName>Martinez, Gilbert@DIR</DisplayName>
        <AccountId>17</AccountId>
        <AccountType/>
      </UserInfo>
      <UserInfo>
        <DisplayName>SharingLinks.01f3777d-a072-4fd9-b741-7d940eb58ce0.Flexible.f808ac62-5572-4817-b24f-a662312af259</DisplayName>
        <AccountId>93</AccountId>
        <AccountType/>
      </UserInfo>
      <UserInfo>
        <DisplayName>Cruz, Lourdes@DIR</DisplayName>
        <AccountId>18</AccountId>
        <AccountType/>
      </UserInfo>
      <UserInfo>
        <DisplayName>Lazzara, Amelia@DIR</DisplayName>
        <AccountId>16</AccountId>
        <AccountType/>
      </UserInfo>
      <UserInfo>
        <DisplayName>SharingLinks.170449ea-5713-4c86-a362-a7b4d96a54e0.OrganizationView.93010930-e580-437e-9ba5-65c266989bb8</DisplayName>
        <AccountId>172</AccountId>
        <AccountType/>
      </UserInfo>
      <UserInfo>
        <DisplayName>SharingLinks.29fafe91-20fd-4ec9-bfeb-07559c2a88fc.Flexible.6513c867-7de7-460a-8225-e7f87fff01a0</DisplayName>
        <AccountId>52</AccountId>
        <AccountType/>
      </UserInfo>
      <UserInfo>
        <DisplayName>SharingLinks.71f6b84d-1b71-428d-9cbd-dac52266dc26.Flexible.8584824b-38f5-4ea3-9667-68561db41373</DisplayName>
        <AccountId>28</AccountId>
        <AccountType/>
      </UserInfo>
      <UserInfo>
        <DisplayName>Lee, Debra@DIR</DisplayName>
        <AccountId>117</AccountId>
        <AccountType/>
      </UserInfo>
      <UserInfo>
        <DisplayName>SharingLinks.3cf0e28e-6aa3-4d7d-b39a-72fdb881035e.Flexible.0b8cc686-8154-4bf1-90cb-46d44da121df</DisplayName>
        <AccountId>118</AccountId>
        <AccountType/>
      </UserInfo>
      <UserInfo>
        <DisplayName>Limited Access System Group For List 2c778ca7-7aeb-4700-a995-a1d80cf81f97</DisplayName>
        <AccountId>22</AccountId>
        <AccountType/>
      </UserInfo>
      <UserInfo>
        <DisplayName>Hornung, David@DIR</DisplayName>
        <AccountId>34</AccountId>
        <AccountType/>
      </UserInfo>
      <UserInfo>
        <DisplayName>Whitall-Lee, Judy@DIR</DisplayName>
        <AccountId>33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C741545122D349973C8B6453BA440D" ma:contentTypeVersion="12" ma:contentTypeDescription="Create a new document." ma:contentTypeScope="" ma:versionID="3f0d77354148ddca3fa36753cb3c64aa">
  <xsd:schema xmlns:xsd="http://www.w3.org/2001/XMLSchema" xmlns:xs="http://www.w3.org/2001/XMLSchema" xmlns:p="http://schemas.microsoft.com/office/2006/metadata/properties" xmlns:ns3="d1ba1c23-b5c4-47db-8d87-1bbb46e759e5" xmlns:ns4="c9942fb2-9664-4cd6-b540-684872d1b6cc" targetNamespace="http://schemas.microsoft.com/office/2006/metadata/properties" ma:root="true" ma:fieldsID="5a852cbc8b6f7823ad3910ca447997ee" ns3:_="" ns4:_="">
    <xsd:import namespace="d1ba1c23-b5c4-47db-8d87-1bbb46e759e5"/>
    <xsd:import namespace="c9942fb2-9664-4cd6-b540-684872d1b6c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EventHashCode" minOccurs="0"/>
                <xsd:element ref="ns3:MediaServiceGenerationTime" minOccurs="0"/>
                <xsd:element ref="ns3:MediaServiceOCR"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ba1c23-b5c4-47db-8d87-1bbb46e759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9942fb2-9664-4cd6-b540-684872d1b6c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47AAAC-AB21-447F-8DF2-39234D8857B1}">
  <ds:schemaRefs>
    <ds:schemaRef ds:uri="c9942fb2-9664-4cd6-b540-684872d1b6cc"/>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1ba1c23-b5c4-47db-8d87-1bbb46e759e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2FFAADE-9AD6-462C-AA7B-D856AFAFA3AD}">
  <ds:schemaRefs>
    <ds:schemaRef ds:uri="http://schemas.microsoft.com/sharepoint/v3/contenttype/forms"/>
  </ds:schemaRefs>
</ds:datastoreItem>
</file>

<file path=customXml/itemProps3.xml><?xml version="1.0" encoding="utf-8"?>
<ds:datastoreItem xmlns:ds="http://schemas.openxmlformats.org/officeDocument/2006/customXml" ds:itemID="{E36E3BAE-E4CD-4459-AC4E-FA2FF493FA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ba1c23-b5c4-47db-8d87-1bbb46e759e5"/>
    <ds:schemaRef ds:uri="c9942fb2-9664-4cd6-b540-684872d1b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12859</TotalTime>
  <Words>2111</Words>
  <Application>Microsoft Office PowerPoint</Application>
  <PresentationFormat>Widescreen</PresentationFormat>
  <Paragraphs>323</Paragraphs>
  <Slides>27</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Arial Black</vt:lpstr>
      <vt:lpstr>Calibri</vt:lpstr>
      <vt:lpstr>Century Gothic</vt:lpstr>
      <vt:lpstr>Lucida Sans</vt:lpstr>
      <vt:lpstr>Public Sans</vt:lpstr>
      <vt:lpstr>Times New Roman</vt:lpstr>
      <vt:lpstr>Verdana</vt:lpstr>
      <vt:lpstr>Wingdings 2</vt:lpstr>
      <vt:lpstr>1_Office Theme</vt:lpstr>
      <vt:lpstr>Cal/OSHA Update</vt:lpstr>
      <vt:lpstr>Agenda</vt:lpstr>
      <vt:lpstr>Mission Statement</vt:lpstr>
      <vt:lpstr>Enforcement Branch</vt:lpstr>
      <vt:lpstr>PowerPoint Presentation</vt:lpstr>
      <vt:lpstr>Types of Cal/OSHA Inspections</vt:lpstr>
      <vt:lpstr>Types of Inspection</vt:lpstr>
      <vt:lpstr>PowerPoint Presentation</vt:lpstr>
      <vt:lpstr>Initial Visit Overview</vt:lpstr>
      <vt:lpstr>Return Visits &amp; Appeals</vt:lpstr>
      <vt:lpstr>Consultation Service </vt:lpstr>
      <vt:lpstr>PowerPoint Presentation</vt:lpstr>
      <vt:lpstr>What is an Cal/OSHA Consultation On-site?</vt:lpstr>
      <vt:lpstr>New Regulations in Title 8</vt:lpstr>
      <vt:lpstr>New Regulations in Title 8</vt:lpstr>
      <vt:lpstr>Proposed Regulations</vt:lpstr>
      <vt:lpstr>Special Emphasis Programs</vt:lpstr>
      <vt:lpstr>National Emphasis Programs –Federal OSHA</vt:lpstr>
      <vt:lpstr>Top 10 Citations– General Industry</vt:lpstr>
      <vt:lpstr>Indoor heat rules</vt:lpstr>
      <vt:lpstr>PowerPoint Presentation</vt:lpstr>
      <vt:lpstr>Heat Illness Prevention Resources</vt:lpstr>
      <vt:lpstr>Workplace Violence Prevention</vt:lpstr>
      <vt:lpstr>Workplace Violence Prevention</vt:lpstr>
      <vt:lpstr>SB553 Workplace Violence: workplace violence prevention plan</vt:lpstr>
      <vt:lpstr>Workplace Violence Prevention</vt:lpstr>
      <vt:lpstr> Resources  Cal/OSHA Main Page:  dir.ca.gov/dosh  Cal/OSHA Publications: dir.ca.gov/dosh/PubOrder.asp  Work at Cal/OSHA https://www.dir.ca.gov/dosh/jobs/   Email:  @dir.ca.gov  </vt:lpstr>
    </vt:vector>
  </TitlesOfParts>
  <Company>DIR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Arefaire, Tsegay@DIR</dc:creator>
  <cp:lastModifiedBy>Eric Lucero</cp:lastModifiedBy>
  <cp:revision>59</cp:revision>
  <dcterms:created xsi:type="dcterms:W3CDTF">2022-02-08T22:21:33Z</dcterms:created>
  <dcterms:modified xsi:type="dcterms:W3CDTF">2024-03-04T17:10:44Z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0x01010052C741545122D349973C8B6453BA440D</vt:lpwstr>
  </property>
  <property fmtid="{D5CDD505-2E9C-101B-9397-08002B2CF9AE}" pid="3" name="MediaServiceImageTags">
    <vt:lpwstr/>
  </property>
</Properties>
</file>