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9" r:id="rId4"/>
    <p:sldId id="263" r:id="rId5"/>
    <p:sldId id="264" r:id="rId6"/>
    <p:sldId id="265" r:id="rId7"/>
    <p:sldId id="267" r:id="rId8"/>
    <p:sldId id="268" r:id="rId9"/>
    <p:sldId id="269" r:id="rId10"/>
    <p:sldId id="273" r:id="rId11"/>
    <p:sldId id="275" r:id="rId12"/>
    <p:sldId id="274" r:id="rId13"/>
    <p:sldId id="271" r:id="rId14"/>
    <p:sldId id="270" r:id="rId15"/>
    <p:sldId id="276" r:id="rId16"/>
    <p:sldId id="277" r:id="rId17"/>
    <p:sldId id="278" r:id="rId18"/>
    <p:sldId id="266" r:id="rId19"/>
    <p:sldId id="279" r:id="rId20"/>
    <p:sldId id="280" r:id="rId21"/>
    <p:sldId id="261"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72C"/>
    <a:srgbClr val="333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8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F69A91A-FB54-3748-9B84-1B3C93615017}"/>
              </a:ext>
            </a:extLst>
          </p:cNvPr>
          <p:cNvSpPr>
            <a:spLocks noGrp="1"/>
          </p:cNvSpPr>
          <p:nvPr>
            <p:ph type="body" sz="quarter" idx="12"/>
          </p:nvPr>
        </p:nvSpPr>
        <p:spPr>
          <a:xfrm>
            <a:off x="1300873" y="2035728"/>
            <a:ext cx="9590253" cy="2635025"/>
          </a:xfrm>
          <a:prstGeom prst="rect">
            <a:avLst/>
          </a:prstGeom>
        </p:spPr>
        <p:txBody>
          <a:bodyPr vert="horz"/>
          <a:lstStyle>
            <a:lvl1pPr marL="0" indent="0">
              <a:spcBef>
                <a:spcPts val="0"/>
              </a:spcBef>
              <a:buFontTx/>
              <a:buNone/>
              <a:defRPr sz="2500">
                <a:latin typeface="Calibri"/>
                <a:cs typeface="Calibri"/>
              </a:defRPr>
            </a:lvl1pPr>
          </a:lstStyle>
          <a:p>
            <a:pPr lvl="0"/>
            <a:r>
              <a:rPr lang="en-US" dirty="0"/>
              <a:t>Click to edit Master text styles</a:t>
            </a:r>
          </a:p>
        </p:txBody>
      </p:sp>
      <p:sp>
        <p:nvSpPr>
          <p:cNvPr id="9" name="Text Placeholder 12">
            <a:extLst>
              <a:ext uri="{FF2B5EF4-FFF2-40B4-BE49-F238E27FC236}">
                <a16:creationId xmlns:a16="http://schemas.microsoft.com/office/drawing/2014/main" id="{314E8835-7F65-1641-AC96-67CC5075C9DF}"/>
              </a:ext>
            </a:extLst>
          </p:cNvPr>
          <p:cNvSpPr>
            <a:spLocks noGrp="1"/>
          </p:cNvSpPr>
          <p:nvPr>
            <p:ph type="body" sz="quarter" idx="13"/>
          </p:nvPr>
        </p:nvSpPr>
        <p:spPr>
          <a:xfrm>
            <a:off x="1300874" y="1447800"/>
            <a:ext cx="9590253" cy="587928"/>
          </a:xfrm>
          <a:prstGeom prst="rect">
            <a:avLst/>
          </a:prstGeom>
        </p:spPr>
        <p:txBody>
          <a:bodyPr vert="horz"/>
          <a:lstStyle>
            <a:lvl1pPr marL="0" indent="0">
              <a:buNone/>
              <a:defRPr sz="3200" b="1">
                <a:solidFill>
                  <a:srgbClr val="AE872C"/>
                </a:solidFill>
                <a:latin typeface="Calibri"/>
                <a:cs typeface="Calibri"/>
              </a:defRPr>
            </a:lvl1pPr>
          </a:lstStyle>
          <a:p>
            <a:pPr lvl="0"/>
            <a:r>
              <a:rPr lang="en-US" dirty="0"/>
              <a:t>Click to edit Master text styles</a:t>
            </a:r>
          </a:p>
        </p:txBody>
      </p:sp>
      <p:sp>
        <p:nvSpPr>
          <p:cNvPr id="10" name="Text Placeholder 6">
            <a:extLst>
              <a:ext uri="{FF2B5EF4-FFF2-40B4-BE49-F238E27FC236}">
                <a16:creationId xmlns:a16="http://schemas.microsoft.com/office/drawing/2014/main" id="{D971CDDC-F6EE-3049-A080-978B3E02A5A3}"/>
              </a:ext>
            </a:extLst>
          </p:cNvPr>
          <p:cNvSpPr>
            <a:spLocks noGrp="1"/>
          </p:cNvSpPr>
          <p:nvPr>
            <p:ph type="body" sz="quarter" idx="15"/>
          </p:nvPr>
        </p:nvSpPr>
        <p:spPr>
          <a:xfrm>
            <a:off x="1300872" y="4670753"/>
            <a:ext cx="9590253" cy="977394"/>
          </a:xfrm>
          <a:prstGeom prst="rect">
            <a:avLst/>
          </a:prstGeom>
        </p:spPr>
        <p:txBody>
          <a:bodyPr vert="horz"/>
          <a:lstStyle>
            <a:lvl1pPr marL="342900" indent="-342900">
              <a:buClr>
                <a:srgbClr val="AE872C"/>
              </a:buClr>
              <a:buSzPct val="75000"/>
              <a:buFont typeface="System Font Regular"/>
              <a:buChar char="✷"/>
              <a:defRPr sz="2500">
                <a:latin typeface="Calibri"/>
                <a:cs typeface="Calibri"/>
              </a:defRPr>
            </a:lvl1pPr>
          </a:lstStyle>
          <a:p>
            <a:pPr lvl="0"/>
            <a:r>
              <a:rPr lang="en-US" dirty="0"/>
              <a:t>Click to edit Master text styles</a:t>
            </a:r>
          </a:p>
        </p:txBody>
      </p:sp>
      <p:sp>
        <p:nvSpPr>
          <p:cNvPr id="2" name="Title Placeholder 13">
            <a:extLst>
              <a:ext uri="{FF2B5EF4-FFF2-40B4-BE49-F238E27FC236}">
                <a16:creationId xmlns:a16="http://schemas.microsoft.com/office/drawing/2014/main" id="{2E5B354D-3142-C372-63B1-66D17E746AB1}"/>
              </a:ext>
            </a:extLst>
          </p:cNvPr>
          <p:cNvSpPr>
            <a:spLocks noGrp="1"/>
          </p:cNvSpPr>
          <p:nvPr>
            <p:ph type="title"/>
          </p:nvPr>
        </p:nvSpPr>
        <p:spPr>
          <a:xfrm>
            <a:off x="75531" y="283866"/>
            <a:ext cx="12116469" cy="798006"/>
          </a:xfrm>
          <a:prstGeom prst="rect">
            <a:avLst/>
          </a:prstGeom>
        </p:spPr>
        <p:txBody>
          <a:bodyPr rtlCol="0">
            <a:noAutofit/>
          </a:bodyPr>
          <a:lstStyle>
            <a:lvl1pPr algn="ctr">
              <a:defRPr sz="4000" b="1">
                <a:solidFill>
                  <a:srgbClr val="FFFFFF"/>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54137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3">
            <a:extLst>
              <a:ext uri="{FF2B5EF4-FFF2-40B4-BE49-F238E27FC236}">
                <a16:creationId xmlns:a16="http://schemas.microsoft.com/office/drawing/2014/main" id="{8965988E-BBCE-FD4C-8ADB-6EB355419B89}"/>
              </a:ext>
            </a:extLst>
          </p:cNvPr>
          <p:cNvSpPr>
            <a:spLocks noGrp="1"/>
          </p:cNvSpPr>
          <p:nvPr>
            <p:ph type="title"/>
          </p:nvPr>
        </p:nvSpPr>
        <p:spPr>
          <a:xfrm>
            <a:off x="75531" y="283866"/>
            <a:ext cx="12116469" cy="798006"/>
          </a:xfrm>
          <a:prstGeom prst="rect">
            <a:avLst/>
          </a:prstGeom>
        </p:spPr>
        <p:txBody>
          <a:bodyPr rtlCol="0">
            <a:noAutofit/>
          </a:bodyPr>
          <a:lstStyle>
            <a:lvl1pPr algn="ctr">
              <a:defRPr sz="4000" b="1">
                <a:solidFill>
                  <a:srgbClr val="FFFFFF"/>
                </a:solidFill>
                <a:latin typeface="Calibri"/>
                <a:cs typeface="Calibri"/>
              </a:defRPr>
            </a:lvl1pPr>
          </a:lstStyle>
          <a:p>
            <a:r>
              <a:rPr lang="en-US" dirty="0"/>
              <a:t>Click to edit Master title style</a:t>
            </a:r>
          </a:p>
        </p:txBody>
      </p:sp>
      <p:sp>
        <p:nvSpPr>
          <p:cNvPr id="2" name="Text Placeholder 12">
            <a:extLst>
              <a:ext uri="{FF2B5EF4-FFF2-40B4-BE49-F238E27FC236}">
                <a16:creationId xmlns:a16="http://schemas.microsoft.com/office/drawing/2014/main" id="{0D871FF0-71E5-92C8-93ED-686F9E0F8DD2}"/>
              </a:ext>
            </a:extLst>
          </p:cNvPr>
          <p:cNvSpPr>
            <a:spLocks noGrp="1"/>
          </p:cNvSpPr>
          <p:nvPr>
            <p:ph type="body" sz="quarter" idx="12"/>
          </p:nvPr>
        </p:nvSpPr>
        <p:spPr>
          <a:xfrm>
            <a:off x="1300873" y="2035728"/>
            <a:ext cx="9590253" cy="2635025"/>
          </a:xfrm>
          <a:prstGeom prst="rect">
            <a:avLst/>
          </a:prstGeom>
        </p:spPr>
        <p:txBody>
          <a:bodyPr vert="horz"/>
          <a:lstStyle>
            <a:lvl1pPr marL="0" indent="0">
              <a:spcBef>
                <a:spcPts val="0"/>
              </a:spcBef>
              <a:buFontTx/>
              <a:buNone/>
              <a:defRPr sz="2500">
                <a:latin typeface="Calibri"/>
                <a:cs typeface="Calibri"/>
              </a:defRPr>
            </a:lvl1pPr>
          </a:lstStyle>
          <a:p>
            <a:pPr lvl="0"/>
            <a:r>
              <a:rPr lang="en-US" dirty="0"/>
              <a:t>Click to edit Master text styles</a:t>
            </a:r>
          </a:p>
        </p:txBody>
      </p:sp>
      <p:sp>
        <p:nvSpPr>
          <p:cNvPr id="3" name="Text Placeholder 12">
            <a:extLst>
              <a:ext uri="{FF2B5EF4-FFF2-40B4-BE49-F238E27FC236}">
                <a16:creationId xmlns:a16="http://schemas.microsoft.com/office/drawing/2014/main" id="{E945E3D6-28B1-66A3-378A-4C97D51F1C25}"/>
              </a:ext>
            </a:extLst>
          </p:cNvPr>
          <p:cNvSpPr>
            <a:spLocks noGrp="1"/>
          </p:cNvSpPr>
          <p:nvPr>
            <p:ph type="body" sz="quarter" idx="13"/>
          </p:nvPr>
        </p:nvSpPr>
        <p:spPr>
          <a:xfrm>
            <a:off x="1300874" y="1447800"/>
            <a:ext cx="9590253" cy="587928"/>
          </a:xfrm>
          <a:prstGeom prst="rect">
            <a:avLst/>
          </a:prstGeom>
        </p:spPr>
        <p:txBody>
          <a:bodyPr vert="horz"/>
          <a:lstStyle>
            <a:lvl1pPr marL="0" indent="0">
              <a:buNone/>
              <a:defRPr sz="3200" b="1">
                <a:solidFill>
                  <a:srgbClr val="AE872C"/>
                </a:solidFill>
                <a:latin typeface="Calibri"/>
                <a:cs typeface="Calibri"/>
              </a:defRPr>
            </a:lvl1pPr>
          </a:lstStyle>
          <a:p>
            <a:pPr lvl="0"/>
            <a:r>
              <a:rPr lang="en-US" dirty="0"/>
              <a:t>Click to edit Master text styles</a:t>
            </a:r>
          </a:p>
        </p:txBody>
      </p:sp>
      <p:sp>
        <p:nvSpPr>
          <p:cNvPr id="4" name="Text Placeholder 6">
            <a:extLst>
              <a:ext uri="{FF2B5EF4-FFF2-40B4-BE49-F238E27FC236}">
                <a16:creationId xmlns:a16="http://schemas.microsoft.com/office/drawing/2014/main" id="{6BF78E22-DE1D-CAB9-138F-E466A4487AC2}"/>
              </a:ext>
            </a:extLst>
          </p:cNvPr>
          <p:cNvSpPr>
            <a:spLocks noGrp="1"/>
          </p:cNvSpPr>
          <p:nvPr>
            <p:ph type="body" sz="quarter" idx="15"/>
          </p:nvPr>
        </p:nvSpPr>
        <p:spPr>
          <a:xfrm>
            <a:off x="1300872" y="4670753"/>
            <a:ext cx="9590253" cy="977394"/>
          </a:xfrm>
          <a:prstGeom prst="rect">
            <a:avLst/>
          </a:prstGeom>
        </p:spPr>
        <p:txBody>
          <a:bodyPr vert="horz"/>
          <a:lstStyle>
            <a:lvl1pPr marL="342900" indent="-342900">
              <a:buClr>
                <a:srgbClr val="AE872C"/>
              </a:buClr>
              <a:buSzPct val="75000"/>
              <a:buFont typeface="System Font Regular"/>
              <a:buChar char="✷"/>
              <a:defRPr sz="2500">
                <a:latin typeface="Calibri"/>
                <a:cs typeface="Calibri"/>
              </a:defRPr>
            </a:lvl1pPr>
          </a:lstStyle>
          <a:p>
            <a:pPr lvl="0"/>
            <a:r>
              <a:rPr lang="en-US" dirty="0"/>
              <a:t>Click to edit Master text styles</a:t>
            </a:r>
          </a:p>
        </p:txBody>
      </p:sp>
    </p:spTree>
    <p:extLst>
      <p:ext uri="{BB962C8B-B14F-4D97-AF65-F5344CB8AC3E}">
        <p14:creationId xmlns:p14="http://schemas.microsoft.com/office/powerpoint/2010/main" val="2679115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5965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3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0DAC-5C66-493F-C40E-6C5D1568E9E3}"/>
              </a:ext>
            </a:extLst>
          </p:cNvPr>
          <p:cNvSpPr>
            <a:spLocks noGrp="1"/>
          </p:cNvSpPr>
          <p:nvPr>
            <p:ph type="title"/>
          </p:nvPr>
        </p:nvSpPr>
        <p:spPr/>
        <p:txBody>
          <a:bodyPr/>
          <a:lstStyle/>
          <a:p>
            <a:r>
              <a:rPr lang="en-US" dirty="0">
                <a:latin typeface="Georgia" panose="02040502050405020303" pitchFamily="18" charset="0"/>
              </a:rPr>
              <a:t>Workplace Violence Protection Plans</a:t>
            </a:r>
          </a:p>
        </p:txBody>
      </p:sp>
      <p:sp>
        <p:nvSpPr>
          <p:cNvPr id="3" name="Text Placeholder 2">
            <a:extLst>
              <a:ext uri="{FF2B5EF4-FFF2-40B4-BE49-F238E27FC236}">
                <a16:creationId xmlns:a16="http://schemas.microsoft.com/office/drawing/2014/main" id="{6076BA52-C6E7-F4DE-F8E2-333D5214997E}"/>
              </a:ext>
            </a:extLst>
          </p:cNvPr>
          <p:cNvSpPr>
            <a:spLocks noGrp="1"/>
          </p:cNvSpPr>
          <p:nvPr>
            <p:ph type="body" sz="quarter" idx="12"/>
          </p:nvPr>
        </p:nvSpPr>
        <p:spPr>
          <a:xfrm>
            <a:off x="1300873" y="1411705"/>
            <a:ext cx="10072980" cy="4780547"/>
          </a:xfrm>
        </p:spPr>
        <p:txBody>
          <a:bodyPr/>
          <a:lstStyle/>
          <a:p>
            <a:r>
              <a:rPr lang="en-US" sz="2800" dirty="0">
                <a:latin typeface="Georgia" panose="02040502050405020303" pitchFamily="18" charset="0"/>
              </a:rPr>
              <a:t>Employers are now required to establish, implement, and maintain workplace violence prevention plans by </a:t>
            </a:r>
            <a:r>
              <a:rPr lang="en-US" sz="2800" u="sng" dirty="0">
                <a:latin typeface="Georgia" panose="02040502050405020303" pitchFamily="18" charset="0"/>
              </a:rPr>
              <a:t>July 1, 2024</a:t>
            </a:r>
          </a:p>
          <a:p>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Employers are also required to maintain a log of violent incidents at the workplace</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Upon implementation, employers must provide employees with training on the workplace violence prevention plan</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Plans must be in writing and be easily accessible to employees</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Plans must be specifically tailored to the workplace and the specific circumstances of the business’ operations</a:t>
            </a:r>
          </a:p>
          <a:p>
            <a:endParaRPr lang="en-US" dirty="0"/>
          </a:p>
        </p:txBody>
      </p:sp>
    </p:spTree>
    <p:extLst>
      <p:ext uri="{BB962C8B-B14F-4D97-AF65-F5344CB8AC3E}">
        <p14:creationId xmlns:p14="http://schemas.microsoft.com/office/powerpoint/2010/main" val="332771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7344-A73B-1550-C85A-E67A7FAE4996}"/>
              </a:ext>
            </a:extLst>
          </p:cNvPr>
          <p:cNvSpPr>
            <a:spLocks noGrp="1"/>
          </p:cNvSpPr>
          <p:nvPr>
            <p:ph type="title"/>
          </p:nvPr>
        </p:nvSpPr>
        <p:spPr/>
        <p:txBody>
          <a:bodyPr/>
          <a:lstStyle/>
          <a:p>
            <a:r>
              <a:rPr lang="en-US" dirty="0">
                <a:latin typeface="Georgia" panose="02040502050405020303" pitchFamily="18" charset="0"/>
              </a:rPr>
              <a:t>Protections for Off-Duty Cannabis Use</a:t>
            </a:r>
          </a:p>
        </p:txBody>
      </p:sp>
      <p:sp>
        <p:nvSpPr>
          <p:cNvPr id="3" name="Text Placeholder 2">
            <a:extLst>
              <a:ext uri="{FF2B5EF4-FFF2-40B4-BE49-F238E27FC236}">
                <a16:creationId xmlns:a16="http://schemas.microsoft.com/office/drawing/2014/main" id="{C2D8365F-4C70-CB1C-4DD8-C8D375727EA9}"/>
              </a:ext>
            </a:extLst>
          </p:cNvPr>
          <p:cNvSpPr>
            <a:spLocks noGrp="1"/>
          </p:cNvSpPr>
          <p:nvPr>
            <p:ph type="body" sz="quarter" idx="12"/>
          </p:nvPr>
        </p:nvSpPr>
        <p:spPr>
          <a:xfrm>
            <a:off x="1043796" y="1224950"/>
            <a:ext cx="10153593" cy="5512280"/>
          </a:xfrm>
        </p:spPr>
        <p:txBody>
          <a:bodyPr/>
          <a:lstStyle/>
          <a:p>
            <a:pPr>
              <a:lnSpc>
                <a:spcPct val="100000"/>
              </a:lnSpc>
            </a:pPr>
            <a:r>
              <a:rPr lang="en-US" sz="2400" dirty="0">
                <a:latin typeface="Georgia" panose="02040502050405020303" pitchFamily="18" charset="0"/>
              </a:rPr>
              <a:t>AB 2188, passed in 2022, went into effect on January 1, 2024</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Employers in California are now prohibited from discriminating against applicants and employees for off-site, off-duty cannabis use</a:t>
            </a:r>
          </a:p>
          <a:p>
            <a:pPr>
              <a:lnSpc>
                <a:spcPct val="100000"/>
              </a:lnSpc>
            </a:pPr>
            <a:endParaRPr lang="en-US" sz="2400" dirty="0">
              <a:latin typeface="Georgia" panose="02040502050405020303" pitchFamily="18" charset="0"/>
            </a:endParaRPr>
          </a:p>
          <a:p>
            <a:pPr>
              <a:lnSpc>
                <a:spcPct val="100000"/>
              </a:lnSpc>
            </a:pPr>
            <a:r>
              <a:rPr lang="en-US" sz="2400" dirty="0">
                <a:latin typeface="Georgia" panose="02040502050405020303" pitchFamily="18" charset="0"/>
              </a:rPr>
              <a:t>Restrictions</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Employers cannot discriminate against employees or applicants because they have: (1) used cannabis off the job while away from the workplace; or (2) were found to have cannabis metabolites in their hair, blood, urine, or other bodily fluids as determined by a drug screening. </a:t>
            </a:r>
          </a:p>
          <a:p>
            <a:pPr marL="342900" indent="-342900">
              <a:lnSpc>
                <a:spcPct val="100000"/>
              </a:lnSpc>
              <a:buFont typeface="Arial" panose="020B0604020202020204" pitchFamily="34" charset="0"/>
              <a:buChar char="•"/>
            </a:pPr>
            <a:r>
              <a:rPr lang="en-US" sz="2000" dirty="0">
                <a:latin typeface="Georgia" panose="02040502050405020303" pitchFamily="18" charset="0"/>
              </a:rPr>
              <a:t>Another new regulation, SB 700, makes it unlawful for an employer to request information from a job applicant regarding their prior cannabis use.</a:t>
            </a:r>
          </a:p>
          <a:p>
            <a:pPr>
              <a:lnSpc>
                <a:spcPct val="100000"/>
              </a:lnSpc>
            </a:pPr>
            <a:endParaRPr lang="en-US" sz="2000" dirty="0">
              <a:latin typeface="Georgia" panose="02040502050405020303" pitchFamily="18" charset="0"/>
            </a:endParaRPr>
          </a:p>
          <a:p>
            <a:pPr>
              <a:lnSpc>
                <a:spcPct val="100000"/>
              </a:lnSpc>
            </a:pPr>
            <a:r>
              <a:rPr lang="en-US" sz="2400" dirty="0">
                <a:latin typeface="Georgia" panose="02040502050405020303" pitchFamily="18" charset="0"/>
              </a:rPr>
              <a:t>Clarifications</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Employers are still permitted to require drug-and-alcohol-free workplaces.</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Employers are still permitted to use drug tests to screen for current impairment.</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Employees are not permitted to be impaired by or use cannabis on the job, even for medicinal purposes. </a:t>
            </a:r>
          </a:p>
          <a:p>
            <a:endParaRPr lang="en-US" dirty="0"/>
          </a:p>
        </p:txBody>
      </p:sp>
    </p:spTree>
    <p:extLst>
      <p:ext uri="{BB962C8B-B14F-4D97-AF65-F5344CB8AC3E}">
        <p14:creationId xmlns:p14="http://schemas.microsoft.com/office/powerpoint/2010/main" val="196766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A606-A017-F92F-B1BF-21BF28D4771F}"/>
              </a:ext>
            </a:extLst>
          </p:cNvPr>
          <p:cNvSpPr>
            <a:spLocks noGrp="1"/>
          </p:cNvSpPr>
          <p:nvPr>
            <p:ph type="title"/>
          </p:nvPr>
        </p:nvSpPr>
        <p:spPr/>
        <p:txBody>
          <a:bodyPr/>
          <a:lstStyle/>
          <a:p>
            <a:r>
              <a:rPr lang="en-US" dirty="0">
                <a:latin typeface="Georgia" panose="02040502050405020303" pitchFamily="18" charset="0"/>
              </a:rPr>
              <a:t>Minimum Wage Increases</a:t>
            </a:r>
          </a:p>
        </p:txBody>
      </p:sp>
      <p:sp>
        <p:nvSpPr>
          <p:cNvPr id="3" name="Text Placeholder 2">
            <a:extLst>
              <a:ext uri="{FF2B5EF4-FFF2-40B4-BE49-F238E27FC236}">
                <a16:creationId xmlns:a16="http://schemas.microsoft.com/office/drawing/2014/main" id="{22E44F02-C922-E885-ED8F-0C4BAF68F468}"/>
              </a:ext>
            </a:extLst>
          </p:cNvPr>
          <p:cNvSpPr>
            <a:spLocks noGrp="1"/>
          </p:cNvSpPr>
          <p:nvPr>
            <p:ph type="body" sz="quarter" idx="12"/>
          </p:nvPr>
        </p:nvSpPr>
        <p:spPr>
          <a:xfrm>
            <a:off x="1300873" y="1395664"/>
            <a:ext cx="9590253" cy="4684294"/>
          </a:xfrm>
        </p:spPr>
        <p:txBody>
          <a:bodyPr/>
          <a:lstStyle/>
          <a:p>
            <a:pPr>
              <a:lnSpc>
                <a:spcPct val="100000"/>
              </a:lnSpc>
            </a:pPr>
            <a:r>
              <a:rPr lang="en-US" sz="2400" dirty="0">
                <a:latin typeface="Georgia" panose="02040502050405020303" pitchFamily="18" charset="0"/>
              </a:rPr>
              <a:t>Statewide Minimum Wage</a:t>
            </a:r>
          </a:p>
          <a:p>
            <a:pPr marL="342900" indent="-342900">
              <a:lnSpc>
                <a:spcPct val="100000"/>
              </a:lnSpc>
              <a:buFont typeface="Arial" panose="020B0604020202020204" pitchFamily="34" charset="0"/>
              <a:buChar char="•"/>
            </a:pPr>
            <a:r>
              <a:rPr lang="en-US" sz="2000" dirty="0">
                <a:latin typeface="Georgia" panose="02040502050405020303" pitchFamily="18" charset="0"/>
              </a:rPr>
              <a:t>The California minimum wage increased to $16/hour on Jan. 1, 2024</a:t>
            </a:r>
          </a:p>
          <a:p>
            <a:pPr marL="342900" indent="-342900">
              <a:lnSpc>
                <a:spcPct val="100000"/>
              </a:lnSpc>
              <a:buFont typeface="Arial" panose="020B0604020202020204" pitchFamily="34" charset="0"/>
              <a:buChar char="•"/>
            </a:pPr>
            <a:r>
              <a:rPr lang="en-US" sz="2000" dirty="0">
                <a:latin typeface="Georgia" panose="02040502050405020303" pitchFamily="18" charset="0"/>
              </a:rPr>
              <a:t>This also increases the threshold for exemptions for salaried employees</a:t>
            </a:r>
          </a:p>
          <a:p>
            <a:pPr>
              <a:lnSpc>
                <a:spcPct val="100000"/>
              </a:lnSpc>
            </a:pPr>
            <a:endParaRPr lang="en-US" sz="2400" dirty="0">
              <a:latin typeface="Georgia" panose="02040502050405020303" pitchFamily="18" charset="0"/>
            </a:endParaRPr>
          </a:p>
          <a:p>
            <a:pPr>
              <a:lnSpc>
                <a:spcPct val="100000"/>
              </a:lnSpc>
            </a:pPr>
            <a:r>
              <a:rPr lang="en-US" sz="2400" dirty="0">
                <a:latin typeface="Georgia" panose="02040502050405020303" pitchFamily="18" charset="0"/>
              </a:rPr>
              <a:t>Health Care Facility Workers</a:t>
            </a:r>
          </a:p>
          <a:p>
            <a:pPr marL="342900" indent="-342900">
              <a:lnSpc>
                <a:spcPct val="100000"/>
              </a:lnSpc>
              <a:buFont typeface="Arial" panose="020B0604020202020204" pitchFamily="34" charset="0"/>
              <a:buChar char="•"/>
            </a:pPr>
            <a:r>
              <a:rPr lang="en-US" sz="2000" dirty="0">
                <a:latin typeface="Georgia" panose="02040502050405020303" pitchFamily="18" charset="0"/>
              </a:rPr>
              <a:t>Effective June 1, 2024, the minimum wage for health care workers at “covered health care facilities” will increase</a:t>
            </a:r>
          </a:p>
          <a:p>
            <a:pPr marL="342900" indent="-342900">
              <a:lnSpc>
                <a:spcPct val="100000"/>
              </a:lnSpc>
              <a:buFont typeface="Arial" panose="020B0604020202020204" pitchFamily="34" charset="0"/>
              <a:buChar char="•"/>
            </a:pPr>
            <a:r>
              <a:rPr lang="en-US" sz="2000" dirty="0">
                <a:latin typeface="Georgia" panose="02040502050405020303" pitchFamily="18" charset="0"/>
              </a:rPr>
              <a:t>The new law establishes five distinct minimum wage schedules based on the size and type of the covered health care facility ranging from $18-$23/hour</a:t>
            </a:r>
          </a:p>
          <a:p>
            <a:pPr>
              <a:lnSpc>
                <a:spcPct val="100000"/>
              </a:lnSpc>
            </a:pPr>
            <a:endParaRPr lang="en-US" sz="2400" dirty="0">
              <a:latin typeface="Georgia" panose="02040502050405020303" pitchFamily="18" charset="0"/>
            </a:endParaRPr>
          </a:p>
          <a:p>
            <a:pPr>
              <a:lnSpc>
                <a:spcPct val="100000"/>
              </a:lnSpc>
            </a:pPr>
            <a:r>
              <a:rPr lang="en-US" sz="2400" dirty="0">
                <a:latin typeface="Georgia" panose="02040502050405020303" pitchFamily="18" charset="0"/>
              </a:rPr>
              <a:t>Fast Food Workers</a:t>
            </a:r>
          </a:p>
          <a:p>
            <a:pPr marL="342900" indent="-342900">
              <a:lnSpc>
                <a:spcPct val="100000"/>
              </a:lnSpc>
              <a:buFont typeface="Arial" panose="020B0604020202020204" pitchFamily="34" charset="0"/>
              <a:buChar char="•"/>
            </a:pPr>
            <a:r>
              <a:rPr lang="en-US" sz="2000" dirty="0">
                <a:latin typeface="Georgia" panose="02040502050405020303" pitchFamily="18" charset="0"/>
              </a:rPr>
              <a:t>Starting April 1, 2024, fast food restaurants must raise the minimum wage of their employees to $20/hour</a:t>
            </a:r>
          </a:p>
          <a:p>
            <a:endParaRPr lang="en-US" dirty="0"/>
          </a:p>
        </p:txBody>
      </p:sp>
    </p:spTree>
    <p:extLst>
      <p:ext uri="{BB962C8B-B14F-4D97-AF65-F5344CB8AC3E}">
        <p14:creationId xmlns:p14="http://schemas.microsoft.com/office/powerpoint/2010/main" val="109814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8E8A-FDED-4D33-80B9-0020004D3273}"/>
              </a:ext>
            </a:extLst>
          </p:cNvPr>
          <p:cNvSpPr>
            <a:spLocks noGrp="1"/>
          </p:cNvSpPr>
          <p:nvPr>
            <p:ph type="title"/>
          </p:nvPr>
        </p:nvSpPr>
        <p:spPr/>
        <p:txBody>
          <a:bodyPr/>
          <a:lstStyle/>
          <a:p>
            <a:r>
              <a:rPr lang="en-US" dirty="0">
                <a:latin typeface="Georgia" panose="02040502050405020303" pitchFamily="18" charset="0"/>
              </a:rPr>
              <a:t>Caselaw Updates</a:t>
            </a:r>
          </a:p>
        </p:txBody>
      </p:sp>
      <p:sp>
        <p:nvSpPr>
          <p:cNvPr id="3" name="Text Placeholder 2">
            <a:extLst>
              <a:ext uri="{FF2B5EF4-FFF2-40B4-BE49-F238E27FC236}">
                <a16:creationId xmlns:a16="http://schemas.microsoft.com/office/drawing/2014/main" id="{C8C119AE-05FD-6D21-C825-CAFB7BF341EF}"/>
              </a:ext>
            </a:extLst>
          </p:cNvPr>
          <p:cNvSpPr>
            <a:spLocks noGrp="1"/>
          </p:cNvSpPr>
          <p:nvPr>
            <p:ph type="body" sz="quarter" idx="12"/>
          </p:nvPr>
        </p:nvSpPr>
        <p:spPr>
          <a:xfrm>
            <a:off x="1300873" y="2035728"/>
            <a:ext cx="9590253" cy="3065661"/>
          </a:xfrm>
        </p:spPr>
        <p:txBody>
          <a:bodyPr/>
          <a:lstStyle/>
          <a:p>
            <a:pPr marL="342900" indent="-342900">
              <a:lnSpc>
                <a:spcPct val="150000"/>
              </a:lnSpc>
              <a:buFont typeface="Arial" panose="020B0604020202020204" pitchFamily="34" charset="0"/>
              <a:buChar char="•"/>
            </a:pPr>
            <a:r>
              <a:rPr lang="en-US" dirty="0">
                <a:latin typeface="Georgia" panose="02040502050405020303" pitchFamily="18" charset="0"/>
              </a:rPr>
              <a:t>City of Whittier v. Everest Natl. Ins. Co.</a:t>
            </a:r>
          </a:p>
          <a:p>
            <a:pPr marL="342900" indent="-342900">
              <a:lnSpc>
                <a:spcPct val="150000"/>
              </a:lnSpc>
              <a:buFont typeface="Arial" panose="020B0604020202020204" pitchFamily="34" charset="0"/>
              <a:buChar char="•"/>
            </a:pPr>
            <a:endParaRPr lang="en-US" dirty="0">
              <a:latin typeface="Georgia" panose="02040502050405020303" pitchFamily="18" charset="0"/>
            </a:endParaRPr>
          </a:p>
          <a:p>
            <a:pPr marL="342900" indent="-342900">
              <a:lnSpc>
                <a:spcPct val="150000"/>
              </a:lnSpc>
              <a:buFont typeface="Arial" panose="020B0604020202020204" pitchFamily="34" charset="0"/>
              <a:buChar char="•"/>
            </a:pPr>
            <a:r>
              <a:rPr lang="en-US" dirty="0">
                <a:latin typeface="Georgia" panose="02040502050405020303" pitchFamily="18" charset="0"/>
              </a:rPr>
              <a:t>Rossi v. Sequoia Union Elementary School</a:t>
            </a:r>
          </a:p>
          <a:p>
            <a:pPr marL="342900" indent="-342900">
              <a:lnSpc>
                <a:spcPct val="150000"/>
              </a:lnSpc>
              <a:buFont typeface="Arial" panose="020B0604020202020204" pitchFamily="34" charset="0"/>
              <a:buChar char="•"/>
            </a:pPr>
            <a:endParaRPr lang="en-US" dirty="0">
              <a:latin typeface="Georgia" panose="02040502050405020303" pitchFamily="18" charset="0"/>
            </a:endParaRPr>
          </a:p>
          <a:p>
            <a:pPr marL="342900" indent="-342900">
              <a:lnSpc>
                <a:spcPct val="150000"/>
              </a:lnSpc>
              <a:buFont typeface="Arial" panose="020B0604020202020204" pitchFamily="34" charset="0"/>
              <a:buChar char="•"/>
            </a:pPr>
            <a:r>
              <a:rPr lang="en-US" dirty="0">
                <a:latin typeface="Georgia" panose="02040502050405020303" pitchFamily="18" charset="0"/>
              </a:rPr>
              <a:t>Muldrow v. City of St. Louis Missouri</a:t>
            </a:r>
          </a:p>
          <a:p>
            <a:endParaRPr lang="en-US" dirty="0"/>
          </a:p>
        </p:txBody>
      </p:sp>
    </p:spTree>
    <p:extLst>
      <p:ext uri="{BB962C8B-B14F-4D97-AF65-F5344CB8AC3E}">
        <p14:creationId xmlns:p14="http://schemas.microsoft.com/office/powerpoint/2010/main" val="177368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084D-65CE-1F99-2EC7-49B30AE9DDF4}"/>
              </a:ext>
            </a:extLst>
          </p:cNvPr>
          <p:cNvSpPr>
            <a:spLocks noGrp="1"/>
          </p:cNvSpPr>
          <p:nvPr>
            <p:ph type="title"/>
          </p:nvPr>
        </p:nvSpPr>
        <p:spPr/>
        <p:txBody>
          <a:bodyPr/>
          <a:lstStyle/>
          <a:p>
            <a:r>
              <a:rPr lang="en-US" sz="3200" dirty="0">
                <a:latin typeface="Georgia" panose="02040502050405020303" pitchFamily="18" charset="0"/>
              </a:rPr>
              <a:t>City of Whittier v. Everest National Insurance Company</a:t>
            </a:r>
          </a:p>
        </p:txBody>
      </p:sp>
      <p:sp>
        <p:nvSpPr>
          <p:cNvPr id="3" name="Text Placeholder 2">
            <a:extLst>
              <a:ext uri="{FF2B5EF4-FFF2-40B4-BE49-F238E27FC236}">
                <a16:creationId xmlns:a16="http://schemas.microsoft.com/office/drawing/2014/main" id="{62C5EA17-1A05-19E6-9825-732B9FAB8524}"/>
              </a:ext>
            </a:extLst>
          </p:cNvPr>
          <p:cNvSpPr>
            <a:spLocks noGrp="1"/>
          </p:cNvSpPr>
          <p:nvPr>
            <p:ph type="body" sz="quarter" idx="12"/>
          </p:nvPr>
        </p:nvSpPr>
        <p:spPr>
          <a:xfrm>
            <a:off x="1122947" y="2035728"/>
            <a:ext cx="10010274" cy="4538406"/>
          </a:xfrm>
        </p:spPr>
        <p:txBody>
          <a:bodyPr/>
          <a:lstStyle/>
          <a:p>
            <a:pPr marL="342900" indent="-342900">
              <a:lnSpc>
                <a:spcPct val="100000"/>
              </a:lnSpc>
              <a:buFont typeface="Arial" panose="020B0604020202020204" pitchFamily="34" charset="0"/>
              <a:buChar char="•"/>
            </a:pPr>
            <a:r>
              <a:rPr lang="en-US" sz="2000" dirty="0">
                <a:latin typeface="Georgia" panose="02040502050405020303" pitchFamily="18" charset="0"/>
              </a:rPr>
              <a:t>Several police officers filed whistleblower retaliation claims under Labor Code § 1102.5 alleging they were punished for refusing to enforce arrest quotas.</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The City settled the case for $3,000,000; however, the City’s excess liability insurers maintained that the settlement did not trigger coverage.</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The Insurers argued that Insurance Code § 533 prohibited coverage for claims involving “willful acts” of the insured. Retaliation claims under Labor Code § 1102.5 require evidence of willful conduct.</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The City brought suit, and the trial court granted judgment in favor of the insurers. </a:t>
            </a:r>
          </a:p>
          <a:p>
            <a:pPr>
              <a:lnSpc>
                <a:spcPct val="100000"/>
              </a:lnSpc>
            </a:pPr>
            <a:endParaRPr lang="en-US" dirty="0"/>
          </a:p>
          <a:p>
            <a:pPr marL="342900" indent="-342900">
              <a:lnSpc>
                <a:spcPct val="100000"/>
              </a:lnSpc>
              <a:buFont typeface="Arial" panose="020B0604020202020204" pitchFamily="34" charset="0"/>
              <a:buChar char="•"/>
            </a:pPr>
            <a:r>
              <a:rPr lang="en-US" sz="2000" dirty="0">
                <a:latin typeface="Georgia" panose="02040502050405020303" pitchFamily="18" charset="0"/>
              </a:rPr>
              <a:t>An appeal followed shortly thereafter. </a:t>
            </a:r>
          </a:p>
          <a:p>
            <a:endParaRPr lang="en-US" dirty="0"/>
          </a:p>
        </p:txBody>
      </p:sp>
      <p:sp>
        <p:nvSpPr>
          <p:cNvPr id="4" name="Text Placeholder 3">
            <a:extLst>
              <a:ext uri="{FF2B5EF4-FFF2-40B4-BE49-F238E27FC236}">
                <a16:creationId xmlns:a16="http://schemas.microsoft.com/office/drawing/2014/main" id="{093CB8EE-19C6-6C07-8B61-3BEFB37A860A}"/>
              </a:ext>
            </a:extLst>
          </p:cNvPr>
          <p:cNvSpPr>
            <a:spLocks noGrp="1"/>
          </p:cNvSpPr>
          <p:nvPr>
            <p:ph type="body" sz="quarter" idx="13"/>
          </p:nvPr>
        </p:nvSpPr>
        <p:spPr/>
        <p:txBody>
          <a:bodyPr/>
          <a:lstStyle/>
          <a:p>
            <a:pPr algn="ctr"/>
            <a:r>
              <a:rPr lang="en-US" sz="2000" dirty="0">
                <a:latin typeface="Georgia" panose="02040502050405020303" pitchFamily="18" charset="0"/>
              </a:rPr>
              <a:t>(Insurance Coverage for Labor Code § 1102.5 Retaliation Claims)</a:t>
            </a:r>
          </a:p>
        </p:txBody>
      </p:sp>
    </p:spTree>
    <p:extLst>
      <p:ext uri="{BB962C8B-B14F-4D97-AF65-F5344CB8AC3E}">
        <p14:creationId xmlns:p14="http://schemas.microsoft.com/office/powerpoint/2010/main" val="188863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78F9-5A29-1924-47BC-17F7AA83B210}"/>
              </a:ext>
            </a:extLst>
          </p:cNvPr>
          <p:cNvSpPr>
            <a:spLocks noGrp="1"/>
          </p:cNvSpPr>
          <p:nvPr>
            <p:ph type="title"/>
          </p:nvPr>
        </p:nvSpPr>
        <p:spPr/>
        <p:txBody>
          <a:bodyPr/>
          <a:lstStyle/>
          <a:p>
            <a:r>
              <a:rPr lang="en-US" sz="3200" dirty="0">
                <a:latin typeface="Georgia" panose="02040502050405020303" pitchFamily="18" charset="0"/>
              </a:rPr>
              <a:t>City of Whittier v. Everest National Insurance Company</a:t>
            </a:r>
          </a:p>
        </p:txBody>
      </p:sp>
      <p:sp>
        <p:nvSpPr>
          <p:cNvPr id="3" name="Text Placeholder 2">
            <a:extLst>
              <a:ext uri="{FF2B5EF4-FFF2-40B4-BE49-F238E27FC236}">
                <a16:creationId xmlns:a16="http://schemas.microsoft.com/office/drawing/2014/main" id="{93AC828D-55AC-2B67-673E-660CA5FF3CB6}"/>
              </a:ext>
            </a:extLst>
          </p:cNvPr>
          <p:cNvSpPr>
            <a:spLocks noGrp="1"/>
          </p:cNvSpPr>
          <p:nvPr>
            <p:ph type="body" sz="quarter" idx="12"/>
          </p:nvPr>
        </p:nvSpPr>
        <p:spPr>
          <a:xfrm>
            <a:off x="1300873" y="2035728"/>
            <a:ext cx="9590253" cy="4284861"/>
          </a:xfrm>
        </p:spPr>
        <p:txBody>
          <a:bodyPr/>
          <a:lstStyle/>
          <a:p>
            <a:r>
              <a:rPr lang="en-US" sz="2400" dirty="0">
                <a:latin typeface="Georgia" panose="02040502050405020303" pitchFamily="18" charset="0"/>
              </a:rPr>
              <a:t>On appeal . . .</a:t>
            </a:r>
          </a:p>
          <a:p>
            <a:pPr>
              <a:lnSpc>
                <a:spcPct val="100000"/>
              </a:lnSpc>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The court explained that not every violation of Labor Code § 1102.5 involves a willful act. </a:t>
            </a:r>
            <a:br>
              <a:rPr lang="en-US" sz="2000" dirty="0">
                <a:latin typeface="Georgia" panose="02040502050405020303" pitchFamily="18" charset="0"/>
              </a:rPr>
            </a:b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For example, an employer may terminate an employee for a reason the employer reasonably believes is lawful. </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However, they could still be liable regardless of their subjective good intent.</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Thus, Insurance Code § 533 does not prevent coverage for retaliation claims under Labor Code § 1102.5 because not all retaliation claims under that statute will involve willful conduct. </a:t>
            </a:r>
          </a:p>
          <a:p>
            <a:endParaRPr lang="en-US" dirty="0"/>
          </a:p>
        </p:txBody>
      </p:sp>
      <p:sp>
        <p:nvSpPr>
          <p:cNvPr id="4" name="Text Placeholder 3">
            <a:extLst>
              <a:ext uri="{FF2B5EF4-FFF2-40B4-BE49-F238E27FC236}">
                <a16:creationId xmlns:a16="http://schemas.microsoft.com/office/drawing/2014/main" id="{4C759D34-6C5A-D0EE-A7B7-2C2E233BB960}"/>
              </a:ext>
            </a:extLst>
          </p:cNvPr>
          <p:cNvSpPr>
            <a:spLocks noGrp="1"/>
          </p:cNvSpPr>
          <p:nvPr>
            <p:ph type="body" sz="quarter" idx="13"/>
          </p:nvPr>
        </p:nvSpPr>
        <p:spPr/>
        <p:txBody>
          <a:bodyPr/>
          <a:lstStyle/>
          <a:p>
            <a:pPr algn="ctr"/>
            <a:r>
              <a:rPr lang="en-US" sz="2000" dirty="0">
                <a:latin typeface="Georgia" panose="02040502050405020303" pitchFamily="18" charset="0"/>
              </a:rPr>
              <a:t>(continued)</a:t>
            </a:r>
          </a:p>
        </p:txBody>
      </p:sp>
    </p:spTree>
    <p:extLst>
      <p:ext uri="{BB962C8B-B14F-4D97-AF65-F5344CB8AC3E}">
        <p14:creationId xmlns:p14="http://schemas.microsoft.com/office/powerpoint/2010/main" val="276385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FBC3-80A0-0E27-C9D9-55A2D5A5ADA4}"/>
              </a:ext>
            </a:extLst>
          </p:cNvPr>
          <p:cNvSpPr>
            <a:spLocks noGrp="1"/>
          </p:cNvSpPr>
          <p:nvPr>
            <p:ph type="title"/>
          </p:nvPr>
        </p:nvSpPr>
        <p:spPr/>
        <p:txBody>
          <a:bodyPr/>
          <a:lstStyle/>
          <a:p>
            <a:r>
              <a:rPr lang="en-US" dirty="0">
                <a:latin typeface="Georgia" panose="02040502050405020303" pitchFamily="18" charset="0"/>
              </a:rPr>
              <a:t>Rossi v. Sequoia Union Elementary School</a:t>
            </a:r>
          </a:p>
        </p:txBody>
      </p:sp>
      <p:sp>
        <p:nvSpPr>
          <p:cNvPr id="3" name="Text Placeholder 2">
            <a:extLst>
              <a:ext uri="{FF2B5EF4-FFF2-40B4-BE49-F238E27FC236}">
                <a16:creationId xmlns:a16="http://schemas.microsoft.com/office/drawing/2014/main" id="{BFD7B5E3-E7F5-FFF2-7205-FBFD55AB5127}"/>
              </a:ext>
            </a:extLst>
          </p:cNvPr>
          <p:cNvSpPr>
            <a:spLocks noGrp="1"/>
          </p:cNvSpPr>
          <p:nvPr>
            <p:ph type="body" sz="quarter" idx="12"/>
          </p:nvPr>
        </p:nvSpPr>
        <p:spPr>
          <a:xfrm>
            <a:off x="1300873" y="2035728"/>
            <a:ext cx="9590253" cy="4268819"/>
          </a:xfrm>
        </p:spPr>
        <p:txBody>
          <a:bodyPr/>
          <a:lstStyle/>
          <a:p>
            <a:pPr marL="342900" indent="-342900">
              <a:buFont typeface="Arial" panose="020B0604020202020204" pitchFamily="34" charset="0"/>
              <a:buChar char="•"/>
            </a:pPr>
            <a:r>
              <a:rPr lang="en-US" sz="2000" dirty="0">
                <a:latin typeface="Georgia" panose="02040502050405020303" pitchFamily="18" charset="0"/>
              </a:rPr>
              <a:t>Pursuant to the August 11, 2021, State Public Health Order, K-12 schools were required to verify the COVID-19 vaccination status of all school workers and to require proof of vaccination or weekly testing.</a:t>
            </a:r>
            <a:br>
              <a:rPr lang="en-US" sz="2000" dirty="0">
                <a:latin typeface="Georgia" panose="02040502050405020303" pitchFamily="18" charset="0"/>
              </a:rPr>
            </a:b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Plaintiff, an employee at the school, refused to disclose her vaccination status, undergo weekly testing, or disclose any medical information. She was offered to work remotely, but refused and was later terminated.</a:t>
            </a:r>
            <a:br>
              <a:rPr lang="en-US" sz="2000" dirty="0">
                <a:latin typeface="Georgia" panose="02040502050405020303" pitchFamily="18" charset="0"/>
              </a:rPr>
            </a:b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Plaintiff sued the school district under the Confidentiality of Medical Information Act (“CMIA”) alleging that the school district discriminated against her for refusing to authorize the release of her confidential medical information in violation of the CMIA.</a:t>
            </a: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The trial court sustained the district’s demurrer without leave to amend. Plaintiff appealed thereafter. </a:t>
            </a:r>
          </a:p>
          <a:p>
            <a:endParaRPr lang="en-US" dirty="0"/>
          </a:p>
        </p:txBody>
      </p:sp>
      <p:sp>
        <p:nvSpPr>
          <p:cNvPr id="4" name="Text Placeholder 3">
            <a:extLst>
              <a:ext uri="{FF2B5EF4-FFF2-40B4-BE49-F238E27FC236}">
                <a16:creationId xmlns:a16="http://schemas.microsoft.com/office/drawing/2014/main" id="{55455D2C-6E78-929E-481E-C9CB7F674C06}"/>
              </a:ext>
            </a:extLst>
          </p:cNvPr>
          <p:cNvSpPr>
            <a:spLocks noGrp="1"/>
          </p:cNvSpPr>
          <p:nvPr>
            <p:ph type="body" sz="quarter" idx="13"/>
          </p:nvPr>
        </p:nvSpPr>
        <p:spPr>
          <a:xfrm>
            <a:off x="545432" y="1447800"/>
            <a:ext cx="11085094" cy="587928"/>
          </a:xfrm>
        </p:spPr>
        <p:txBody>
          <a:bodyPr/>
          <a:lstStyle/>
          <a:p>
            <a:pPr algn="ctr"/>
            <a:r>
              <a:rPr lang="en-US" sz="2000" dirty="0">
                <a:latin typeface="Georgia" panose="02040502050405020303" pitchFamily="18" charset="0"/>
              </a:rPr>
              <a:t>(Necessity Exception to Confidentiality of Medical Information Act Discrimination)</a:t>
            </a:r>
          </a:p>
        </p:txBody>
      </p:sp>
    </p:spTree>
    <p:extLst>
      <p:ext uri="{BB962C8B-B14F-4D97-AF65-F5344CB8AC3E}">
        <p14:creationId xmlns:p14="http://schemas.microsoft.com/office/powerpoint/2010/main" val="177474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6508-3577-D3F2-F85D-DFB7E4C8F1A1}"/>
              </a:ext>
            </a:extLst>
          </p:cNvPr>
          <p:cNvSpPr>
            <a:spLocks noGrp="1"/>
          </p:cNvSpPr>
          <p:nvPr>
            <p:ph type="title"/>
          </p:nvPr>
        </p:nvSpPr>
        <p:spPr/>
        <p:txBody>
          <a:bodyPr/>
          <a:lstStyle/>
          <a:p>
            <a:r>
              <a:rPr lang="en-US" dirty="0">
                <a:latin typeface="Georgia" panose="02040502050405020303" pitchFamily="18" charset="0"/>
              </a:rPr>
              <a:t>Rossi v. Sequoia Union Elementary School</a:t>
            </a:r>
          </a:p>
        </p:txBody>
      </p:sp>
      <p:sp>
        <p:nvSpPr>
          <p:cNvPr id="3" name="Text Placeholder 2">
            <a:extLst>
              <a:ext uri="{FF2B5EF4-FFF2-40B4-BE49-F238E27FC236}">
                <a16:creationId xmlns:a16="http://schemas.microsoft.com/office/drawing/2014/main" id="{9800EA41-54A4-8B38-3E73-A764B167571D}"/>
              </a:ext>
            </a:extLst>
          </p:cNvPr>
          <p:cNvSpPr>
            <a:spLocks noGrp="1"/>
          </p:cNvSpPr>
          <p:nvPr>
            <p:ph type="body" sz="quarter" idx="12"/>
          </p:nvPr>
        </p:nvSpPr>
        <p:spPr>
          <a:xfrm>
            <a:off x="1300873" y="2035728"/>
            <a:ext cx="9590253" cy="4669872"/>
          </a:xfrm>
        </p:spPr>
        <p:txBody>
          <a:bodyPr/>
          <a:lstStyle/>
          <a:p>
            <a:pPr marL="342900" indent="-342900">
              <a:lnSpc>
                <a:spcPct val="100000"/>
              </a:lnSpc>
              <a:buFont typeface="Arial" panose="020B0604020202020204" pitchFamily="34" charset="0"/>
              <a:buChar char="•"/>
            </a:pPr>
            <a:r>
              <a:rPr lang="en-US" sz="2000" dirty="0">
                <a:latin typeface="Georgia" panose="02040502050405020303" pitchFamily="18" charset="0"/>
              </a:rPr>
              <a:t>On appeal, the court acknowledged that discrimination against an employee for refusal to disclose their vaccination status or submit to weekly testing was unlawful under the CMIA.</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However, the CMIA’s “necessity exception” precluded liability. </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In light of the plaintiff’s refusal to disclose or submit to testing, the school district was forced to take action against the plaintiff to comply with the public health order, which required verification of vaccination status. </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Given that compliance with the public health order was mandatory, the action taken against the plaintiff fell under the necessity exception to the CMIA, and thus was not actionable discrimination. </a:t>
            </a:r>
          </a:p>
          <a:p>
            <a:endParaRPr lang="en-US" dirty="0"/>
          </a:p>
        </p:txBody>
      </p:sp>
      <p:sp>
        <p:nvSpPr>
          <p:cNvPr id="4" name="Text Placeholder 3">
            <a:extLst>
              <a:ext uri="{FF2B5EF4-FFF2-40B4-BE49-F238E27FC236}">
                <a16:creationId xmlns:a16="http://schemas.microsoft.com/office/drawing/2014/main" id="{A801353A-07C4-0ABE-AEBD-B8C628D2EA9D}"/>
              </a:ext>
            </a:extLst>
          </p:cNvPr>
          <p:cNvSpPr>
            <a:spLocks noGrp="1"/>
          </p:cNvSpPr>
          <p:nvPr>
            <p:ph type="body" sz="quarter" idx="13"/>
          </p:nvPr>
        </p:nvSpPr>
        <p:spPr/>
        <p:txBody>
          <a:bodyPr/>
          <a:lstStyle/>
          <a:p>
            <a:pPr algn="ctr"/>
            <a:r>
              <a:rPr lang="en-US" sz="2400" dirty="0">
                <a:latin typeface="Georgia" panose="02040502050405020303" pitchFamily="18" charset="0"/>
              </a:rPr>
              <a:t>(continued)</a:t>
            </a:r>
          </a:p>
        </p:txBody>
      </p:sp>
    </p:spTree>
    <p:extLst>
      <p:ext uri="{BB962C8B-B14F-4D97-AF65-F5344CB8AC3E}">
        <p14:creationId xmlns:p14="http://schemas.microsoft.com/office/powerpoint/2010/main" val="201047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AC98-D1F1-F125-CD03-E02638F798BF}"/>
              </a:ext>
            </a:extLst>
          </p:cNvPr>
          <p:cNvSpPr>
            <a:spLocks noGrp="1"/>
          </p:cNvSpPr>
          <p:nvPr>
            <p:ph type="title"/>
          </p:nvPr>
        </p:nvSpPr>
        <p:spPr/>
        <p:txBody>
          <a:bodyPr/>
          <a:lstStyle/>
          <a:p>
            <a:r>
              <a:rPr lang="en-US" dirty="0">
                <a:latin typeface="Georgia" panose="02040502050405020303" pitchFamily="18" charset="0"/>
              </a:rPr>
              <a:t>Muldrow v. City of St. Louis Missouri</a:t>
            </a:r>
          </a:p>
        </p:txBody>
      </p:sp>
      <p:sp>
        <p:nvSpPr>
          <p:cNvPr id="3" name="Text Placeholder 2">
            <a:extLst>
              <a:ext uri="{FF2B5EF4-FFF2-40B4-BE49-F238E27FC236}">
                <a16:creationId xmlns:a16="http://schemas.microsoft.com/office/drawing/2014/main" id="{77960A34-CB2D-38AB-9E85-96084A77557B}"/>
              </a:ext>
            </a:extLst>
          </p:cNvPr>
          <p:cNvSpPr>
            <a:spLocks noGrp="1"/>
          </p:cNvSpPr>
          <p:nvPr>
            <p:ph type="body" sz="quarter" idx="12"/>
          </p:nvPr>
        </p:nvSpPr>
        <p:spPr>
          <a:xfrm>
            <a:off x="850233" y="2035728"/>
            <a:ext cx="10218820" cy="4538406"/>
          </a:xfrm>
        </p:spPr>
        <p:txBody>
          <a:bodyPr/>
          <a:lstStyle/>
          <a:p>
            <a:pPr marL="342900" indent="-342900">
              <a:buFont typeface="Arial" panose="020B0604020202020204" pitchFamily="34" charset="0"/>
              <a:buChar char="•"/>
            </a:pPr>
            <a:r>
              <a:rPr lang="en-US" sz="2000" dirty="0">
                <a:latin typeface="Georgia" panose="02040502050405020303" pitchFamily="18" charset="0"/>
              </a:rPr>
              <a:t>Plaintiff Sergeant Muldrow was transferred from a position in the St. Louis Police Department’s intelligence division to a position with the same pay and title, but less desirable hours, a loss of prestige, and the loss of overtime.</a:t>
            </a: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Title VII prohibits discrimination in the “compensation, terms, conditions, or privileges of employment” due to a protected characteristic (i.e., race). </a:t>
            </a: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The Eight Circuit Court of Appeals held that Sergeant Muldrow’s transfer was not an “adverse employment action” that could form the basis for a discrimination claim under Title VII. </a:t>
            </a: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Muldrow appealed, and the Supreme Court is now set to provide an answer to the following question:</a:t>
            </a:r>
          </a:p>
          <a:p>
            <a:endParaRPr lang="en-US" sz="2000" dirty="0">
              <a:latin typeface="Georgia" panose="02040502050405020303" pitchFamily="18" charset="0"/>
            </a:endParaRPr>
          </a:p>
          <a:p>
            <a:pPr marL="1028700" lvl="1" indent="-342900"/>
            <a:r>
              <a:rPr lang="en-US" sz="1900" dirty="0">
                <a:latin typeface="Georgia" panose="02040502050405020303" pitchFamily="18" charset="0"/>
              </a:rPr>
              <a:t>Whether Title VII requires a clear showing of “significant disadvantage” or  “tangible harm” to have an actionable claim for discrimination.</a:t>
            </a:r>
          </a:p>
          <a:p>
            <a:endParaRPr lang="en-US" dirty="0"/>
          </a:p>
        </p:txBody>
      </p:sp>
      <p:sp>
        <p:nvSpPr>
          <p:cNvPr id="4" name="Text Placeholder 3">
            <a:extLst>
              <a:ext uri="{FF2B5EF4-FFF2-40B4-BE49-F238E27FC236}">
                <a16:creationId xmlns:a16="http://schemas.microsoft.com/office/drawing/2014/main" id="{2DEBF648-2DEE-BAB5-F644-1F17CDA3B122}"/>
              </a:ext>
            </a:extLst>
          </p:cNvPr>
          <p:cNvSpPr>
            <a:spLocks noGrp="1"/>
          </p:cNvSpPr>
          <p:nvPr>
            <p:ph type="body" sz="quarter" idx="13"/>
          </p:nvPr>
        </p:nvSpPr>
        <p:spPr>
          <a:xfrm>
            <a:off x="850232" y="1447800"/>
            <a:ext cx="10363200" cy="587928"/>
          </a:xfrm>
        </p:spPr>
        <p:txBody>
          <a:bodyPr/>
          <a:lstStyle/>
          <a:p>
            <a:pPr algn="ctr"/>
            <a:r>
              <a:rPr lang="en-US" sz="1800" dirty="0">
                <a:latin typeface="Georgia" panose="02040502050405020303" pitchFamily="18" charset="0"/>
              </a:rPr>
              <a:t>(What is considered an “Adverse Employment Action” under Title VII)</a:t>
            </a:r>
          </a:p>
        </p:txBody>
      </p:sp>
    </p:spTree>
    <p:extLst>
      <p:ext uri="{BB962C8B-B14F-4D97-AF65-F5344CB8AC3E}">
        <p14:creationId xmlns:p14="http://schemas.microsoft.com/office/powerpoint/2010/main" val="121167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CF32-A55C-4D0A-ACD1-24A89656D300}"/>
              </a:ext>
            </a:extLst>
          </p:cNvPr>
          <p:cNvSpPr>
            <a:spLocks noGrp="1"/>
          </p:cNvSpPr>
          <p:nvPr>
            <p:ph type="title"/>
          </p:nvPr>
        </p:nvSpPr>
        <p:spPr/>
        <p:txBody>
          <a:bodyPr/>
          <a:lstStyle/>
          <a:p>
            <a:r>
              <a:rPr lang="en-US" dirty="0">
                <a:latin typeface="Georgia" panose="02040502050405020303" pitchFamily="18" charset="0"/>
              </a:rPr>
              <a:t>Employment Claims Overview</a:t>
            </a:r>
          </a:p>
        </p:txBody>
      </p:sp>
      <p:sp>
        <p:nvSpPr>
          <p:cNvPr id="3" name="Text Placeholder 2">
            <a:extLst>
              <a:ext uri="{FF2B5EF4-FFF2-40B4-BE49-F238E27FC236}">
                <a16:creationId xmlns:a16="http://schemas.microsoft.com/office/drawing/2014/main" id="{6DFE4619-CC18-4D67-6B36-2B7DA1E7AA2C}"/>
              </a:ext>
            </a:extLst>
          </p:cNvPr>
          <p:cNvSpPr>
            <a:spLocks noGrp="1"/>
          </p:cNvSpPr>
          <p:nvPr>
            <p:ph type="body" sz="quarter" idx="12"/>
          </p:nvPr>
        </p:nvSpPr>
        <p:spPr>
          <a:xfrm>
            <a:off x="1090569" y="2035728"/>
            <a:ext cx="9800557" cy="1529593"/>
          </a:xfrm>
        </p:spPr>
        <p:txBody>
          <a:bodyPr/>
          <a:lstStyle/>
          <a:p>
            <a:pPr marL="342900" indent="-342900">
              <a:buFont typeface="Arial" panose="020B0604020202020204" pitchFamily="34" charset="0"/>
              <a:buChar char="•"/>
            </a:pPr>
            <a:r>
              <a:rPr lang="en-US" sz="2000" dirty="0">
                <a:latin typeface="Georgia" panose="02040502050405020303" pitchFamily="18" charset="0"/>
              </a:rPr>
              <a:t>Harassment</a:t>
            </a:r>
          </a:p>
          <a:p>
            <a:pPr marL="342900" indent="-342900">
              <a:buFont typeface="Arial" panose="020B0604020202020204" pitchFamily="34" charset="0"/>
              <a:buChar char="•"/>
            </a:pPr>
            <a:r>
              <a:rPr lang="en-US" sz="2000" dirty="0">
                <a:latin typeface="Georgia" panose="02040502050405020303" pitchFamily="18" charset="0"/>
              </a:rPr>
              <a:t>Discrimination </a:t>
            </a:r>
          </a:p>
          <a:p>
            <a:pPr marL="342900" indent="-342900">
              <a:buFont typeface="Arial" panose="020B0604020202020204" pitchFamily="34" charset="0"/>
              <a:buChar char="•"/>
            </a:pPr>
            <a:r>
              <a:rPr lang="en-US" sz="2000" dirty="0">
                <a:latin typeface="Georgia" panose="02040502050405020303" pitchFamily="18" charset="0"/>
              </a:rPr>
              <a:t>Retaliation </a:t>
            </a:r>
          </a:p>
          <a:p>
            <a:pPr marL="342900" indent="-342900">
              <a:buFont typeface="Arial" panose="020B0604020202020204" pitchFamily="34" charset="0"/>
              <a:buChar char="•"/>
            </a:pPr>
            <a:r>
              <a:rPr lang="en-US" sz="2000" dirty="0">
                <a:latin typeface="Georgia" panose="02040502050405020303" pitchFamily="18" charset="0"/>
              </a:rPr>
              <a:t>Failure to Prevent</a:t>
            </a:r>
          </a:p>
        </p:txBody>
      </p:sp>
      <p:sp>
        <p:nvSpPr>
          <p:cNvPr id="4" name="Text Placeholder 3">
            <a:extLst>
              <a:ext uri="{FF2B5EF4-FFF2-40B4-BE49-F238E27FC236}">
                <a16:creationId xmlns:a16="http://schemas.microsoft.com/office/drawing/2014/main" id="{96A58C65-F39A-8314-160F-1A5FF0E522E4}"/>
              </a:ext>
            </a:extLst>
          </p:cNvPr>
          <p:cNvSpPr>
            <a:spLocks noGrp="1"/>
          </p:cNvSpPr>
          <p:nvPr>
            <p:ph type="body" sz="quarter" idx="13"/>
          </p:nvPr>
        </p:nvSpPr>
        <p:spPr/>
        <p:txBody>
          <a:bodyPr/>
          <a:lstStyle/>
          <a:p>
            <a:r>
              <a:rPr lang="en-US" dirty="0">
                <a:latin typeface="Georgia" panose="02040502050405020303" pitchFamily="18" charset="0"/>
              </a:rPr>
              <a:t>Types of Claims</a:t>
            </a:r>
          </a:p>
        </p:txBody>
      </p:sp>
      <p:sp>
        <p:nvSpPr>
          <p:cNvPr id="5" name="Text Placeholder 4">
            <a:extLst>
              <a:ext uri="{FF2B5EF4-FFF2-40B4-BE49-F238E27FC236}">
                <a16:creationId xmlns:a16="http://schemas.microsoft.com/office/drawing/2014/main" id="{42975025-111A-FBF5-6375-731BE9355E39}"/>
              </a:ext>
            </a:extLst>
          </p:cNvPr>
          <p:cNvSpPr>
            <a:spLocks noGrp="1"/>
          </p:cNvSpPr>
          <p:nvPr>
            <p:ph type="body" sz="quarter" idx="15"/>
          </p:nvPr>
        </p:nvSpPr>
        <p:spPr>
          <a:xfrm>
            <a:off x="696286" y="3588572"/>
            <a:ext cx="9984535" cy="2985561"/>
          </a:xfrm>
        </p:spPr>
        <p:txBody>
          <a:bodyPr/>
          <a:lstStyle/>
          <a:p>
            <a:r>
              <a:rPr lang="en-US" sz="2000" dirty="0">
                <a:latin typeface="Georgia" panose="02040502050405020303" pitchFamily="18" charset="0"/>
              </a:rPr>
              <a:t>Proving claim</a:t>
            </a:r>
          </a:p>
          <a:p>
            <a:pPr marL="0" indent="0">
              <a:buNone/>
            </a:pPr>
            <a:r>
              <a:rPr lang="en-US" sz="2000" dirty="0">
                <a:latin typeface="Georgia" panose="02040502050405020303" pitchFamily="18" charset="0"/>
              </a:rPr>
              <a:t>	“Cats paw” theory</a:t>
            </a:r>
          </a:p>
          <a:p>
            <a:pPr marL="0" indent="0">
              <a:buNone/>
            </a:pPr>
            <a:r>
              <a:rPr lang="en-US" sz="2000" dirty="0">
                <a:latin typeface="Georgia" panose="02040502050405020303" pitchFamily="18" charset="0"/>
              </a:rPr>
              <a:t>	“Me Too” evidence</a:t>
            </a:r>
          </a:p>
          <a:p>
            <a:pPr marL="342900" marR="0" lvl="0" indent="-342900" algn="l" defTabSz="914400" rtl="0" eaLnBrk="1" fontAlgn="auto" latinLnBrk="0" hangingPunct="1">
              <a:lnSpc>
                <a:spcPct val="90000"/>
              </a:lnSpc>
              <a:spcBef>
                <a:spcPts val="1000"/>
              </a:spcBef>
              <a:spcAft>
                <a:spcPts val="0"/>
              </a:spcAft>
              <a:buClr>
                <a:srgbClr val="AE872C"/>
              </a:buClr>
              <a:buSzPct val="75000"/>
              <a:buFont typeface="System Font Regular"/>
              <a:buChar char="✷"/>
              <a:tabLst/>
              <a:defRPr/>
            </a:pPr>
            <a:r>
              <a:rPr lang="en-US" sz="2000" dirty="0">
                <a:solidFill>
                  <a:prstClr val="black"/>
                </a:solidFill>
                <a:latin typeface="Georgia" panose="02040502050405020303" pitchFamily="18" charset="0"/>
              </a:rPr>
              <a:t>Defending Claim</a:t>
            </a: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ndParaRPr>
          </a:p>
          <a:p>
            <a:pPr marL="0" marR="0" lvl="0" indent="0" algn="l" defTabSz="914400" rtl="0" eaLnBrk="1" fontAlgn="auto" latinLnBrk="0" hangingPunct="1">
              <a:lnSpc>
                <a:spcPct val="90000"/>
              </a:lnSpc>
              <a:spcBef>
                <a:spcPts val="1000"/>
              </a:spcBef>
              <a:spcAft>
                <a:spcPts val="0"/>
              </a:spcAft>
              <a:buClr>
                <a:srgbClr val="AE872C"/>
              </a:buClr>
              <a:buSzPct val="75000"/>
              <a:buFont typeface="System Font Regular"/>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rPr>
              <a:t>	Policies and training</a:t>
            </a:r>
          </a:p>
          <a:p>
            <a:pPr marL="0" marR="0" lvl="0" indent="0" algn="l" defTabSz="914400" rtl="0" eaLnBrk="1" fontAlgn="auto" latinLnBrk="0" hangingPunct="1">
              <a:lnSpc>
                <a:spcPct val="90000"/>
              </a:lnSpc>
              <a:spcBef>
                <a:spcPts val="1000"/>
              </a:spcBef>
              <a:spcAft>
                <a:spcPts val="0"/>
              </a:spcAft>
              <a:buClr>
                <a:srgbClr val="AE872C"/>
              </a:buClr>
              <a:buSzPct val="75000"/>
              <a:buFont typeface="System Font Regular"/>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rPr>
              <a:t>	Documentation</a:t>
            </a:r>
          </a:p>
          <a:p>
            <a:pPr marL="0" indent="0">
              <a:buNone/>
            </a:pPr>
            <a:r>
              <a:rPr lang="en-US" dirty="0"/>
              <a:t>	</a:t>
            </a:r>
          </a:p>
        </p:txBody>
      </p:sp>
    </p:spTree>
    <p:extLst>
      <p:ext uri="{BB962C8B-B14F-4D97-AF65-F5344CB8AC3E}">
        <p14:creationId xmlns:p14="http://schemas.microsoft.com/office/powerpoint/2010/main" val="362351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1704012"/>
            <a:ext cx="12116469" cy="798006"/>
          </a:xfrm>
        </p:spPr>
        <p:txBody>
          <a:bodyPr/>
          <a:lstStyle/>
          <a:p>
            <a:r>
              <a:rPr lang="en-US" dirty="0">
                <a:solidFill>
                  <a:srgbClr val="AE872C"/>
                </a:solidFill>
                <a:latin typeface="Georgia" panose="02040502050405020303" pitchFamily="18" charset="0"/>
              </a:rPr>
              <a:t>Employment Law Update 2024</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a:xfrm>
            <a:off x="1300874" y="2502018"/>
            <a:ext cx="9590253" cy="587928"/>
          </a:xfrm>
        </p:spPr>
        <p:txBody>
          <a:bodyPr/>
          <a:lstStyle/>
          <a:p>
            <a:pPr algn="ctr"/>
            <a:r>
              <a:rPr lang="en-US" dirty="0">
                <a:solidFill>
                  <a:srgbClr val="333D48"/>
                </a:solidFill>
                <a:latin typeface="Georgia" panose="02040502050405020303" pitchFamily="18" charset="0"/>
                <a:ea typeface="BatangChe" panose="020B0503020000020004" pitchFamily="49" charset="-127"/>
              </a:rPr>
              <a:t>Presented by Carl Fessenden</a:t>
            </a:r>
          </a:p>
          <a:p>
            <a:pPr algn="ctr"/>
            <a:r>
              <a:rPr lang="en-US" sz="2800" dirty="0">
                <a:solidFill>
                  <a:srgbClr val="333D48"/>
                </a:solidFill>
                <a:latin typeface="Georgia" panose="02040502050405020303" pitchFamily="18" charset="0"/>
              </a:rPr>
              <a:t>Moderator – Roberto Lozano</a:t>
            </a:r>
          </a:p>
        </p:txBody>
      </p:sp>
    </p:spTree>
    <p:extLst>
      <p:ext uri="{BB962C8B-B14F-4D97-AF65-F5344CB8AC3E}">
        <p14:creationId xmlns:p14="http://schemas.microsoft.com/office/powerpoint/2010/main" val="194235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4529-AABD-8BCC-13AA-2A345AD5BEE6}"/>
              </a:ext>
            </a:extLst>
          </p:cNvPr>
          <p:cNvSpPr>
            <a:spLocks noGrp="1"/>
          </p:cNvSpPr>
          <p:nvPr>
            <p:ph type="title"/>
          </p:nvPr>
        </p:nvSpPr>
        <p:spPr/>
        <p:txBody>
          <a:bodyPr/>
          <a:lstStyle/>
          <a:p>
            <a:r>
              <a:rPr lang="en-US" sz="3600" dirty="0">
                <a:latin typeface="Georgia" panose="02040502050405020303" pitchFamily="18" charset="0"/>
              </a:rPr>
              <a:t>Employment Claim Overview</a:t>
            </a:r>
          </a:p>
        </p:txBody>
      </p:sp>
      <p:sp>
        <p:nvSpPr>
          <p:cNvPr id="3" name="Text Placeholder 2">
            <a:extLst>
              <a:ext uri="{FF2B5EF4-FFF2-40B4-BE49-F238E27FC236}">
                <a16:creationId xmlns:a16="http://schemas.microsoft.com/office/drawing/2014/main" id="{67C57A15-8CC4-DE7B-AF83-51472B246F63}"/>
              </a:ext>
            </a:extLst>
          </p:cNvPr>
          <p:cNvSpPr>
            <a:spLocks noGrp="1"/>
          </p:cNvSpPr>
          <p:nvPr>
            <p:ph type="body" sz="quarter" idx="12"/>
          </p:nvPr>
        </p:nvSpPr>
        <p:spPr/>
        <p:txBody>
          <a:bodyPr/>
          <a:lstStyle/>
          <a:p>
            <a:pPr marL="342900" indent="-342900">
              <a:lnSpc>
                <a:spcPct val="150000"/>
              </a:lnSpc>
              <a:buFont typeface="Arial" panose="020B0604020202020204" pitchFamily="34" charset="0"/>
              <a:buChar char="•"/>
            </a:pPr>
            <a:r>
              <a:rPr lang="en-US" sz="2000" dirty="0">
                <a:latin typeface="Georgia" panose="02040502050405020303" pitchFamily="18" charset="0"/>
              </a:rPr>
              <a:t>Passage of time (loss of evidence or witnesses)</a:t>
            </a:r>
          </a:p>
          <a:p>
            <a:pPr marL="342900" indent="-342900">
              <a:lnSpc>
                <a:spcPct val="150000"/>
              </a:lnSpc>
              <a:buFont typeface="Arial" panose="020B0604020202020204" pitchFamily="34" charset="0"/>
              <a:buChar char="•"/>
            </a:pPr>
            <a:r>
              <a:rPr lang="en-US" sz="2000" dirty="0">
                <a:latin typeface="Georgia" panose="02040502050405020303" pitchFamily="18" charset="0"/>
              </a:rPr>
              <a:t>Impact on operations</a:t>
            </a:r>
          </a:p>
          <a:p>
            <a:pPr marL="342900" indent="-342900">
              <a:lnSpc>
                <a:spcPct val="150000"/>
              </a:lnSpc>
              <a:buFont typeface="Arial" panose="020B0604020202020204" pitchFamily="34" charset="0"/>
              <a:buChar char="•"/>
            </a:pPr>
            <a:r>
              <a:rPr lang="en-US" sz="2000" dirty="0">
                <a:latin typeface="Georgia" panose="02040502050405020303" pitchFamily="18" charset="0"/>
              </a:rPr>
              <a:t>Jurors are/were employees, so usually relate to the allegations made</a:t>
            </a:r>
          </a:p>
          <a:p>
            <a:pPr marL="342900" indent="-342900">
              <a:lnSpc>
                <a:spcPct val="150000"/>
              </a:lnSpc>
              <a:buFont typeface="Arial" panose="020B0604020202020204" pitchFamily="34" charset="0"/>
              <a:buChar char="•"/>
            </a:pPr>
            <a:r>
              <a:rPr lang="en-US" sz="2000" dirty="0">
                <a:latin typeface="Georgia" panose="02040502050405020303" pitchFamily="18" charset="0"/>
              </a:rPr>
              <a:t>Attorney fee exposure</a:t>
            </a:r>
          </a:p>
        </p:txBody>
      </p:sp>
      <p:sp>
        <p:nvSpPr>
          <p:cNvPr id="4" name="Text Placeholder 3">
            <a:extLst>
              <a:ext uri="{FF2B5EF4-FFF2-40B4-BE49-F238E27FC236}">
                <a16:creationId xmlns:a16="http://schemas.microsoft.com/office/drawing/2014/main" id="{C96E2567-99CD-BAA5-22CA-CCA20159790A}"/>
              </a:ext>
            </a:extLst>
          </p:cNvPr>
          <p:cNvSpPr>
            <a:spLocks noGrp="1"/>
          </p:cNvSpPr>
          <p:nvPr>
            <p:ph type="body" sz="quarter" idx="13"/>
          </p:nvPr>
        </p:nvSpPr>
        <p:spPr/>
        <p:txBody>
          <a:bodyPr/>
          <a:lstStyle/>
          <a:p>
            <a:r>
              <a:rPr lang="en-US" sz="2800" dirty="0">
                <a:latin typeface="Georgia" panose="02040502050405020303" pitchFamily="18" charset="0"/>
              </a:rPr>
              <a:t>Problems inherent in all employment cases</a:t>
            </a:r>
          </a:p>
        </p:txBody>
      </p:sp>
    </p:spTree>
    <p:extLst>
      <p:ext uri="{BB962C8B-B14F-4D97-AF65-F5344CB8AC3E}">
        <p14:creationId xmlns:p14="http://schemas.microsoft.com/office/powerpoint/2010/main" val="320447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1587281"/>
            <a:ext cx="12116469" cy="798006"/>
          </a:xfrm>
        </p:spPr>
        <p:txBody>
          <a:bodyPr/>
          <a:lstStyle/>
          <a:p>
            <a:r>
              <a:rPr lang="en-US" dirty="0">
                <a:solidFill>
                  <a:schemeClr val="bg1"/>
                </a:solidFill>
                <a:latin typeface="Georgia" panose="02040502050405020303" pitchFamily="18" charset="0"/>
              </a:rPr>
              <a:t>Questions?</a:t>
            </a:r>
          </a:p>
        </p:txBody>
      </p:sp>
    </p:spTree>
    <p:extLst>
      <p:ext uri="{BB962C8B-B14F-4D97-AF65-F5344CB8AC3E}">
        <p14:creationId xmlns:p14="http://schemas.microsoft.com/office/powerpoint/2010/main" val="95913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C941-9D53-A075-DB72-D00D2792B0B4}"/>
              </a:ext>
            </a:extLst>
          </p:cNvPr>
          <p:cNvSpPr>
            <a:spLocks noGrp="1"/>
          </p:cNvSpPr>
          <p:nvPr>
            <p:ph type="title"/>
          </p:nvPr>
        </p:nvSpPr>
        <p:spPr>
          <a:xfrm>
            <a:off x="785308" y="1451092"/>
            <a:ext cx="6131058" cy="1136465"/>
          </a:xfrm>
        </p:spPr>
        <p:txBody>
          <a:bodyPr/>
          <a:lstStyle/>
          <a:p>
            <a:pPr algn="l"/>
            <a:r>
              <a:rPr lang="en-US" dirty="0">
                <a:solidFill>
                  <a:srgbClr val="AE872C"/>
                </a:solidFill>
                <a:latin typeface="Georgia" panose="02040502050405020303" pitchFamily="18" charset="0"/>
              </a:rPr>
              <a:t>Thank you!</a:t>
            </a:r>
          </a:p>
        </p:txBody>
      </p:sp>
    </p:spTree>
    <p:extLst>
      <p:ext uri="{BB962C8B-B14F-4D97-AF65-F5344CB8AC3E}">
        <p14:creationId xmlns:p14="http://schemas.microsoft.com/office/powerpoint/2010/main" val="205239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latin typeface="Georgia" panose="02040502050405020303" pitchFamily="18" charset="0"/>
              </a:rPr>
              <a:t>Topics of Discussion</a:t>
            </a:r>
          </a:p>
        </p:txBody>
      </p:sp>
      <p:sp>
        <p:nvSpPr>
          <p:cNvPr id="12" name="Text Placeholder 2">
            <a:extLst>
              <a:ext uri="{FF2B5EF4-FFF2-40B4-BE49-F238E27FC236}">
                <a16:creationId xmlns:a16="http://schemas.microsoft.com/office/drawing/2014/main" id="{B511E626-7B23-D963-00AF-A4C77023BD8D}"/>
              </a:ext>
            </a:extLst>
          </p:cNvPr>
          <p:cNvSpPr>
            <a:spLocks noGrp="1"/>
          </p:cNvSpPr>
          <p:nvPr>
            <p:ph type="body" sz="quarter" idx="12"/>
          </p:nvPr>
        </p:nvSpPr>
        <p:spPr>
          <a:xfrm>
            <a:off x="1300163" y="1620253"/>
            <a:ext cx="9591675" cy="3050172"/>
          </a:xfrm>
        </p:spPr>
        <p:txBody>
          <a:bodyPr/>
          <a:lstStyle/>
          <a:p>
            <a:pPr marL="342900" indent="-342900">
              <a:buFont typeface="Arial" panose="020B0604020202020204" pitchFamily="34" charset="0"/>
              <a:buChar char="•"/>
            </a:pPr>
            <a:r>
              <a:rPr lang="en-US" sz="2000" b="1" dirty="0">
                <a:latin typeface="Georgia" panose="02040502050405020303" pitchFamily="18" charset="0"/>
              </a:rPr>
              <a:t>Enhanced Retaliation Protections (SB 497)</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Increased Paid Sick Leave (SB 616)</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Reproductive Loss Leave (SB 848)</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Compelling Arbitration: No Automatic Stay on Appeal (SB 365)</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Workplace Violence Prevention Plans (SB 553)</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Protections for Off-Duty Cannabis Use (AB 2188)</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Minimum Wage Increases</a:t>
            </a:r>
          </a:p>
          <a:p>
            <a:pPr marL="342900" indent="-342900">
              <a:buFont typeface="Arial" panose="020B0604020202020204" pitchFamily="34" charset="0"/>
              <a:buChar char="•"/>
            </a:pPr>
            <a:endParaRPr lang="en-US" sz="2000" b="1" dirty="0">
              <a:latin typeface="Georgia" panose="02040502050405020303" pitchFamily="18" charset="0"/>
            </a:endParaRPr>
          </a:p>
          <a:p>
            <a:pPr marL="342900" indent="-342900">
              <a:buFont typeface="Arial" panose="020B0604020202020204" pitchFamily="34" charset="0"/>
              <a:buChar char="•"/>
            </a:pPr>
            <a:r>
              <a:rPr lang="en-US" sz="2000" b="1" dirty="0">
                <a:latin typeface="Georgia" panose="02040502050405020303" pitchFamily="18" charset="0"/>
              </a:rPr>
              <a:t>Case Law Updates</a:t>
            </a:r>
          </a:p>
        </p:txBody>
      </p:sp>
    </p:spTree>
    <p:extLst>
      <p:ext uri="{BB962C8B-B14F-4D97-AF65-F5344CB8AC3E}">
        <p14:creationId xmlns:p14="http://schemas.microsoft.com/office/powerpoint/2010/main" val="107029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1D6B-68F6-481B-4E25-E99FF42CA4F1}"/>
              </a:ext>
            </a:extLst>
          </p:cNvPr>
          <p:cNvSpPr>
            <a:spLocks noGrp="1"/>
          </p:cNvSpPr>
          <p:nvPr>
            <p:ph type="title"/>
          </p:nvPr>
        </p:nvSpPr>
        <p:spPr/>
        <p:txBody>
          <a:bodyPr/>
          <a:lstStyle/>
          <a:p>
            <a:r>
              <a:rPr lang="en-US" dirty="0">
                <a:latin typeface="Georgia" panose="02040502050405020303" pitchFamily="18" charset="0"/>
              </a:rPr>
              <a:t>Enhanced Retaliation Protections</a:t>
            </a:r>
          </a:p>
        </p:txBody>
      </p:sp>
      <p:sp>
        <p:nvSpPr>
          <p:cNvPr id="3" name="Text Placeholder 2">
            <a:extLst>
              <a:ext uri="{FF2B5EF4-FFF2-40B4-BE49-F238E27FC236}">
                <a16:creationId xmlns:a16="http://schemas.microsoft.com/office/drawing/2014/main" id="{171E9AB6-98F8-4E83-E536-42F0F35867DA}"/>
              </a:ext>
            </a:extLst>
          </p:cNvPr>
          <p:cNvSpPr>
            <a:spLocks noGrp="1"/>
          </p:cNvSpPr>
          <p:nvPr>
            <p:ph type="body" sz="quarter" idx="12"/>
          </p:nvPr>
        </p:nvSpPr>
        <p:spPr>
          <a:xfrm>
            <a:off x="1300873" y="1507958"/>
            <a:ext cx="9590253" cy="3573000"/>
          </a:xfrm>
        </p:spPr>
        <p:txBody>
          <a:bodyPr/>
          <a:lstStyle/>
          <a:p>
            <a:pPr marL="109728" marR="0" lvl="0" algn="just" defTabSz="914400" rtl="0" eaLnBrk="1" fontAlgn="auto" latinLnBrk="0" hangingPunct="1">
              <a:lnSpc>
                <a:spcPts val="4000"/>
              </a:lnSpc>
              <a:spcBef>
                <a:spcPts val="0"/>
              </a:spcBef>
              <a:spcAft>
                <a:spcPts val="0"/>
              </a:spcAft>
              <a:buClr>
                <a:srgbClr val="A04DA3"/>
              </a:buClr>
              <a:buSzTx/>
              <a:tabLst/>
              <a:defRPr/>
            </a:pP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haroni" panose="02010803020104030203" pitchFamily="2" charset="-79"/>
              </a:rPr>
              <a:t>There is now a </a:t>
            </a: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haroni" panose="02010803020104030203" pitchFamily="2" charset="-79"/>
              </a:rPr>
              <a:t>rebuttable presumption of retaliation</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haroni" panose="02010803020104030203" pitchFamily="2" charset="-79"/>
              </a:rPr>
              <a:t> when an employee engages in “protected activity” and an “adverse action” is taken within </a:t>
            </a:r>
            <a:r>
              <a:rPr kumimoji="0" lang="en-US" sz="2400" b="1" i="0" u="sng" strike="noStrike" kern="1200" cap="none" spc="0" normalizeH="0" baseline="0" noProof="0" dirty="0">
                <a:ln>
                  <a:noFill/>
                </a:ln>
                <a:solidFill>
                  <a:prstClr val="black"/>
                </a:solidFill>
                <a:effectLst/>
                <a:uLnTx/>
                <a:uFillTx/>
                <a:latin typeface="Georgia" panose="02040502050405020303" pitchFamily="18" charset="0"/>
                <a:cs typeface="Arial" panose="020B0604020202020204" pitchFamily="34" charset="0"/>
              </a:rPr>
              <a:t>90</a:t>
            </a: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haroni" panose="02010803020104030203" pitchFamily="2" charset="-79"/>
              </a:rPr>
              <a:t> days</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haroni" panose="02010803020104030203" pitchFamily="2" charset="-79"/>
              </a:rPr>
              <a:t> of that activity.</a:t>
            </a:r>
            <a:endParaRPr kumimoji="0" lang="en-US" sz="105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haroni" panose="02010803020104030203" pitchFamily="2" charset="-79"/>
            </a:endParaRPr>
          </a:p>
          <a:p>
            <a:endParaRPr lang="en-US" dirty="0"/>
          </a:p>
          <a:p>
            <a:pPr marL="342900" indent="-342900">
              <a:buFont typeface="Arial" panose="020B0604020202020204" pitchFamily="34" charset="0"/>
              <a:buChar char="•"/>
            </a:pPr>
            <a:r>
              <a:rPr lang="en-US" sz="1800" b="1" u="sng" dirty="0">
                <a:latin typeface="Georgia" panose="02040502050405020303" pitchFamily="18" charset="0"/>
              </a:rPr>
              <a:t>Protected Activity</a:t>
            </a:r>
            <a:r>
              <a:rPr lang="en-US" sz="1800" dirty="0">
                <a:latin typeface="Georgia" panose="02040502050405020303" pitchFamily="18" charset="0"/>
              </a:rPr>
              <a:t>: Reporting, opposing, or threatening to report what the employee reasonably believes to be a violation of a law, rule, or regulation.</a:t>
            </a:r>
          </a:p>
          <a:p>
            <a:pPr marL="342900" indent="-342900">
              <a:buFont typeface="Arial" panose="020B0604020202020204" pitchFamily="34" charset="0"/>
              <a:buChar char="•"/>
            </a:pPr>
            <a:endParaRPr lang="en-US" sz="1800" dirty="0">
              <a:latin typeface="Georgia" panose="02040502050405020303" pitchFamily="18" charset="0"/>
            </a:endParaRPr>
          </a:p>
          <a:p>
            <a:pPr marL="342900" indent="-342900">
              <a:buFont typeface="Arial" panose="020B0604020202020204" pitchFamily="34" charset="0"/>
              <a:buChar char="•"/>
            </a:pPr>
            <a:r>
              <a:rPr lang="en-US" sz="1800" b="1" u="sng" dirty="0">
                <a:latin typeface="Georgia" panose="02040502050405020303" pitchFamily="18" charset="0"/>
              </a:rPr>
              <a:t>Adverse Action</a:t>
            </a:r>
            <a:r>
              <a:rPr lang="en-US" sz="1800" dirty="0">
                <a:latin typeface="Georgia" panose="02040502050405020303" pitchFamily="18" charset="0"/>
              </a:rPr>
              <a:t>: Any action by the employer that materially affects the terms, conditions, or privileges of employment</a:t>
            </a:r>
            <a:r>
              <a:rPr lang="en-US" dirty="0"/>
              <a:t>. </a:t>
            </a:r>
          </a:p>
          <a:p>
            <a:pPr marL="342900" indent="-342900">
              <a:buFont typeface="Arial" panose="020B0604020202020204" pitchFamily="34" charset="0"/>
              <a:buChar char="•"/>
            </a:pPr>
            <a:endParaRPr lang="en-US" dirty="0"/>
          </a:p>
          <a:p>
            <a:endParaRPr lang="en-US" sz="1800" dirty="0">
              <a:latin typeface="Georgia" panose="02040502050405020303" pitchFamily="18" charset="0"/>
            </a:endParaRPr>
          </a:p>
          <a:p>
            <a:r>
              <a:rPr lang="en-US" sz="1600" dirty="0">
                <a:latin typeface="Georgia" panose="02040502050405020303" pitchFamily="18" charset="0"/>
              </a:rPr>
              <a:t>SB 497 essentially codifies Clark County School District v. Breeden, in which an inference of retaliation was established where there was close temporal proximity between the protected activity and the adverse action.</a:t>
            </a:r>
          </a:p>
          <a:p>
            <a:endParaRPr lang="en-US" dirty="0"/>
          </a:p>
          <a:p>
            <a:endParaRPr lang="en-US" dirty="0"/>
          </a:p>
        </p:txBody>
      </p:sp>
    </p:spTree>
    <p:extLst>
      <p:ext uri="{BB962C8B-B14F-4D97-AF65-F5344CB8AC3E}">
        <p14:creationId xmlns:p14="http://schemas.microsoft.com/office/powerpoint/2010/main" val="346186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16EA-1C99-4F4B-E48F-AECA626C8319}"/>
              </a:ext>
            </a:extLst>
          </p:cNvPr>
          <p:cNvSpPr>
            <a:spLocks noGrp="1"/>
          </p:cNvSpPr>
          <p:nvPr>
            <p:ph type="title"/>
          </p:nvPr>
        </p:nvSpPr>
        <p:spPr/>
        <p:txBody>
          <a:bodyPr/>
          <a:lstStyle/>
          <a:p>
            <a:r>
              <a:rPr lang="en-US" dirty="0">
                <a:latin typeface="Georgia" panose="02040502050405020303" pitchFamily="18" charset="0"/>
              </a:rPr>
              <a:t>Increased Paid Sick Leave</a:t>
            </a:r>
          </a:p>
        </p:txBody>
      </p:sp>
      <p:sp>
        <p:nvSpPr>
          <p:cNvPr id="3" name="Text Placeholder 2">
            <a:extLst>
              <a:ext uri="{FF2B5EF4-FFF2-40B4-BE49-F238E27FC236}">
                <a16:creationId xmlns:a16="http://schemas.microsoft.com/office/drawing/2014/main" id="{D2885122-CB9A-24AB-E449-25B13F172521}"/>
              </a:ext>
            </a:extLst>
          </p:cNvPr>
          <p:cNvSpPr>
            <a:spLocks noGrp="1"/>
          </p:cNvSpPr>
          <p:nvPr>
            <p:ph type="body" sz="quarter" idx="12"/>
          </p:nvPr>
        </p:nvSpPr>
        <p:spPr>
          <a:xfrm>
            <a:off x="1300873" y="1427747"/>
            <a:ext cx="9590253" cy="3243007"/>
          </a:xfrm>
        </p:spPr>
        <p:txBody>
          <a:bodyPr/>
          <a:lstStyle/>
          <a:p>
            <a:r>
              <a:rPr lang="en-US" b="1" dirty="0">
                <a:latin typeface="Georgia" panose="02040502050405020303" pitchFamily="18" charset="0"/>
              </a:rPr>
              <a:t>SB 616</a:t>
            </a:r>
          </a:p>
          <a:p>
            <a:endParaRPr lang="en-US" dirty="0"/>
          </a:p>
          <a:p>
            <a:pPr marL="342900" indent="-342900">
              <a:buFont typeface="Arial" panose="020B0604020202020204" pitchFamily="34" charset="0"/>
              <a:buChar char="•"/>
            </a:pPr>
            <a:r>
              <a:rPr lang="en-US" dirty="0">
                <a:latin typeface="Georgia" panose="02040502050405020303" pitchFamily="18" charset="0"/>
              </a:rPr>
              <a:t>Increases the minimum amount of paid sick leave that full-time employees are entitled to from 24 hours to 40 hours.</a:t>
            </a: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r>
              <a:rPr lang="en-US" dirty="0">
                <a:latin typeface="Georgia" panose="02040502050405020303" pitchFamily="18" charset="0"/>
              </a:rPr>
              <a:t>Raises the cap on accrual of paid sick leave from 48 hours to 80 hours. </a:t>
            </a: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r>
              <a:rPr lang="en-US" dirty="0">
                <a:latin typeface="Georgia" panose="02040502050405020303" pitchFamily="18" charset="0"/>
              </a:rPr>
              <a:t>Supersedes all local ordinances that provide a lesser amount of paid sick leave.</a:t>
            </a: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r>
              <a:rPr lang="en-US" dirty="0">
                <a:latin typeface="Georgia" panose="02040502050405020303" pitchFamily="18" charset="0"/>
              </a:rPr>
              <a:t>Extends anti-retaliation protections to employees covered by collective bargaining agreements. </a:t>
            </a:r>
          </a:p>
          <a:p>
            <a:endParaRPr lang="en-US" dirty="0"/>
          </a:p>
        </p:txBody>
      </p:sp>
    </p:spTree>
    <p:extLst>
      <p:ext uri="{BB962C8B-B14F-4D97-AF65-F5344CB8AC3E}">
        <p14:creationId xmlns:p14="http://schemas.microsoft.com/office/powerpoint/2010/main" val="115762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2845-22B3-7ABF-616F-EA2244673536}"/>
              </a:ext>
            </a:extLst>
          </p:cNvPr>
          <p:cNvSpPr>
            <a:spLocks noGrp="1"/>
          </p:cNvSpPr>
          <p:nvPr>
            <p:ph type="title"/>
          </p:nvPr>
        </p:nvSpPr>
        <p:spPr/>
        <p:txBody>
          <a:bodyPr/>
          <a:lstStyle/>
          <a:p>
            <a:r>
              <a:rPr lang="en-US" dirty="0">
                <a:latin typeface="Georgia" panose="02040502050405020303" pitchFamily="18" charset="0"/>
              </a:rPr>
              <a:t>Additional Updates to Paid Sick Leave</a:t>
            </a:r>
          </a:p>
        </p:txBody>
      </p:sp>
      <p:sp>
        <p:nvSpPr>
          <p:cNvPr id="3" name="Text Placeholder 2">
            <a:extLst>
              <a:ext uri="{FF2B5EF4-FFF2-40B4-BE49-F238E27FC236}">
                <a16:creationId xmlns:a16="http://schemas.microsoft.com/office/drawing/2014/main" id="{E9FA0B91-41FC-9664-0AFB-8BAECCB5E89C}"/>
              </a:ext>
            </a:extLst>
          </p:cNvPr>
          <p:cNvSpPr>
            <a:spLocks noGrp="1"/>
          </p:cNvSpPr>
          <p:nvPr>
            <p:ph type="body" sz="quarter" idx="12"/>
          </p:nvPr>
        </p:nvSpPr>
        <p:spPr>
          <a:xfrm>
            <a:off x="1300873" y="1604211"/>
            <a:ext cx="9590253" cy="4716378"/>
          </a:xfrm>
        </p:spPr>
        <p:txBody>
          <a:bodyPr/>
          <a:lstStyle/>
          <a:p>
            <a:pPr>
              <a:lnSpc>
                <a:spcPct val="100000"/>
              </a:lnSpc>
            </a:pPr>
            <a:r>
              <a:rPr lang="en-US" sz="2000" b="1" dirty="0">
                <a:latin typeface="Georgia" panose="02040502050405020303" pitchFamily="18" charset="0"/>
              </a:rPr>
              <a:t>Carryover</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Employees are entitled to carry over up to </a:t>
            </a:r>
            <a:r>
              <a:rPr lang="en-US" sz="2000" u="sng" dirty="0">
                <a:latin typeface="Georgia" panose="02040502050405020303" pitchFamily="18" charset="0"/>
              </a:rPr>
              <a:t>40 hours</a:t>
            </a:r>
            <a:r>
              <a:rPr lang="en-US" sz="2000" dirty="0">
                <a:latin typeface="Georgia" panose="02040502050405020303" pitchFamily="18" charset="0"/>
              </a:rPr>
              <a:t> of unused paid sick leave to the next 12-month period of employment, up to a total of 80 hours. </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a:lnSpc>
                <a:spcPct val="100000"/>
              </a:lnSpc>
            </a:pPr>
            <a:r>
              <a:rPr lang="en-US" sz="2000" b="1" dirty="0">
                <a:latin typeface="Georgia" panose="02040502050405020303" pitchFamily="18" charset="0"/>
              </a:rPr>
              <a:t>Accrual</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Employees are entitled to </a:t>
            </a:r>
            <a:r>
              <a:rPr lang="en-US" sz="2000" u="sng" dirty="0">
                <a:latin typeface="Georgia" panose="02040502050405020303" pitchFamily="18" charset="0"/>
              </a:rPr>
              <a:t>24 hours</a:t>
            </a:r>
            <a:r>
              <a:rPr lang="en-US" sz="2000" dirty="0">
                <a:latin typeface="Georgia" panose="02040502050405020303" pitchFamily="18" charset="0"/>
              </a:rPr>
              <a:t> of paid sick leave by their 120th day of employment and </a:t>
            </a:r>
            <a:r>
              <a:rPr lang="en-US" sz="2000" u="sng" dirty="0">
                <a:latin typeface="Georgia" panose="02040502050405020303" pitchFamily="18" charset="0"/>
              </a:rPr>
              <a:t>40 hours</a:t>
            </a:r>
            <a:r>
              <a:rPr lang="en-US" sz="2000" dirty="0">
                <a:latin typeface="Georgia" panose="02040502050405020303" pitchFamily="18" charset="0"/>
              </a:rPr>
              <a:t> by their </a:t>
            </a:r>
            <a:r>
              <a:rPr lang="en-US" sz="2000" u="sng" dirty="0">
                <a:latin typeface="Georgia" panose="02040502050405020303" pitchFamily="18" charset="0"/>
              </a:rPr>
              <a:t>200th day</a:t>
            </a:r>
            <a:r>
              <a:rPr lang="en-US" sz="2000" dirty="0">
                <a:latin typeface="Georgia" panose="02040502050405020303" pitchFamily="18" charset="0"/>
              </a:rPr>
              <a:t> of employment.</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marL="342900" indent="-342900">
              <a:lnSpc>
                <a:spcPct val="100000"/>
              </a:lnSpc>
              <a:buFont typeface="Arial" panose="020B0604020202020204" pitchFamily="34" charset="0"/>
              <a:buChar char="•"/>
            </a:pPr>
            <a:r>
              <a:rPr lang="en-US" sz="2000" dirty="0">
                <a:latin typeface="Georgia" panose="02040502050405020303" pitchFamily="18" charset="0"/>
              </a:rPr>
              <a:t>If an employee has reached the maximum accrual of </a:t>
            </a:r>
            <a:r>
              <a:rPr lang="en-US" sz="2000" u="sng" dirty="0">
                <a:latin typeface="Georgia" panose="02040502050405020303" pitchFamily="18" charset="0"/>
              </a:rPr>
              <a:t>80 hours</a:t>
            </a:r>
            <a:r>
              <a:rPr lang="en-US" sz="2000" dirty="0">
                <a:latin typeface="Georgia" panose="02040502050405020303" pitchFamily="18" charset="0"/>
              </a:rPr>
              <a:t> and then uses some of their paid sick leave, they continue to accrue again until reaching the maximum </a:t>
            </a:r>
            <a:r>
              <a:rPr lang="en-US" sz="2000" u="sng" dirty="0">
                <a:latin typeface="Georgia" panose="02040502050405020303" pitchFamily="18" charset="0"/>
              </a:rPr>
              <a:t>80 hours</a:t>
            </a:r>
            <a:r>
              <a:rPr lang="en-US" sz="2000" dirty="0">
                <a:latin typeface="Georgia" panose="02040502050405020303" pitchFamily="18" charset="0"/>
              </a:rPr>
              <a:t>.</a:t>
            </a:r>
          </a:p>
          <a:p>
            <a:pPr marL="342900" indent="-342900">
              <a:lnSpc>
                <a:spcPct val="100000"/>
              </a:lnSpc>
              <a:buFont typeface="Arial" panose="020B0604020202020204" pitchFamily="34" charset="0"/>
              <a:buChar char="•"/>
            </a:pPr>
            <a:endParaRPr lang="en-US" sz="2000" dirty="0">
              <a:latin typeface="Georgia" panose="02040502050405020303" pitchFamily="18" charset="0"/>
            </a:endParaRPr>
          </a:p>
          <a:p>
            <a:pPr>
              <a:lnSpc>
                <a:spcPct val="100000"/>
              </a:lnSpc>
            </a:pPr>
            <a:r>
              <a:rPr lang="en-US" sz="2000" b="1" dirty="0">
                <a:latin typeface="Georgia" panose="02040502050405020303" pitchFamily="18" charset="0"/>
              </a:rPr>
              <a:t>Limitation</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Employers may limit the use of sick time to </a:t>
            </a:r>
            <a:r>
              <a:rPr lang="en-US" sz="2000" u="sng" dirty="0">
                <a:latin typeface="Georgia" panose="02040502050405020303" pitchFamily="18" charset="0"/>
              </a:rPr>
              <a:t>40 hours</a:t>
            </a:r>
            <a:r>
              <a:rPr lang="en-US" sz="2000" dirty="0">
                <a:latin typeface="Georgia" panose="02040502050405020303" pitchFamily="18" charset="0"/>
              </a:rPr>
              <a:t> (5 days) for each calendar year, year of employment, or 12-month period.</a:t>
            </a:r>
          </a:p>
          <a:p>
            <a:endParaRPr lang="en-US" dirty="0"/>
          </a:p>
        </p:txBody>
      </p:sp>
    </p:spTree>
    <p:extLst>
      <p:ext uri="{BB962C8B-B14F-4D97-AF65-F5344CB8AC3E}">
        <p14:creationId xmlns:p14="http://schemas.microsoft.com/office/powerpoint/2010/main" val="399476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595C-CC1B-BE02-3CF4-7C871E2BE992}"/>
              </a:ext>
            </a:extLst>
          </p:cNvPr>
          <p:cNvSpPr>
            <a:spLocks noGrp="1"/>
          </p:cNvSpPr>
          <p:nvPr>
            <p:ph type="title"/>
          </p:nvPr>
        </p:nvSpPr>
        <p:spPr/>
        <p:txBody>
          <a:bodyPr/>
          <a:lstStyle/>
          <a:p>
            <a:r>
              <a:rPr lang="en-US" dirty="0">
                <a:latin typeface="Georgia" panose="02040502050405020303" pitchFamily="18" charset="0"/>
              </a:rPr>
              <a:t>Steps to Comply with SB 616</a:t>
            </a:r>
          </a:p>
        </p:txBody>
      </p:sp>
      <p:sp>
        <p:nvSpPr>
          <p:cNvPr id="3" name="Text Placeholder 2">
            <a:extLst>
              <a:ext uri="{FF2B5EF4-FFF2-40B4-BE49-F238E27FC236}">
                <a16:creationId xmlns:a16="http://schemas.microsoft.com/office/drawing/2014/main" id="{5132D5B8-563F-6890-8B43-DD83B9F0410B}"/>
              </a:ext>
            </a:extLst>
          </p:cNvPr>
          <p:cNvSpPr>
            <a:spLocks noGrp="1"/>
          </p:cNvSpPr>
          <p:nvPr>
            <p:ph type="body" sz="quarter" idx="12"/>
          </p:nvPr>
        </p:nvSpPr>
        <p:spPr>
          <a:xfrm>
            <a:off x="1300873" y="1427748"/>
            <a:ext cx="9590253" cy="4620126"/>
          </a:xfrm>
        </p:spPr>
        <p:txBody>
          <a:bodyPr/>
          <a:lstStyle/>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r>
              <a:rPr lang="en-US" dirty="0">
                <a:latin typeface="Georgia" panose="02040502050405020303" pitchFamily="18" charset="0"/>
              </a:rPr>
              <a:t>Update sick leave policies to align with the new law.</a:t>
            </a: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r>
              <a:rPr lang="en-US" dirty="0">
                <a:latin typeface="Georgia" panose="02040502050405020303" pitchFamily="18" charset="0"/>
              </a:rPr>
              <a:t>Update Employee Handbooks and communicate any changes clearly to employees.</a:t>
            </a: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endParaRPr lang="en-US" dirty="0">
              <a:latin typeface="Georgia" panose="02040502050405020303" pitchFamily="18" charset="0"/>
            </a:endParaRPr>
          </a:p>
          <a:p>
            <a:pPr marL="342900" indent="-342900">
              <a:buFont typeface="Arial" panose="020B0604020202020204" pitchFamily="34" charset="0"/>
              <a:buChar char="•"/>
            </a:pPr>
            <a:r>
              <a:rPr lang="en-US" dirty="0">
                <a:latin typeface="Georgia" panose="02040502050405020303" pitchFamily="18" charset="0"/>
              </a:rPr>
              <a:t>Ensure payroll and recordkeeping systems accurately track and document paid sick leave accrual and use for each employee.</a:t>
            </a:r>
          </a:p>
          <a:p>
            <a:endParaRPr lang="en-US" dirty="0"/>
          </a:p>
        </p:txBody>
      </p:sp>
    </p:spTree>
    <p:extLst>
      <p:ext uri="{BB962C8B-B14F-4D97-AF65-F5344CB8AC3E}">
        <p14:creationId xmlns:p14="http://schemas.microsoft.com/office/powerpoint/2010/main" val="6102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7652-468F-C63D-DA18-0449FD7FC3A1}"/>
              </a:ext>
            </a:extLst>
          </p:cNvPr>
          <p:cNvSpPr>
            <a:spLocks noGrp="1"/>
          </p:cNvSpPr>
          <p:nvPr>
            <p:ph type="title"/>
          </p:nvPr>
        </p:nvSpPr>
        <p:spPr/>
        <p:txBody>
          <a:bodyPr/>
          <a:lstStyle/>
          <a:p>
            <a:r>
              <a:rPr lang="en-US" dirty="0">
                <a:latin typeface="Georgia" panose="02040502050405020303" pitchFamily="18" charset="0"/>
              </a:rPr>
              <a:t>Leave for Reproductive Loss</a:t>
            </a:r>
          </a:p>
        </p:txBody>
      </p:sp>
      <p:sp>
        <p:nvSpPr>
          <p:cNvPr id="3" name="Text Placeholder 2">
            <a:extLst>
              <a:ext uri="{FF2B5EF4-FFF2-40B4-BE49-F238E27FC236}">
                <a16:creationId xmlns:a16="http://schemas.microsoft.com/office/drawing/2014/main" id="{05B4F9FC-644A-E058-B6BD-9E65BA8089BE}"/>
              </a:ext>
            </a:extLst>
          </p:cNvPr>
          <p:cNvSpPr>
            <a:spLocks noGrp="1"/>
          </p:cNvSpPr>
          <p:nvPr>
            <p:ph type="body" sz="quarter" idx="12"/>
          </p:nvPr>
        </p:nvSpPr>
        <p:spPr>
          <a:xfrm>
            <a:off x="1300873" y="1299412"/>
            <a:ext cx="10457990" cy="5274722"/>
          </a:xfrm>
        </p:spPr>
        <p:txBody>
          <a:bodyPr/>
          <a:lstStyle/>
          <a:p>
            <a:pPr>
              <a:lnSpc>
                <a:spcPct val="100000"/>
              </a:lnSpc>
            </a:pPr>
            <a:r>
              <a:rPr lang="en-US" sz="2000" dirty="0">
                <a:latin typeface="Georgia" panose="02040502050405020303" pitchFamily="18" charset="0"/>
              </a:rPr>
              <a:t>Employees are now entitled to </a:t>
            </a:r>
            <a:r>
              <a:rPr lang="en-US" sz="2000" u="sng" dirty="0">
                <a:latin typeface="Georgia" panose="02040502050405020303" pitchFamily="18" charset="0"/>
              </a:rPr>
              <a:t>5 days</a:t>
            </a:r>
            <a:r>
              <a:rPr lang="en-US" sz="2000" dirty="0">
                <a:latin typeface="Georgia" panose="02040502050405020303" pitchFamily="18" charset="0"/>
              </a:rPr>
              <a:t> of unpaid leave for “Reproductive Loss”</a:t>
            </a:r>
          </a:p>
          <a:p>
            <a:pPr marL="342900" indent="-342900">
              <a:lnSpc>
                <a:spcPct val="100000"/>
              </a:lnSpc>
              <a:buFont typeface="Arial" panose="020B0604020202020204" pitchFamily="34" charset="0"/>
              <a:buChar char="•"/>
            </a:pPr>
            <a:r>
              <a:rPr lang="en-US" sz="2000" u="sng" dirty="0">
                <a:latin typeface="Georgia" panose="02040502050405020303" pitchFamily="18" charset="0"/>
              </a:rPr>
              <a:t>Reproductive Loss</a:t>
            </a:r>
            <a:r>
              <a:rPr lang="en-US" sz="2000" dirty="0">
                <a:latin typeface="Georgia" panose="02040502050405020303" pitchFamily="18" charset="0"/>
              </a:rPr>
              <a:t>: A failed pregnancy, surrogacy, miscarriage, stillbirth, or unsuccessful adoption or assisted reproduction. </a:t>
            </a:r>
          </a:p>
          <a:p>
            <a:pPr>
              <a:lnSpc>
                <a:spcPct val="100000"/>
              </a:lnSpc>
            </a:pPr>
            <a:endParaRPr lang="en-US" sz="2000" dirty="0">
              <a:latin typeface="Georgia" panose="02040502050405020303" pitchFamily="18" charset="0"/>
            </a:endParaRPr>
          </a:p>
          <a:p>
            <a:pPr>
              <a:lnSpc>
                <a:spcPct val="100000"/>
              </a:lnSpc>
            </a:pPr>
            <a:r>
              <a:rPr lang="en-US" sz="2000" dirty="0">
                <a:latin typeface="Georgia" panose="02040502050405020303" pitchFamily="18" charset="0"/>
              </a:rPr>
              <a:t>Qualification &amp; Taking Leave</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Employee must be employed for at least 30 days prior to leave to qualify.</a:t>
            </a:r>
          </a:p>
          <a:p>
            <a:pPr marL="342900" indent="-342900">
              <a:lnSpc>
                <a:spcPct val="100000"/>
              </a:lnSpc>
              <a:buFont typeface="Arial" panose="020B0604020202020204" pitchFamily="34" charset="0"/>
              <a:buChar char="•"/>
            </a:pPr>
            <a:r>
              <a:rPr lang="en-US" sz="2000" dirty="0">
                <a:latin typeface="Georgia" panose="02040502050405020303" pitchFamily="18" charset="0"/>
              </a:rPr>
              <a:t>Leave must be taken within 3 months of the loss and can be taken nonconsecutively.</a:t>
            </a:r>
          </a:p>
          <a:p>
            <a:pPr>
              <a:lnSpc>
                <a:spcPct val="100000"/>
              </a:lnSpc>
            </a:pPr>
            <a:endParaRPr lang="en-US" sz="2000" dirty="0">
              <a:latin typeface="Georgia" panose="02040502050405020303" pitchFamily="18" charset="0"/>
            </a:endParaRPr>
          </a:p>
          <a:p>
            <a:pPr>
              <a:lnSpc>
                <a:spcPct val="100000"/>
              </a:lnSpc>
            </a:pPr>
            <a:r>
              <a:rPr lang="en-US" sz="2000" dirty="0">
                <a:latin typeface="Georgia" panose="02040502050405020303" pitchFamily="18" charset="0"/>
              </a:rPr>
              <a:t>Requirements for Employers</a:t>
            </a:r>
          </a:p>
          <a:p>
            <a:pPr marL="342900" indent="-342900">
              <a:lnSpc>
                <a:spcPct val="100000"/>
              </a:lnSpc>
              <a:buFont typeface="Arial" panose="020B0604020202020204" pitchFamily="34" charset="0"/>
              <a:buChar char="•"/>
            </a:pPr>
            <a:r>
              <a:rPr lang="en-US" sz="2000" dirty="0">
                <a:latin typeface="Georgia" panose="02040502050405020303" pitchFamily="18" charset="0"/>
              </a:rPr>
              <a:t>Leave must be provided for every loss event, up to 20 days of leave per 12-month period.</a:t>
            </a:r>
          </a:p>
          <a:p>
            <a:pPr marL="342900" indent="-342900">
              <a:lnSpc>
                <a:spcPct val="100000"/>
              </a:lnSpc>
              <a:buFont typeface="Arial" panose="020B0604020202020204" pitchFamily="34" charset="0"/>
              <a:buChar char="•"/>
            </a:pPr>
            <a:r>
              <a:rPr lang="en-US" sz="2000" dirty="0">
                <a:latin typeface="Georgia" panose="02040502050405020303" pitchFamily="18" charset="0"/>
              </a:rPr>
              <a:t>All information related to the leave needs to be kept confidential.</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Employees do not need to provide documentation to prove the loss. </a:t>
            </a:r>
          </a:p>
          <a:p>
            <a:pPr>
              <a:lnSpc>
                <a:spcPct val="100000"/>
              </a:lnSpc>
            </a:pPr>
            <a:endParaRPr lang="en-US" sz="2000" dirty="0">
              <a:latin typeface="Georgia" panose="02040502050405020303" pitchFamily="18" charset="0"/>
            </a:endParaRPr>
          </a:p>
          <a:p>
            <a:pPr>
              <a:lnSpc>
                <a:spcPct val="100000"/>
              </a:lnSpc>
            </a:pPr>
            <a:r>
              <a:rPr lang="en-US" sz="2000" dirty="0">
                <a:latin typeface="Georgia" panose="02040502050405020303" pitchFamily="18" charset="0"/>
              </a:rPr>
              <a:t>Anti-Retaliation Provision</a:t>
            </a:r>
          </a:p>
          <a:p>
            <a:pPr marL="342900" indent="-342900">
              <a:lnSpc>
                <a:spcPct val="100000"/>
              </a:lnSpc>
              <a:buFont typeface="Arial" panose="020B0604020202020204" pitchFamily="34" charset="0"/>
              <a:buChar char="•"/>
            </a:pPr>
            <a:r>
              <a:rPr lang="en-US" sz="2000" dirty="0">
                <a:latin typeface="Georgia" panose="02040502050405020303" pitchFamily="18" charset="0"/>
              </a:rPr>
              <a:t>Employers are prohibited from retaliating against an employee who uses or inquires about leave.</a:t>
            </a:r>
          </a:p>
          <a:p>
            <a:endParaRPr lang="en-US" dirty="0"/>
          </a:p>
        </p:txBody>
      </p:sp>
    </p:spTree>
    <p:extLst>
      <p:ext uri="{BB962C8B-B14F-4D97-AF65-F5344CB8AC3E}">
        <p14:creationId xmlns:p14="http://schemas.microsoft.com/office/powerpoint/2010/main" val="382740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CBF0-FF15-6C7C-1153-2D052EA08397}"/>
              </a:ext>
            </a:extLst>
          </p:cNvPr>
          <p:cNvSpPr>
            <a:spLocks noGrp="1"/>
          </p:cNvSpPr>
          <p:nvPr>
            <p:ph type="title"/>
          </p:nvPr>
        </p:nvSpPr>
        <p:spPr>
          <a:xfrm>
            <a:off x="75531" y="283866"/>
            <a:ext cx="12116469" cy="1304302"/>
          </a:xfrm>
        </p:spPr>
        <p:txBody>
          <a:bodyPr/>
          <a:lstStyle/>
          <a:p>
            <a:r>
              <a:rPr lang="en-US" sz="3200" dirty="0">
                <a:latin typeface="Georgia" panose="02040502050405020303" pitchFamily="18" charset="0"/>
              </a:rPr>
              <a:t>Petitions to Compel Arbitration:</a:t>
            </a:r>
            <a:br>
              <a:rPr lang="en-US" sz="3200" dirty="0">
                <a:latin typeface="Georgia" panose="02040502050405020303" pitchFamily="18" charset="0"/>
              </a:rPr>
            </a:br>
            <a:r>
              <a:rPr lang="en-US" sz="3200" dirty="0">
                <a:latin typeface="Georgia" panose="02040502050405020303" pitchFamily="18" charset="0"/>
              </a:rPr>
              <a:t>No Automatic Stay on Appeal</a:t>
            </a:r>
          </a:p>
        </p:txBody>
      </p:sp>
      <p:sp>
        <p:nvSpPr>
          <p:cNvPr id="3" name="Text Placeholder 2">
            <a:extLst>
              <a:ext uri="{FF2B5EF4-FFF2-40B4-BE49-F238E27FC236}">
                <a16:creationId xmlns:a16="http://schemas.microsoft.com/office/drawing/2014/main" id="{C3A3039F-798D-7EC1-14C3-317979EC0524}"/>
              </a:ext>
            </a:extLst>
          </p:cNvPr>
          <p:cNvSpPr>
            <a:spLocks noGrp="1"/>
          </p:cNvSpPr>
          <p:nvPr>
            <p:ph type="body" sz="quarter" idx="12"/>
          </p:nvPr>
        </p:nvSpPr>
        <p:spPr>
          <a:xfrm>
            <a:off x="1300873" y="1443789"/>
            <a:ext cx="9590253" cy="4796589"/>
          </a:xfrm>
        </p:spPr>
        <p:txBody>
          <a:bodyPr/>
          <a:lstStyle/>
          <a:p>
            <a:pPr>
              <a:lnSpc>
                <a:spcPct val="100000"/>
              </a:lnSpc>
            </a:pPr>
            <a:r>
              <a:rPr lang="en-US" sz="2400" dirty="0">
                <a:latin typeface="Georgia" panose="02040502050405020303" pitchFamily="18" charset="0"/>
              </a:rPr>
              <a:t>Previously</a:t>
            </a:r>
          </a:p>
          <a:p>
            <a:pPr marL="342900" indent="-342900">
              <a:lnSpc>
                <a:spcPct val="100000"/>
              </a:lnSpc>
              <a:buFont typeface="Arial" panose="020B0604020202020204" pitchFamily="34" charset="0"/>
              <a:buChar char="•"/>
            </a:pPr>
            <a:r>
              <a:rPr lang="en-US" sz="2000" dirty="0">
                <a:latin typeface="Georgia" panose="02040502050405020303" pitchFamily="18" charset="0"/>
              </a:rPr>
              <a:t>If a petition to compel arbitration was denied and the moving party appealed, trial court proceedings were automatically stayed. </a:t>
            </a:r>
          </a:p>
          <a:p>
            <a:pPr>
              <a:lnSpc>
                <a:spcPct val="100000"/>
              </a:lnSpc>
            </a:pPr>
            <a:endParaRPr lang="en-US" sz="2000" dirty="0">
              <a:latin typeface="Georgia" panose="02040502050405020303" pitchFamily="18" charset="0"/>
            </a:endParaRPr>
          </a:p>
          <a:p>
            <a:pPr>
              <a:lnSpc>
                <a:spcPct val="100000"/>
              </a:lnSpc>
            </a:pPr>
            <a:r>
              <a:rPr lang="en-US" sz="2400" dirty="0">
                <a:latin typeface="Georgia" panose="02040502050405020303" pitchFamily="18" charset="0"/>
              </a:rPr>
              <a:t>Now</a:t>
            </a:r>
          </a:p>
          <a:p>
            <a:pPr marL="342900" indent="-342900">
              <a:lnSpc>
                <a:spcPct val="100000"/>
              </a:lnSpc>
              <a:buFont typeface="Arial" panose="020B0604020202020204" pitchFamily="34" charset="0"/>
              <a:buChar char="•"/>
            </a:pPr>
            <a:r>
              <a:rPr lang="en-US" sz="2000" dirty="0">
                <a:latin typeface="Georgia" panose="02040502050405020303" pitchFamily="18" charset="0"/>
              </a:rPr>
              <a:t>Trial court proceedings are not automatically stayed following the denial of a petition to compel arbitration and subsequent appeal of the denial</a:t>
            </a:r>
          </a:p>
          <a:p>
            <a:pPr marL="342900" indent="-342900">
              <a:lnSpc>
                <a:spcPct val="100000"/>
              </a:lnSpc>
              <a:buFont typeface="Arial" panose="020B0604020202020204" pitchFamily="34" charset="0"/>
              <a:buChar char="•"/>
            </a:pPr>
            <a:r>
              <a:rPr lang="en-US" sz="2000" dirty="0">
                <a:latin typeface="Georgia" panose="02040502050405020303" pitchFamily="18" charset="0"/>
              </a:rPr>
              <a:t>SB 365 allows plaintiffs to continue pursuing their claims during the pendency of the appeal</a:t>
            </a:r>
          </a:p>
          <a:p>
            <a:pPr>
              <a:lnSpc>
                <a:spcPct val="100000"/>
              </a:lnSpc>
            </a:pPr>
            <a:endParaRPr lang="en-US" sz="2000" dirty="0">
              <a:latin typeface="Georgia" panose="02040502050405020303" pitchFamily="18" charset="0"/>
            </a:endParaRPr>
          </a:p>
          <a:p>
            <a:pPr>
              <a:lnSpc>
                <a:spcPct val="100000"/>
              </a:lnSpc>
            </a:pPr>
            <a:r>
              <a:rPr lang="en-US" sz="2400" dirty="0">
                <a:latin typeface="Georgia" panose="02040502050405020303" pitchFamily="18" charset="0"/>
              </a:rPr>
              <a:t>Impact</a:t>
            </a:r>
          </a:p>
          <a:p>
            <a:pPr marL="342900" indent="-342900">
              <a:lnSpc>
                <a:spcPct val="100000"/>
              </a:lnSpc>
              <a:buFont typeface="Arial" panose="020B0604020202020204" pitchFamily="34" charset="0"/>
              <a:buChar char="•"/>
            </a:pPr>
            <a:r>
              <a:rPr lang="en-US" sz="2000" dirty="0">
                <a:latin typeface="Georgia" panose="02040502050405020303" pitchFamily="18" charset="0"/>
              </a:rPr>
              <a:t>May force additional time and costs to be dedicated to the defense of claims that previously would have been paused while failed petitions to compel were appealed.</a:t>
            </a:r>
          </a:p>
          <a:p>
            <a:endParaRPr lang="en-US" dirty="0"/>
          </a:p>
        </p:txBody>
      </p:sp>
    </p:spTree>
    <p:extLst>
      <p:ext uri="{BB962C8B-B14F-4D97-AF65-F5344CB8AC3E}">
        <p14:creationId xmlns:p14="http://schemas.microsoft.com/office/powerpoint/2010/main" val="214982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1805</Words>
  <Application>Microsoft Office PowerPoint</Application>
  <PresentationFormat>Widescreen</PresentationFormat>
  <Paragraphs>191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Georgia</vt:lpstr>
      <vt:lpstr>System Font Regular</vt:lpstr>
      <vt:lpstr>Office Theme</vt:lpstr>
      <vt:lpstr>PowerPoint Presentation</vt:lpstr>
      <vt:lpstr>Employment Law Update 2024</vt:lpstr>
      <vt:lpstr>Topics of Discussion</vt:lpstr>
      <vt:lpstr>Enhanced Retaliation Protections</vt:lpstr>
      <vt:lpstr>Increased Paid Sick Leave</vt:lpstr>
      <vt:lpstr>Additional Updates to Paid Sick Leave</vt:lpstr>
      <vt:lpstr>Steps to Comply with SB 616</vt:lpstr>
      <vt:lpstr>Leave for Reproductive Loss</vt:lpstr>
      <vt:lpstr>Petitions to Compel Arbitration: No Automatic Stay on Appeal</vt:lpstr>
      <vt:lpstr>Workplace Violence Protection Plans</vt:lpstr>
      <vt:lpstr>Protections for Off-Duty Cannabis Use</vt:lpstr>
      <vt:lpstr>Minimum Wage Increases</vt:lpstr>
      <vt:lpstr>Caselaw Updates</vt:lpstr>
      <vt:lpstr>City of Whittier v. Everest National Insurance Company</vt:lpstr>
      <vt:lpstr>City of Whittier v. Everest National Insurance Company</vt:lpstr>
      <vt:lpstr>Rossi v. Sequoia Union Elementary School</vt:lpstr>
      <vt:lpstr>Rossi v. Sequoia Union Elementary School</vt:lpstr>
      <vt:lpstr>Muldrow v. City of St. Louis Missouri</vt:lpstr>
      <vt:lpstr>Employment Claims Overview</vt:lpstr>
      <vt:lpstr>Employment Claim Overview</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Roberto Lozano</cp:lastModifiedBy>
  <cp:revision>19</cp:revision>
  <dcterms:created xsi:type="dcterms:W3CDTF">2019-11-15T18:15:52Z</dcterms:created>
  <dcterms:modified xsi:type="dcterms:W3CDTF">2024-03-11T14:06:13Z</dcterms:modified>
</cp:coreProperties>
</file>