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9" r:id="rId4"/>
    <p:sldId id="263" r:id="rId5"/>
    <p:sldId id="264" r:id="rId6"/>
    <p:sldId id="267" r:id="rId7"/>
    <p:sldId id="268" r:id="rId8"/>
    <p:sldId id="278" r:id="rId9"/>
    <p:sldId id="261" r:id="rId10"/>
    <p:sldId id="274" r:id="rId11"/>
    <p:sldId id="270" r:id="rId12"/>
    <p:sldId id="275" r:id="rId13"/>
    <p:sldId id="279" r:id="rId14"/>
    <p:sldId id="280" r:id="rId15"/>
    <p:sldId id="281" r:id="rId16"/>
    <p:sldId id="282" r:id="rId17"/>
    <p:sldId id="283" r:id="rId18"/>
    <p:sldId id="271" r:id="rId19"/>
    <p:sldId id="286" r:id="rId20"/>
    <p:sldId id="285" r:id="rId21"/>
    <p:sldId id="284"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72C"/>
    <a:srgbClr val="333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80"/>
  </p:normalViewPr>
  <p:slideViewPr>
    <p:cSldViewPr snapToGrid="0" snapToObjects="1">
      <p:cViewPr varScale="1">
        <p:scale>
          <a:sx n="112" d="100"/>
          <a:sy n="112"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F69A91A-FB54-3748-9B84-1B3C93615017}"/>
              </a:ext>
            </a:extLst>
          </p:cNvPr>
          <p:cNvSpPr>
            <a:spLocks noGrp="1"/>
          </p:cNvSpPr>
          <p:nvPr>
            <p:ph type="body" sz="quarter" idx="12"/>
          </p:nvPr>
        </p:nvSpPr>
        <p:spPr>
          <a:xfrm>
            <a:off x="1300873" y="2035728"/>
            <a:ext cx="9590253" cy="2635025"/>
          </a:xfrm>
          <a:prstGeom prst="rect">
            <a:avLst/>
          </a:prstGeom>
        </p:spPr>
        <p:txBody>
          <a:bodyPr vert="horz"/>
          <a:lstStyle>
            <a:lvl1pPr marL="0" indent="0">
              <a:spcBef>
                <a:spcPts val="0"/>
              </a:spcBef>
              <a:buFontTx/>
              <a:buNone/>
              <a:defRPr sz="2500">
                <a:latin typeface="Calibri"/>
                <a:cs typeface="Calibri"/>
              </a:defRPr>
            </a:lvl1pPr>
          </a:lstStyle>
          <a:p>
            <a:pPr lvl="0"/>
            <a:r>
              <a:rPr lang="en-US" dirty="0"/>
              <a:t>Click to edit Master text styles</a:t>
            </a:r>
          </a:p>
        </p:txBody>
      </p:sp>
      <p:sp>
        <p:nvSpPr>
          <p:cNvPr id="9" name="Text Placeholder 12">
            <a:extLst>
              <a:ext uri="{FF2B5EF4-FFF2-40B4-BE49-F238E27FC236}">
                <a16:creationId xmlns:a16="http://schemas.microsoft.com/office/drawing/2014/main" id="{314E8835-7F65-1641-AC96-67CC5075C9DF}"/>
              </a:ext>
            </a:extLst>
          </p:cNvPr>
          <p:cNvSpPr>
            <a:spLocks noGrp="1"/>
          </p:cNvSpPr>
          <p:nvPr>
            <p:ph type="body" sz="quarter" idx="13"/>
          </p:nvPr>
        </p:nvSpPr>
        <p:spPr>
          <a:xfrm>
            <a:off x="1300874" y="1447800"/>
            <a:ext cx="9590253" cy="587928"/>
          </a:xfrm>
          <a:prstGeom prst="rect">
            <a:avLst/>
          </a:prstGeom>
        </p:spPr>
        <p:txBody>
          <a:bodyPr vert="horz"/>
          <a:lstStyle>
            <a:lvl1pPr marL="0" indent="0">
              <a:buNone/>
              <a:defRPr sz="3200" b="1">
                <a:solidFill>
                  <a:srgbClr val="AE872C"/>
                </a:solidFill>
                <a:latin typeface="Calibri"/>
                <a:cs typeface="Calibri"/>
              </a:defRPr>
            </a:lvl1pPr>
          </a:lstStyle>
          <a:p>
            <a:pPr lvl="0"/>
            <a:r>
              <a:rPr lang="en-US" dirty="0"/>
              <a:t>Click to edit Master text styles</a:t>
            </a:r>
          </a:p>
        </p:txBody>
      </p:sp>
      <p:sp>
        <p:nvSpPr>
          <p:cNvPr id="10" name="Text Placeholder 6">
            <a:extLst>
              <a:ext uri="{FF2B5EF4-FFF2-40B4-BE49-F238E27FC236}">
                <a16:creationId xmlns:a16="http://schemas.microsoft.com/office/drawing/2014/main" id="{D971CDDC-F6EE-3049-A080-978B3E02A5A3}"/>
              </a:ext>
            </a:extLst>
          </p:cNvPr>
          <p:cNvSpPr>
            <a:spLocks noGrp="1"/>
          </p:cNvSpPr>
          <p:nvPr>
            <p:ph type="body" sz="quarter" idx="15"/>
          </p:nvPr>
        </p:nvSpPr>
        <p:spPr>
          <a:xfrm>
            <a:off x="1300872" y="4670753"/>
            <a:ext cx="9590253" cy="977394"/>
          </a:xfrm>
          <a:prstGeom prst="rect">
            <a:avLst/>
          </a:prstGeom>
        </p:spPr>
        <p:txBody>
          <a:bodyPr vert="horz"/>
          <a:lstStyle>
            <a:lvl1pPr marL="342900" indent="-342900">
              <a:buClr>
                <a:srgbClr val="AE872C"/>
              </a:buClr>
              <a:buSzPct val="75000"/>
              <a:buFont typeface="System Font Regular"/>
              <a:buChar char="✷"/>
              <a:defRPr sz="2500">
                <a:latin typeface="Calibri"/>
                <a:cs typeface="Calibri"/>
              </a:defRPr>
            </a:lvl1pPr>
          </a:lstStyle>
          <a:p>
            <a:pPr lvl="0"/>
            <a:r>
              <a:rPr lang="en-US" dirty="0"/>
              <a:t>Click to edit Master text styles</a:t>
            </a:r>
          </a:p>
        </p:txBody>
      </p:sp>
      <p:sp>
        <p:nvSpPr>
          <p:cNvPr id="2" name="Title Placeholder 13">
            <a:extLst>
              <a:ext uri="{FF2B5EF4-FFF2-40B4-BE49-F238E27FC236}">
                <a16:creationId xmlns:a16="http://schemas.microsoft.com/office/drawing/2014/main" id="{2E5B354D-3142-C372-63B1-66D17E746AB1}"/>
              </a:ext>
            </a:extLst>
          </p:cNvPr>
          <p:cNvSpPr>
            <a:spLocks noGrp="1"/>
          </p:cNvSpPr>
          <p:nvPr>
            <p:ph type="title"/>
          </p:nvPr>
        </p:nvSpPr>
        <p:spPr>
          <a:xfrm>
            <a:off x="75531" y="283866"/>
            <a:ext cx="12116469" cy="798006"/>
          </a:xfrm>
          <a:prstGeom prst="rect">
            <a:avLst/>
          </a:prstGeom>
        </p:spPr>
        <p:txBody>
          <a:bodyPr rtlCol="0">
            <a:noAutofit/>
          </a:bodyPr>
          <a:lstStyle>
            <a:lvl1pPr algn="ctr">
              <a:defRPr sz="4000" b="1">
                <a:solidFill>
                  <a:srgbClr val="FFFFFF"/>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54137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3">
            <a:extLst>
              <a:ext uri="{FF2B5EF4-FFF2-40B4-BE49-F238E27FC236}">
                <a16:creationId xmlns:a16="http://schemas.microsoft.com/office/drawing/2014/main" id="{8965988E-BBCE-FD4C-8ADB-6EB355419B89}"/>
              </a:ext>
            </a:extLst>
          </p:cNvPr>
          <p:cNvSpPr>
            <a:spLocks noGrp="1"/>
          </p:cNvSpPr>
          <p:nvPr>
            <p:ph type="title"/>
          </p:nvPr>
        </p:nvSpPr>
        <p:spPr>
          <a:xfrm>
            <a:off x="75531" y="283866"/>
            <a:ext cx="12116469" cy="798006"/>
          </a:xfrm>
          <a:prstGeom prst="rect">
            <a:avLst/>
          </a:prstGeom>
        </p:spPr>
        <p:txBody>
          <a:bodyPr rtlCol="0">
            <a:noAutofit/>
          </a:bodyPr>
          <a:lstStyle>
            <a:lvl1pPr algn="ctr">
              <a:defRPr sz="4000" b="1">
                <a:solidFill>
                  <a:srgbClr val="FFFFFF"/>
                </a:solidFill>
                <a:latin typeface="Calibri"/>
                <a:cs typeface="Calibri"/>
              </a:defRPr>
            </a:lvl1pPr>
          </a:lstStyle>
          <a:p>
            <a:r>
              <a:rPr lang="en-US" dirty="0"/>
              <a:t>Click to edit Master title style</a:t>
            </a:r>
          </a:p>
        </p:txBody>
      </p:sp>
      <p:sp>
        <p:nvSpPr>
          <p:cNvPr id="2" name="Text Placeholder 12">
            <a:extLst>
              <a:ext uri="{FF2B5EF4-FFF2-40B4-BE49-F238E27FC236}">
                <a16:creationId xmlns:a16="http://schemas.microsoft.com/office/drawing/2014/main" id="{0D871FF0-71E5-92C8-93ED-686F9E0F8DD2}"/>
              </a:ext>
            </a:extLst>
          </p:cNvPr>
          <p:cNvSpPr>
            <a:spLocks noGrp="1"/>
          </p:cNvSpPr>
          <p:nvPr>
            <p:ph type="body" sz="quarter" idx="12"/>
          </p:nvPr>
        </p:nvSpPr>
        <p:spPr>
          <a:xfrm>
            <a:off x="1300873" y="2035728"/>
            <a:ext cx="9590253" cy="2635025"/>
          </a:xfrm>
          <a:prstGeom prst="rect">
            <a:avLst/>
          </a:prstGeom>
        </p:spPr>
        <p:txBody>
          <a:bodyPr vert="horz"/>
          <a:lstStyle>
            <a:lvl1pPr marL="0" indent="0">
              <a:spcBef>
                <a:spcPts val="0"/>
              </a:spcBef>
              <a:buFontTx/>
              <a:buNone/>
              <a:defRPr sz="2500">
                <a:latin typeface="Calibri"/>
                <a:cs typeface="Calibri"/>
              </a:defRPr>
            </a:lvl1pPr>
          </a:lstStyle>
          <a:p>
            <a:pPr lvl="0"/>
            <a:r>
              <a:rPr lang="en-US" dirty="0"/>
              <a:t>Click to edit Master text styles</a:t>
            </a:r>
          </a:p>
        </p:txBody>
      </p:sp>
      <p:sp>
        <p:nvSpPr>
          <p:cNvPr id="3" name="Text Placeholder 12">
            <a:extLst>
              <a:ext uri="{FF2B5EF4-FFF2-40B4-BE49-F238E27FC236}">
                <a16:creationId xmlns:a16="http://schemas.microsoft.com/office/drawing/2014/main" id="{E945E3D6-28B1-66A3-378A-4C97D51F1C25}"/>
              </a:ext>
            </a:extLst>
          </p:cNvPr>
          <p:cNvSpPr>
            <a:spLocks noGrp="1"/>
          </p:cNvSpPr>
          <p:nvPr>
            <p:ph type="body" sz="quarter" idx="13"/>
          </p:nvPr>
        </p:nvSpPr>
        <p:spPr>
          <a:xfrm>
            <a:off x="1300874" y="1447800"/>
            <a:ext cx="9590253" cy="587928"/>
          </a:xfrm>
          <a:prstGeom prst="rect">
            <a:avLst/>
          </a:prstGeom>
        </p:spPr>
        <p:txBody>
          <a:bodyPr vert="horz"/>
          <a:lstStyle>
            <a:lvl1pPr marL="0" indent="0">
              <a:buNone/>
              <a:defRPr sz="3200" b="1">
                <a:solidFill>
                  <a:srgbClr val="AE872C"/>
                </a:solidFill>
                <a:latin typeface="Calibri"/>
                <a:cs typeface="Calibri"/>
              </a:defRPr>
            </a:lvl1pPr>
          </a:lstStyle>
          <a:p>
            <a:pPr lvl="0"/>
            <a:r>
              <a:rPr lang="en-US" dirty="0"/>
              <a:t>Click to edit Master text styles</a:t>
            </a:r>
          </a:p>
        </p:txBody>
      </p:sp>
      <p:sp>
        <p:nvSpPr>
          <p:cNvPr id="4" name="Text Placeholder 6">
            <a:extLst>
              <a:ext uri="{FF2B5EF4-FFF2-40B4-BE49-F238E27FC236}">
                <a16:creationId xmlns:a16="http://schemas.microsoft.com/office/drawing/2014/main" id="{6BF78E22-DE1D-CAB9-138F-E466A4487AC2}"/>
              </a:ext>
            </a:extLst>
          </p:cNvPr>
          <p:cNvSpPr>
            <a:spLocks noGrp="1"/>
          </p:cNvSpPr>
          <p:nvPr>
            <p:ph type="body" sz="quarter" idx="15"/>
          </p:nvPr>
        </p:nvSpPr>
        <p:spPr>
          <a:xfrm>
            <a:off x="1300872" y="4670753"/>
            <a:ext cx="9590253" cy="977394"/>
          </a:xfrm>
          <a:prstGeom prst="rect">
            <a:avLst/>
          </a:prstGeom>
        </p:spPr>
        <p:txBody>
          <a:bodyPr vert="horz"/>
          <a:lstStyle>
            <a:lvl1pPr marL="342900" indent="-342900">
              <a:buClr>
                <a:srgbClr val="AE872C"/>
              </a:buClr>
              <a:buSzPct val="75000"/>
              <a:buFont typeface="System Font Regular"/>
              <a:buChar char="✷"/>
              <a:defRPr sz="2500">
                <a:latin typeface="Calibri"/>
                <a:cs typeface="Calibri"/>
              </a:defRPr>
            </a:lvl1pPr>
          </a:lstStyle>
          <a:p>
            <a:pPr lvl="0"/>
            <a:r>
              <a:rPr lang="en-US" dirty="0"/>
              <a:t>Click to edit Master text styles</a:t>
            </a:r>
          </a:p>
        </p:txBody>
      </p:sp>
    </p:spTree>
    <p:extLst>
      <p:ext uri="{BB962C8B-B14F-4D97-AF65-F5344CB8AC3E}">
        <p14:creationId xmlns:p14="http://schemas.microsoft.com/office/powerpoint/2010/main" val="2679115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5965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dpena@sdrma.org" TargetMode="External"/><Relationship Id="rId2" Type="http://schemas.openxmlformats.org/officeDocument/2006/relationships/hyperlink" Target="mailto:jjorgenson@tobinluck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3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4CAC-F174-EF6D-48F3-566AAF8FB787}"/>
              </a:ext>
            </a:extLst>
          </p:cNvPr>
          <p:cNvSpPr>
            <a:spLocks noGrp="1"/>
          </p:cNvSpPr>
          <p:nvPr>
            <p:ph type="title"/>
          </p:nvPr>
        </p:nvSpPr>
        <p:spPr/>
        <p:txBody>
          <a:bodyPr/>
          <a:lstStyle/>
          <a:p>
            <a:r>
              <a:rPr lang="en-US" dirty="0"/>
              <a:t>WORKERS’ COMPENSATION 101</a:t>
            </a:r>
          </a:p>
        </p:txBody>
      </p:sp>
      <p:sp>
        <p:nvSpPr>
          <p:cNvPr id="5" name="Text Placeholder 4">
            <a:extLst>
              <a:ext uri="{FF2B5EF4-FFF2-40B4-BE49-F238E27FC236}">
                <a16:creationId xmlns:a16="http://schemas.microsoft.com/office/drawing/2014/main" id="{4671301C-4E53-3A32-8B78-3EC5B58630DB}"/>
              </a:ext>
            </a:extLst>
          </p:cNvPr>
          <p:cNvSpPr>
            <a:spLocks noGrp="1"/>
          </p:cNvSpPr>
          <p:nvPr>
            <p:ph type="body" sz="quarter" idx="15"/>
          </p:nvPr>
        </p:nvSpPr>
        <p:spPr>
          <a:xfrm>
            <a:off x="1300872" y="1390650"/>
            <a:ext cx="9590253" cy="4257497"/>
          </a:xfrm>
        </p:spPr>
        <p:txBody>
          <a:bodyPr/>
          <a:lstStyle/>
          <a:p>
            <a:pPr marL="0" indent="0">
              <a:buNone/>
            </a:pPr>
            <a:r>
              <a:rPr lang="en-US" sz="3200" b="1" dirty="0">
                <a:solidFill>
                  <a:srgbClr val="AE872C"/>
                </a:solidFill>
              </a:rPr>
              <a:t>Deposition</a:t>
            </a:r>
          </a:p>
          <a:p>
            <a:r>
              <a:rPr lang="en-US" dirty="0"/>
              <a:t>Employer Entitled to have a representative in attendance</a:t>
            </a:r>
          </a:p>
          <a:p>
            <a:pPr marL="0" indent="0">
              <a:buNone/>
            </a:pPr>
            <a:endParaRPr lang="en-US" dirty="0"/>
          </a:p>
          <a:p>
            <a:pPr marL="0" indent="0">
              <a:buNone/>
            </a:pPr>
            <a:r>
              <a:rPr lang="en-US" sz="3200" b="1" dirty="0">
                <a:solidFill>
                  <a:srgbClr val="AE872C"/>
                </a:solidFill>
              </a:rPr>
              <a:t>Medical Records</a:t>
            </a:r>
            <a:endParaRPr lang="en-US" sz="3200" b="1" dirty="0"/>
          </a:p>
          <a:p>
            <a:r>
              <a:rPr lang="en-US" dirty="0"/>
              <a:t>PTP</a:t>
            </a:r>
          </a:p>
          <a:p>
            <a:r>
              <a:rPr lang="en-US" dirty="0"/>
              <a:t>PQME/AME</a:t>
            </a:r>
          </a:p>
          <a:p>
            <a:pPr marL="0" indent="0">
              <a:buNone/>
            </a:pPr>
            <a:endParaRPr lang="en-US" dirty="0"/>
          </a:p>
          <a:p>
            <a:pPr marL="0" indent="0">
              <a:buNone/>
            </a:pPr>
            <a:r>
              <a:rPr lang="en-US" sz="3200" b="1" dirty="0">
                <a:solidFill>
                  <a:srgbClr val="AE872C"/>
                </a:solidFill>
              </a:rPr>
              <a:t>Subpoenaed Records</a:t>
            </a:r>
          </a:p>
          <a:p>
            <a:r>
              <a:rPr lang="en-US" dirty="0"/>
              <a:t>Prior Injuries</a:t>
            </a:r>
          </a:p>
        </p:txBody>
      </p:sp>
    </p:spTree>
    <p:extLst>
      <p:ext uri="{BB962C8B-B14F-4D97-AF65-F5344CB8AC3E}">
        <p14:creationId xmlns:p14="http://schemas.microsoft.com/office/powerpoint/2010/main" val="202664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30E5B1-A460-F999-4E0D-4D9B59C75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E46AD-A32B-00A3-5625-BA3B46D5B4C1}"/>
              </a:ext>
            </a:extLst>
          </p:cNvPr>
          <p:cNvSpPr>
            <a:spLocks noGrp="1"/>
          </p:cNvSpPr>
          <p:nvPr>
            <p:ph type="title"/>
          </p:nvPr>
        </p:nvSpPr>
        <p:spPr>
          <a:xfrm>
            <a:off x="75531" y="1587281"/>
            <a:ext cx="12116469" cy="798006"/>
          </a:xfrm>
        </p:spPr>
        <p:txBody>
          <a:bodyPr/>
          <a:lstStyle/>
          <a:p>
            <a:br>
              <a:rPr lang="en-US" dirty="0">
                <a:solidFill>
                  <a:schemeClr val="bg1"/>
                </a:solidFill>
              </a:rPr>
            </a:br>
            <a:br>
              <a:rPr lang="en-US" dirty="0">
                <a:solidFill>
                  <a:schemeClr val="bg1"/>
                </a:solidFill>
              </a:rPr>
            </a:br>
            <a:r>
              <a:rPr lang="en-US" dirty="0">
                <a:solidFill>
                  <a:schemeClr val="bg1"/>
                </a:solidFill>
              </a:rPr>
              <a:t>TYPES OF BENEFITS</a:t>
            </a:r>
          </a:p>
        </p:txBody>
      </p:sp>
      <p:sp>
        <p:nvSpPr>
          <p:cNvPr id="8" name="Text Placeholder 7">
            <a:extLst>
              <a:ext uri="{FF2B5EF4-FFF2-40B4-BE49-F238E27FC236}">
                <a16:creationId xmlns:a16="http://schemas.microsoft.com/office/drawing/2014/main" id="{81989621-20DF-C7C0-E531-78C31EEF26EC}"/>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9251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A2F6-6412-80A9-EED0-6FB0ED7519A4}"/>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5A932032-C9FE-07D4-9C76-5FD0A1E5C49C}"/>
              </a:ext>
            </a:extLst>
          </p:cNvPr>
          <p:cNvSpPr>
            <a:spLocks noGrp="1"/>
          </p:cNvSpPr>
          <p:nvPr>
            <p:ph type="body" sz="quarter" idx="13"/>
          </p:nvPr>
        </p:nvSpPr>
        <p:spPr/>
        <p:txBody>
          <a:bodyPr/>
          <a:lstStyle/>
          <a:p>
            <a:r>
              <a:rPr lang="en-US" sz="3000" dirty="0"/>
              <a:t>Indemnity Benefits</a:t>
            </a:r>
          </a:p>
        </p:txBody>
      </p:sp>
      <p:sp>
        <p:nvSpPr>
          <p:cNvPr id="5" name="Text Placeholder 4">
            <a:extLst>
              <a:ext uri="{FF2B5EF4-FFF2-40B4-BE49-F238E27FC236}">
                <a16:creationId xmlns:a16="http://schemas.microsoft.com/office/drawing/2014/main" id="{C1B0A8C7-73C9-D212-A38D-3B4D65BC8D4A}"/>
              </a:ext>
            </a:extLst>
          </p:cNvPr>
          <p:cNvSpPr>
            <a:spLocks noGrp="1"/>
          </p:cNvSpPr>
          <p:nvPr>
            <p:ph type="body" sz="quarter" idx="15"/>
          </p:nvPr>
        </p:nvSpPr>
        <p:spPr>
          <a:xfrm>
            <a:off x="1300872" y="1914526"/>
            <a:ext cx="9590253" cy="4257674"/>
          </a:xfrm>
        </p:spPr>
        <p:txBody>
          <a:bodyPr/>
          <a:lstStyle/>
          <a:p>
            <a:pPr>
              <a:lnSpc>
                <a:spcPct val="100000"/>
              </a:lnSpc>
              <a:spcBef>
                <a:spcPts val="0"/>
              </a:spcBef>
            </a:pPr>
            <a:r>
              <a:rPr lang="en-US" sz="1800" dirty="0"/>
              <a:t>Temporary Total Disability (TTD)</a:t>
            </a:r>
          </a:p>
          <a:p>
            <a:pPr lvl="2">
              <a:lnSpc>
                <a:spcPct val="100000"/>
              </a:lnSpc>
              <a:spcBef>
                <a:spcPts val="0"/>
              </a:spcBef>
            </a:pPr>
            <a:r>
              <a:rPr lang="en-US" sz="1400" dirty="0"/>
              <a:t>Injured worker is incapable of performing any kind of work and is unable to earn any income, during the period of disability</a:t>
            </a:r>
          </a:p>
          <a:p>
            <a:pPr lvl="2">
              <a:lnSpc>
                <a:spcPct val="100000"/>
              </a:lnSpc>
              <a:spcBef>
                <a:spcPts val="0"/>
              </a:spcBef>
            </a:pPr>
            <a:r>
              <a:rPr lang="en-US" sz="1400" dirty="0"/>
              <a:t>2/3 of the average weekly earning, subject to minimum/maximum rates</a:t>
            </a:r>
          </a:p>
          <a:p>
            <a:pPr>
              <a:lnSpc>
                <a:spcPct val="100000"/>
              </a:lnSpc>
              <a:spcBef>
                <a:spcPts val="0"/>
              </a:spcBef>
            </a:pPr>
            <a:r>
              <a:rPr lang="en-US" sz="1800" dirty="0"/>
              <a:t>Currently:</a:t>
            </a:r>
          </a:p>
          <a:p>
            <a:pPr lvl="2">
              <a:lnSpc>
                <a:spcPct val="100000"/>
              </a:lnSpc>
              <a:spcBef>
                <a:spcPts val="0"/>
              </a:spcBef>
            </a:pPr>
            <a:r>
              <a:rPr lang="en-US" sz="1400" dirty="0"/>
              <a:t>The minimum is $242.86 per week</a:t>
            </a:r>
          </a:p>
          <a:p>
            <a:pPr lvl="2">
              <a:lnSpc>
                <a:spcPct val="100000"/>
              </a:lnSpc>
              <a:spcBef>
                <a:spcPts val="0"/>
              </a:spcBef>
            </a:pPr>
            <a:r>
              <a:rPr lang="en-US" sz="1400" dirty="0"/>
              <a:t>The maximum is $1,619.15 per week</a:t>
            </a:r>
          </a:p>
          <a:p>
            <a:pPr>
              <a:lnSpc>
                <a:spcPct val="100000"/>
              </a:lnSpc>
              <a:spcBef>
                <a:spcPts val="0"/>
              </a:spcBef>
            </a:pPr>
            <a:r>
              <a:rPr lang="en-US" sz="1800" dirty="0">
                <a:latin typeface="+mn-lt"/>
              </a:rPr>
              <a:t>104 week maximum unless an exception applies then no more than 240 weeks</a:t>
            </a:r>
          </a:p>
          <a:p>
            <a:pPr lvl="1">
              <a:lnSpc>
                <a:spcPct val="100000"/>
              </a:lnSpc>
              <a:spcBef>
                <a:spcPts val="0"/>
              </a:spcBef>
            </a:pPr>
            <a:r>
              <a:rPr lang="en-US" sz="1800" dirty="0"/>
              <a:t>Exceptions: </a:t>
            </a:r>
          </a:p>
          <a:p>
            <a:pPr lvl="2">
              <a:lnSpc>
                <a:spcPct val="100000"/>
              </a:lnSpc>
              <a:spcBef>
                <a:spcPts val="0"/>
              </a:spcBef>
            </a:pPr>
            <a:r>
              <a:rPr lang="en-US" sz="1400" dirty="0"/>
              <a:t>Acute and chronic hepatitis B</a:t>
            </a:r>
          </a:p>
          <a:p>
            <a:pPr lvl="2">
              <a:lnSpc>
                <a:spcPct val="100000"/>
              </a:lnSpc>
              <a:spcBef>
                <a:spcPts val="0"/>
              </a:spcBef>
            </a:pPr>
            <a:r>
              <a:rPr lang="en-US" sz="1400" dirty="0"/>
              <a:t>Acute and chronic hepatitis C</a:t>
            </a:r>
          </a:p>
          <a:p>
            <a:pPr lvl="2">
              <a:lnSpc>
                <a:spcPct val="100000"/>
              </a:lnSpc>
              <a:spcBef>
                <a:spcPts val="0"/>
              </a:spcBef>
            </a:pPr>
            <a:r>
              <a:rPr lang="en-US" sz="1400" dirty="0"/>
              <a:t>Amputations</a:t>
            </a:r>
          </a:p>
          <a:p>
            <a:pPr lvl="2">
              <a:lnSpc>
                <a:spcPct val="100000"/>
              </a:lnSpc>
              <a:spcBef>
                <a:spcPts val="0"/>
              </a:spcBef>
            </a:pPr>
            <a:r>
              <a:rPr lang="en-US" sz="1400" dirty="0"/>
              <a:t>Severe burns</a:t>
            </a:r>
          </a:p>
          <a:p>
            <a:pPr lvl="2">
              <a:lnSpc>
                <a:spcPct val="100000"/>
              </a:lnSpc>
              <a:spcBef>
                <a:spcPts val="0"/>
              </a:spcBef>
            </a:pPr>
            <a:r>
              <a:rPr lang="en-US" sz="1400" dirty="0"/>
              <a:t>HIV</a:t>
            </a:r>
          </a:p>
          <a:p>
            <a:pPr lvl="2">
              <a:lnSpc>
                <a:spcPct val="100000"/>
              </a:lnSpc>
              <a:spcBef>
                <a:spcPts val="0"/>
              </a:spcBef>
            </a:pPr>
            <a:r>
              <a:rPr lang="en-US" sz="1400" dirty="0"/>
              <a:t>High-velocity eye injuries</a:t>
            </a:r>
          </a:p>
          <a:p>
            <a:pPr lvl="2">
              <a:lnSpc>
                <a:spcPct val="100000"/>
              </a:lnSpc>
              <a:spcBef>
                <a:spcPts val="0"/>
              </a:spcBef>
            </a:pPr>
            <a:r>
              <a:rPr lang="en-US" sz="1400" dirty="0"/>
              <a:t>Chemical burns to the eyes</a:t>
            </a:r>
          </a:p>
          <a:p>
            <a:pPr lvl="2">
              <a:lnSpc>
                <a:spcPct val="100000"/>
              </a:lnSpc>
              <a:spcBef>
                <a:spcPts val="0"/>
              </a:spcBef>
            </a:pPr>
            <a:r>
              <a:rPr lang="en-US" sz="1400" dirty="0"/>
              <a:t>Pulmonary fibrosis</a:t>
            </a:r>
          </a:p>
          <a:p>
            <a:pPr lvl="2">
              <a:lnSpc>
                <a:spcPct val="100000"/>
              </a:lnSpc>
              <a:spcBef>
                <a:spcPts val="0"/>
              </a:spcBef>
            </a:pPr>
            <a:r>
              <a:rPr lang="en-US" sz="1400" dirty="0"/>
              <a:t>Chronic lung disease</a:t>
            </a:r>
          </a:p>
          <a:p>
            <a:endParaRPr lang="en-US" sz="1800" dirty="0"/>
          </a:p>
        </p:txBody>
      </p:sp>
    </p:spTree>
    <p:extLst>
      <p:ext uri="{BB962C8B-B14F-4D97-AF65-F5344CB8AC3E}">
        <p14:creationId xmlns:p14="http://schemas.microsoft.com/office/powerpoint/2010/main" val="220342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5DAC-FF3F-4519-FBB6-AAE16D32FB53}"/>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5345841D-AA91-7194-BE21-F6432FA6AC63}"/>
              </a:ext>
            </a:extLst>
          </p:cNvPr>
          <p:cNvSpPr>
            <a:spLocks noGrp="1"/>
          </p:cNvSpPr>
          <p:nvPr>
            <p:ph type="body" sz="quarter" idx="13"/>
          </p:nvPr>
        </p:nvSpPr>
        <p:spPr/>
        <p:txBody>
          <a:bodyPr/>
          <a:lstStyle/>
          <a:p>
            <a:r>
              <a:rPr lang="en-US" dirty="0"/>
              <a:t>Indemnity Benefits</a:t>
            </a:r>
          </a:p>
        </p:txBody>
      </p:sp>
      <p:sp>
        <p:nvSpPr>
          <p:cNvPr id="5" name="Text Placeholder 4">
            <a:extLst>
              <a:ext uri="{FF2B5EF4-FFF2-40B4-BE49-F238E27FC236}">
                <a16:creationId xmlns:a16="http://schemas.microsoft.com/office/drawing/2014/main" id="{63B49995-B2AB-7955-B260-5A25082EF149}"/>
              </a:ext>
            </a:extLst>
          </p:cNvPr>
          <p:cNvSpPr>
            <a:spLocks noGrp="1"/>
          </p:cNvSpPr>
          <p:nvPr>
            <p:ph type="body" sz="quarter" idx="15"/>
          </p:nvPr>
        </p:nvSpPr>
        <p:spPr>
          <a:xfrm>
            <a:off x="1300872" y="2190750"/>
            <a:ext cx="9590253" cy="3457397"/>
          </a:xfrm>
        </p:spPr>
        <p:txBody>
          <a:bodyPr/>
          <a:lstStyle/>
          <a:p>
            <a:r>
              <a:rPr lang="en-US" sz="2000" dirty="0">
                <a:latin typeface="+mn-lt"/>
              </a:rPr>
              <a:t>Temporary Partial Disability </a:t>
            </a:r>
          </a:p>
          <a:p>
            <a:pPr lvl="1"/>
            <a:r>
              <a:rPr lang="en-US" sz="2000" dirty="0"/>
              <a:t>Injured worker is capable of performing some work, but not full normal duties, during the period of disability</a:t>
            </a:r>
          </a:p>
          <a:p>
            <a:pPr lvl="1"/>
            <a:r>
              <a:rPr lang="en-US" sz="2000" dirty="0"/>
              <a:t>Injured worker may be released to “modified duty”, or “light duty” and the employer may be willing to provide reduced earning in exchange for providing work within the restrictions provided by the PTP</a:t>
            </a:r>
          </a:p>
          <a:p>
            <a:r>
              <a:rPr lang="en-US" sz="2000" dirty="0">
                <a:latin typeface="+mn-lt"/>
              </a:rPr>
              <a:t>Safety/Firefighters</a:t>
            </a:r>
          </a:p>
          <a:p>
            <a:pPr lvl="1"/>
            <a:r>
              <a:rPr lang="en-US" sz="2000" b="0" i="0" u="none" strike="noStrike" baseline="0" dirty="0"/>
              <a:t>Labor Code 4850 provides that a public safety worker is entitled to a </a:t>
            </a:r>
            <a:r>
              <a:rPr lang="en-US" sz="2000" b="0" i="1" u="none" strike="noStrike" baseline="0" dirty="0"/>
              <a:t>one-year leave of absence and is entitled to full pay without loss of salary in lieu of temporary disability payments</a:t>
            </a:r>
            <a:r>
              <a:rPr lang="en-US" sz="2000" b="0" i="0" u="none" strike="noStrike" baseline="0" dirty="0"/>
              <a:t>. If employee remains disabled after one year, then he or she can transition to Temporary Disability benefits.</a:t>
            </a:r>
            <a:endParaRPr lang="en-US" sz="2000" dirty="0"/>
          </a:p>
          <a:p>
            <a:pPr marL="0" indent="0">
              <a:buNone/>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21065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6B33-2DF2-79D9-A03A-A495B4401976}"/>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EE6ED57F-8CC2-8938-BE17-DD637D52E5A6}"/>
              </a:ext>
            </a:extLst>
          </p:cNvPr>
          <p:cNvSpPr>
            <a:spLocks noGrp="1"/>
          </p:cNvSpPr>
          <p:nvPr>
            <p:ph type="body" sz="quarter" idx="13"/>
          </p:nvPr>
        </p:nvSpPr>
        <p:spPr/>
        <p:txBody>
          <a:bodyPr/>
          <a:lstStyle/>
          <a:p>
            <a:r>
              <a:rPr lang="en-US" dirty="0"/>
              <a:t>Indemnity Benefits</a:t>
            </a:r>
          </a:p>
        </p:txBody>
      </p:sp>
      <p:sp>
        <p:nvSpPr>
          <p:cNvPr id="5" name="Text Placeholder 4">
            <a:extLst>
              <a:ext uri="{FF2B5EF4-FFF2-40B4-BE49-F238E27FC236}">
                <a16:creationId xmlns:a16="http://schemas.microsoft.com/office/drawing/2014/main" id="{1097EA8D-3949-3879-BBA5-B7CA51D0CB96}"/>
              </a:ext>
            </a:extLst>
          </p:cNvPr>
          <p:cNvSpPr>
            <a:spLocks noGrp="1"/>
          </p:cNvSpPr>
          <p:nvPr>
            <p:ph type="body" sz="quarter" idx="15"/>
          </p:nvPr>
        </p:nvSpPr>
        <p:spPr>
          <a:xfrm>
            <a:off x="1300872" y="2035728"/>
            <a:ext cx="9590253" cy="3612419"/>
          </a:xfrm>
        </p:spPr>
        <p:txBody>
          <a:bodyPr/>
          <a:lstStyle/>
          <a:p>
            <a:r>
              <a:rPr lang="en-US" sz="2000" dirty="0"/>
              <a:t>Permanent Disability</a:t>
            </a:r>
          </a:p>
          <a:p>
            <a:pPr lvl="1"/>
            <a:r>
              <a:rPr lang="en-US" sz="2000" dirty="0"/>
              <a:t>Paid weekly to compensate an injured worker for loss of ability to compete in the open labor market</a:t>
            </a:r>
          </a:p>
          <a:p>
            <a:r>
              <a:rPr lang="en-US" sz="2000" dirty="0"/>
              <a:t>PD starts after either</a:t>
            </a:r>
          </a:p>
          <a:p>
            <a:pPr lvl="1"/>
            <a:r>
              <a:rPr lang="en-US" sz="2000" dirty="0"/>
              <a:t>The end of TTD; or, </a:t>
            </a:r>
          </a:p>
          <a:p>
            <a:pPr lvl="1"/>
            <a:r>
              <a:rPr lang="en-US" sz="2000" dirty="0"/>
              <a:t>When there is evidence of PD when no TD has been paid</a:t>
            </a:r>
          </a:p>
          <a:p>
            <a:r>
              <a:rPr lang="en-US" sz="2000" dirty="0"/>
              <a:t>If the applicant returns to work for the same employer, then PD can be withheld until settlement </a:t>
            </a:r>
          </a:p>
          <a:p>
            <a:r>
              <a:rPr lang="en-US" sz="2000" dirty="0"/>
              <a:t>Percentage of impairment is based upon the findings of either the PTP, the QME/AME or in consideration of both</a:t>
            </a:r>
          </a:p>
          <a:p>
            <a:pPr lvl="1"/>
            <a:r>
              <a:rPr lang="en-US" sz="1900" dirty="0"/>
              <a:t>Adjusted for age, occupation and body part(s) involved in the injury</a:t>
            </a:r>
          </a:p>
        </p:txBody>
      </p:sp>
    </p:spTree>
    <p:extLst>
      <p:ext uri="{BB962C8B-B14F-4D97-AF65-F5344CB8AC3E}">
        <p14:creationId xmlns:p14="http://schemas.microsoft.com/office/powerpoint/2010/main" val="305402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7F1-419C-632D-93B0-08B0325F0699}"/>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59DFF425-BC57-71C8-151A-82C3F893235B}"/>
              </a:ext>
            </a:extLst>
          </p:cNvPr>
          <p:cNvSpPr>
            <a:spLocks noGrp="1"/>
          </p:cNvSpPr>
          <p:nvPr>
            <p:ph type="body" sz="quarter" idx="13"/>
          </p:nvPr>
        </p:nvSpPr>
        <p:spPr/>
        <p:txBody>
          <a:bodyPr/>
          <a:lstStyle/>
          <a:p>
            <a:r>
              <a:rPr lang="en-US" dirty="0"/>
              <a:t>Medical Treatment</a:t>
            </a:r>
          </a:p>
        </p:txBody>
      </p:sp>
      <p:sp>
        <p:nvSpPr>
          <p:cNvPr id="5" name="Text Placeholder 4">
            <a:extLst>
              <a:ext uri="{FF2B5EF4-FFF2-40B4-BE49-F238E27FC236}">
                <a16:creationId xmlns:a16="http://schemas.microsoft.com/office/drawing/2014/main" id="{FC3AD76F-D454-549B-4E65-DC52A7892C14}"/>
              </a:ext>
            </a:extLst>
          </p:cNvPr>
          <p:cNvSpPr>
            <a:spLocks noGrp="1"/>
          </p:cNvSpPr>
          <p:nvPr>
            <p:ph type="body" sz="quarter" idx="15"/>
          </p:nvPr>
        </p:nvSpPr>
        <p:spPr>
          <a:xfrm>
            <a:off x="1300872" y="2225040"/>
            <a:ext cx="9590253" cy="3423107"/>
          </a:xfrm>
        </p:spPr>
        <p:txBody>
          <a:bodyPr/>
          <a:lstStyle/>
          <a:p>
            <a:r>
              <a:rPr lang="en-US" dirty="0"/>
              <a:t>Treatment reasonable and necessary to cure or relieve</a:t>
            </a:r>
          </a:p>
          <a:p>
            <a:r>
              <a:rPr lang="en-US" dirty="0"/>
              <a:t>PTP Reporting</a:t>
            </a:r>
          </a:p>
          <a:p>
            <a:pPr lvl="1"/>
            <a:r>
              <a:rPr lang="en-US" dirty="0"/>
              <a:t>If injury accepted, treatment subject to Utilization Review (UR) and Independent Medical Review (IMR)</a:t>
            </a:r>
          </a:p>
        </p:txBody>
      </p:sp>
    </p:spTree>
    <p:extLst>
      <p:ext uri="{BB962C8B-B14F-4D97-AF65-F5344CB8AC3E}">
        <p14:creationId xmlns:p14="http://schemas.microsoft.com/office/powerpoint/2010/main" val="342159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39E4-093C-6D42-0952-783518B08A80}"/>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B1973617-9AA0-53B5-FADE-34E452FA6FA2}"/>
              </a:ext>
            </a:extLst>
          </p:cNvPr>
          <p:cNvSpPr>
            <a:spLocks noGrp="1"/>
          </p:cNvSpPr>
          <p:nvPr>
            <p:ph type="body" sz="quarter" idx="13"/>
          </p:nvPr>
        </p:nvSpPr>
        <p:spPr/>
        <p:txBody>
          <a:bodyPr/>
          <a:lstStyle/>
          <a:p>
            <a:r>
              <a:rPr lang="en-US" dirty="0"/>
              <a:t>Return to Work</a:t>
            </a:r>
          </a:p>
        </p:txBody>
      </p:sp>
      <p:sp>
        <p:nvSpPr>
          <p:cNvPr id="5" name="Text Placeholder 4">
            <a:extLst>
              <a:ext uri="{FF2B5EF4-FFF2-40B4-BE49-F238E27FC236}">
                <a16:creationId xmlns:a16="http://schemas.microsoft.com/office/drawing/2014/main" id="{82EF1D0C-7A05-D080-4BD9-34D84063ECBF}"/>
              </a:ext>
            </a:extLst>
          </p:cNvPr>
          <p:cNvSpPr>
            <a:spLocks noGrp="1"/>
          </p:cNvSpPr>
          <p:nvPr>
            <p:ph type="body" sz="quarter" idx="15"/>
          </p:nvPr>
        </p:nvSpPr>
        <p:spPr>
          <a:xfrm>
            <a:off x="1300872" y="2217420"/>
            <a:ext cx="9590253" cy="3430727"/>
          </a:xfrm>
        </p:spPr>
        <p:txBody>
          <a:bodyPr/>
          <a:lstStyle/>
          <a:p>
            <a:r>
              <a:rPr lang="en-US" sz="2000" dirty="0"/>
              <a:t>Supplemental Job Displacement Benefit (SJDB) Voucher</a:t>
            </a:r>
          </a:p>
          <a:p>
            <a:r>
              <a:rPr lang="en-US" sz="2000" dirty="0"/>
              <a:t>For dates of injuries after 01/02/2013 the voucher is worth $6,000.00</a:t>
            </a:r>
          </a:p>
          <a:p>
            <a:r>
              <a:rPr lang="en-US" sz="2000" dirty="0"/>
              <a:t>Eligibility:</a:t>
            </a:r>
          </a:p>
          <a:p>
            <a:pPr lvl="1"/>
            <a:r>
              <a:rPr lang="en-US" sz="1900" dirty="0"/>
              <a:t>Evidence of permanent disability; and, </a:t>
            </a:r>
          </a:p>
          <a:p>
            <a:pPr lvl="1"/>
            <a:r>
              <a:rPr lang="en-US" sz="1900" dirty="0"/>
              <a:t>Employer does not offer a return to work within 60 days following receipt of a report from the PTP/PQME/AME finding disability for all conditions that become P&amp;S/MMI</a:t>
            </a:r>
          </a:p>
          <a:p>
            <a:r>
              <a:rPr lang="en-US" sz="2000" dirty="0"/>
              <a:t>Injured worker has 30 days to accept the offer</a:t>
            </a:r>
          </a:p>
          <a:p>
            <a:pPr lvl="1"/>
            <a:r>
              <a:rPr lang="en-US" sz="1900" dirty="0"/>
              <a:t>If applicant does not timely accept, the employer would not be liable for the voucher</a:t>
            </a:r>
          </a:p>
        </p:txBody>
      </p:sp>
    </p:spTree>
    <p:extLst>
      <p:ext uri="{BB962C8B-B14F-4D97-AF65-F5344CB8AC3E}">
        <p14:creationId xmlns:p14="http://schemas.microsoft.com/office/powerpoint/2010/main" val="394857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7323-3BF7-2A9F-197F-36986D8FACE9}"/>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A83F1C51-026E-DB0C-E219-F2859477644F}"/>
              </a:ext>
            </a:extLst>
          </p:cNvPr>
          <p:cNvSpPr>
            <a:spLocks noGrp="1"/>
          </p:cNvSpPr>
          <p:nvPr>
            <p:ph type="body" sz="quarter" idx="13"/>
          </p:nvPr>
        </p:nvSpPr>
        <p:spPr/>
        <p:txBody>
          <a:bodyPr/>
          <a:lstStyle/>
          <a:p>
            <a:r>
              <a:rPr lang="en-US" dirty="0"/>
              <a:t>Death Benefits</a:t>
            </a:r>
          </a:p>
        </p:txBody>
      </p:sp>
      <p:sp>
        <p:nvSpPr>
          <p:cNvPr id="5" name="Text Placeholder 4">
            <a:extLst>
              <a:ext uri="{FF2B5EF4-FFF2-40B4-BE49-F238E27FC236}">
                <a16:creationId xmlns:a16="http://schemas.microsoft.com/office/drawing/2014/main" id="{33C39AC0-DF10-7317-AD0F-E6A7A885DDB9}"/>
              </a:ext>
            </a:extLst>
          </p:cNvPr>
          <p:cNvSpPr>
            <a:spLocks noGrp="1"/>
          </p:cNvSpPr>
          <p:nvPr>
            <p:ph type="body" sz="quarter" idx="15"/>
          </p:nvPr>
        </p:nvSpPr>
        <p:spPr>
          <a:xfrm>
            <a:off x="1300872" y="2401656"/>
            <a:ext cx="9590253" cy="3246491"/>
          </a:xfrm>
        </p:spPr>
        <p:txBody>
          <a:bodyPr/>
          <a:lstStyle/>
          <a:p>
            <a:r>
              <a:rPr lang="en-US" dirty="0"/>
              <a:t>Statutorily determined benefits are payable to the dependents of the deceased injured worker</a:t>
            </a:r>
          </a:p>
          <a:p>
            <a:r>
              <a:rPr lang="en-US" dirty="0"/>
              <a:t>Benefits are based on status of dependency (total or partial as well as the number of dependents)</a:t>
            </a:r>
          </a:p>
          <a:p>
            <a:r>
              <a:rPr lang="en-US" dirty="0"/>
              <a:t>Up to $10,000 for burial expenses</a:t>
            </a:r>
          </a:p>
          <a:p>
            <a:r>
              <a:rPr lang="en-US" dirty="0"/>
              <a:t>If there are no dependents, then California state law mandates that payment of $250,000 be paid to the State of California Death Without Dependents (DWD)</a:t>
            </a:r>
          </a:p>
          <a:p>
            <a:endParaRPr lang="en-US" dirty="0"/>
          </a:p>
        </p:txBody>
      </p:sp>
    </p:spTree>
    <p:extLst>
      <p:ext uri="{BB962C8B-B14F-4D97-AF65-F5344CB8AC3E}">
        <p14:creationId xmlns:p14="http://schemas.microsoft.com/office/powerpoint/2010/main" val="288684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3FA474-86D2-A859-DAB6-35C2DB754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D8FE4-4606-AE41-A634-D1E948639DA7}"/>
              </a:ext>
            </a:extLst>
          </p:cNvPr>
          <p:cNvSpPr>
            <a:spLocks noGrp="1"/>
          </p:cNvSpPr>
          <p:nvPr>
            <p:ph type="title"/>
          </p:nvPr>
        </p:nvSpPr>
        <p:spPr>
          <a:xfrm>
            <a:off x="75531" y="1587281"/>
            <a:ext cx="12116469" cy="798006"/>
          </a:xfrm>
        </p:spPr>
        <p:txBody>
          <a:bodyPr/>
          <a:lstStyle/>
          <a:p>
            <a:br>
              <a:rPr lang="en-US" dirty="0">
                <a:solidFill>
                  <a:schemeClr val="bg1"/>
                </a:solidFill>
              </a:rPr>
            </a:br>
            <a:br>
              <a:rPr lang="en-US" dirty="0">
                <a:solidFill>
                  <a:schemeClr val="bg1"/>
                </a:solidFill>
              </a:rPr>
            </a:br>
            <a:r>
              <a:rPr lang="en-US" dirty="0">
                <a:solidFill>
                  <a:schemeClr val="bg1"/>
                </a:solidFill>
              </a:rPr>
              <a:t>TYPES OF SETTLEMENT</a:t>
            </a:r>
          </a:p>
        </p:txBody>
      </p:sp>
    </p:spTree>
    <p:extLst>
      <p:ext uri="{BB962C8B-B14F-4D97-AF65-F5344CB8AC3E}">
        <p14:creationId xmlns:p14="http://schemas.microsoft.com/office/powerpoint/2010/main" val="37433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8EFF-8D40-DE3A-16CB-3C445953C320}"/>
              </a:ext>
            </a:extLst>
          </p:cNvPr>
          <p:cNvSpPr>
            <a:spLocks noGrp="1"/>
          </p:cNvSpPr>
          <p:nvPr>
            <p:ph type="title"/>
          </p:nvPr>
        </p:nvSpPr>
        <p:spPr/>
        <p:txBody>
          <a:bodyPr/>
          <a:lstStyle/>
          <a:p>
            <a:r>
              <a:rPr lang="en-US" dirty="0"/>
              <a:t>WORKERS’ COMPENSATION 101</a:t>
            </a:r>
          </a:p>
        </p:txBody>
      </p:sp>
      <p:sp>
        <p:nvSpPr>
          <p:cNvPr id="5" name="Text Placeholder 4">
            <a:extLst>
              <a:ext uri="{FF2B5EF4-FFF2-40B4-BE49-F238E27FC236}">
                <a16:creationId xmlns:a16="http://schemas.microsoft.com/office/drawing/2014/main" id="{D4D3FF36-6273-07BA-72D6-25DAD9992BE2}"/>
              </a:ext>
            </a:extLst>
          </p:cNvPr>
          <p:cNvSpPr>
            <a:spLocks noGrp="1"/>
          </p:cNvSpPr>
          <p:nvPr>
            <p:ph type="body" sz="quarter" idx="15"/>
          </p:nvPr>
        </p:nvSpPr>
        <p:spPr>
          <a:xfrm>
            <a:off x="1300872" y="1609860"/>
            <a:ext cx="9590253" cy="4038288"/>
          </a:xfrm>
        </p:spPr>
        <p:txBody>
          <a:bodyPr/>
          <a:lstStyle/>
          <a:p>
            <a:pPr marL="0" indent="0">
              <a:buNone/>
            </a:pPr>
            <a:r>
              <a:rPr lang="en-US" sz="2000" b="1" dirty="0">
                <a:solidFill>
                  <a:srgbClr val="AE872C"/>
                </a:solidFill>
              </a:rPr>
              <a:t>Compromise and Release</a:t>
            </a:r>
          </a:p>
          <a:p>
            <a:r>
              <a:rPr lang="en-US" sz="2000" dirty="0"/>
              <a:t>Buys out: </a:t>
            </a:r>
          </a:p>
          <a:p>
            <a:pPr lvl="1"/>
            <a:r>
              <a:rPr lang="en-US" sz="2000" dirty="0"/>
              <a:t>Impairment/Indemnity</a:t>
            </a:r>
          </a:p>
          <a:p>
            <a:pPr lvl="1"/>
            <a:r>
              <a:rPr lang="en-US" sz="2000" dirty="0"/>
              <a:t>Future Medical Care</a:t>
            </a:r>
          </a:p>
          <a:p>
            <a:pPr marL="0" indent="0">
              <a:buNone/>
            </a:pPr>
            <a:r>
              <a:rPr lang="en-US" sz="2000" b="1" dirty="0">
                <a:solidFill>
                  <a:srgbClr val="AE872C"/>
                </a:solidFill>
              </a:rPr>
              <a:t>Stipulation with Request for Award (STIPS)</a:t>
            </a:r>
          </a:p>
          <a:p>
            <a:r>
              <a:rPr lang="en-US" sz="2000" dirty="0"/>
              <a:t>Resolves:</a:t>
            </a:r>
          </a:p>
          <a:p>
            <a:pPr lvl="1"/>
            <a:r>
              <a:rPr lang="en-US" sz="2000" dirty="0"/>
              <a:t>Impairment</a:t>
            </a:r>
          </a:p>
          <a:p>
            <a:r>
              <a:rPr lang="en-US" sz="2000" dirty="0"/>
              <a:t>Still open and available to the injured worker: </a:t>
            </a:r>
          </a:p>
          <a:p>
            <a:pPr lvl="1"/>
            <a:r>
              <a:rPr lang="en-US" sz="2000" dirty="0"/>
              <a:t>Future Medical</a:t>
            </a:r>
          </a:p>
          <a:p>
            <a:r>
              <a:rPr lang="en-US" sz="2000" dirty="0"/>
              <a:t>Can be reopened</a:t>
            </a:r>
          </a:p>
          <a:p>
            <a:endParaRPr lang="en-US" dirty="0"/>
          </a:p>
          <a:p>
            <a:endParaRPr lang="en-US" dirty="0"/>
          </a:p>
        </p:txBody>
      </p:sp>
    </p:spTree>
    <p:extLst>
      <p:ext uri="{BB962C8B-B14F-4D97-AF65-F5344CB8AC3E}">
        <p14:creationId xmlns:p14="http://schemas.microsoft.com/office/powerpoint/2010/main" val="168781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1704012"/>
            <a:ext cx="12116469" cy="798006"/>
          </a:xfrm>
        </p:spPr>
        <p:txBody>
          <a:bodyPr/>
          <a:lstStyle/>
          <a:p>
            <a:r>
              <a:rPr lang="en-US" dirty="0">
                <a:solidFill>
                  <a:srgbClr val="AE872C"/>
                </a:solidFill>
              </a:rPr>
              <a:t>WORKERS’ COMPENSATION 101</a:t>
            </a:r>
            <a:br>
              <a:rPr lang="en-US" dirty="0">
                <a:solidFill>
                  <a:srgbClr val="AE872C"/>
                </a:solidFill>
              </a:rPr>
            </a:br>
            <a:endParaRPr lang="en-US" dirty="0">
              <a:solidFill>
                <a:srgbClr val="AE872C"/>
              </a:solidFill>
            </a:endParaRP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a:xfrm>
            <a:off x="1300874" y="2502018"/>
            <a:ext cx="9590253" cy="587928"/>
          </a:xfrm>
        </p:spPr>
        <p:txBody>
          <a:bodyPr/>
          <a:lstStyle/>
          <a:p>
            <a:pPr algn="ctr"/>
            <a:r>
              <a:rPr lang="en-US" dirty="0">
                <a:solidFill>
                  <a:srgbClr val="333D48"/>
                </a:solidFill>
              </a:rPr>
              <a:t>And Other Good Practices</a:t>
            </a:r>
          </a:p>
        </p:txBody>
      </p:sp>
    </p:spTree>
    <p:extLst>
      <p:ext uri="{BB962C8B-B14F-4D97-AF65-F5344CB8AC3E}">
        <p14:creationId xmlns:p14="http://schemas.microsoft.com/office/powerpoint/2010/main" val="194235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43161-F1DD-9264-18F1-A86FCE03B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691C1-88DD-59F6-CEC6-21A2803CD864}"/>
              </a:ext>
            </a:extLst>
          </p:cNvPr>
          <p:cNvSpPr>
            <a:spLocks noGrp="1"/>
          </p:cNvSpPr>
          <p:nvPr>
            <p:ph type="title"/>
          </p:nvPr>
        </p:nvSpPr>
        <p:spPr>
          <a:xfrm>
            <a:off x="75531" y="1587281"/>
            <a:ext cx="12116469" cy="798006"/>
          </a:xfrm>
        </p:spPr>
        <p:txBody>
          <a:bodyPr/>
          <a:lstStyle/>
          <a:p>
            <a:br>
              <a:rPr lang="en-US" dirty="0">
                <a:solidFill>
                  <a:schemeClr val="bg1"/>
                </a:solidFill>
              </a:rPr>
            </a:br>
            <a:br>
              <a:rPr lang="en-US" dirty="0">
                <a:solidFill>
                  <a:schemeClr val="bg1"/>
                </a:solidFill>
              </a:rPr>
            </a:br>
            <a:r>
              <a:rPr lang="en-US" dirty="0">
                <a:solidFill>
                  <a:schemeClr val="bg1"/>
                </a:solidFill>
              </a:rPr>
              <a:t>OTHER THINGS TO CONSIDER</a:t>
            </a:r>
          </a:p>
        </p:txBody>
      </p:sp>
    </p:spTree>
    <p:extLst>
      <p:ext uri="{BB962C8B-B14F-4D97-AF65-F5344CB8AC3E}">
        <p14:creationId xmlns:p14="http://schemas.microsoft.com/office/powerpoint/2010/main" val="292031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4D22-7379-89B0-F4FE-65DFBE80DEB6}"/>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B28D1F52-0318-A8E3-55E0-5667DA5DEDA3}"/>
              </a:ext>
            </a:extLst>
          </p:cNvPr>
          <p:cNvSpPr>
            <a:spLocks noGrp="1"/>
          </p:cNvSpPr>
          <p:nvPr>
            <p:ph type="body" sz="quarter" idx="13"/>
          </p:nvPr>
        </p:nvSpPr>
        <p:spPr/>
        <p:txBody>
          <a:bodyPr/>
          <a:lstStyle/>
          <a:p>
            <a:r>
              <a:rPr lang="en-US" dirty="0"/>
              <a:t>Other Issues an Employer May Face</a:t>
            </a:r>
          </a:p>
        </p:txBody>
      </p:sp>
      <p:sp>
        <p:nvSpPr>
          <p:cNvPr id="5" name="Text Placeholder 4">
            <a:extLst>
              <a:ext uri="{FF2B5EF4-FFF2-40B4-BE49-F238E27FC236}">
                <a16:creationId xmlns:a16="http://schemas.microsoft.com/office/drawing/2014/main" id="{3E3CBF55-E4F6-D967-9EFF-08070F881FF7}"/>
              </a:ext>
            </a:extLst>
          </p:cNvPr>
          <p:cNvSpPr>
            <a:spLocks noGrp="1"/>
          </p:cNvSpPr>
          <p:nvPr>
            <p:ph type="body" sz="quarter" idx="15"/>
          </p:nvPr>
        </p:nvSpPr>
        <p:spPr>
          <a:xfrm>
            <a:off x="1300872" y="2209800"/>
            <a:ext cx="9590253" cy="3438347"/>
          </a:xfrm>
        </p:spPr>
        <p:txBody>
          <a:bodyPr/>
          <a:lstStyle/>
          <a:p>
            <a:r>
              <a:rPr lang="en-US" sz="1800" dirty="0"/>
              <a:t>Labor Code 132(a)</a:t>
            </a:r>
          </a:p>
          <a:p>
            <a:pPr lvl="1"/>
            <a:r>
              <a:rPr lang="en-US" sz="1600" dirty="0"/>
              <a:t>If an employer has discriminated against an injured worker because of an industrial injury</a:t>
            </a:r>
          </a:p>
          <a:p>
            <a:pPr lvl="2"/>
            <a:r>
              <a:rPr lang="en-US" sz="1600" dirty="0"/>
              <a:t>Employer may be liable for: </a:t>
            </a:r>
          </a:p>
          <a:p>
            <a:pPr lvl="3"/>
            <a:r>
              <a:rPr lang="en-US" sz="1400" dirty="0"/>
              <a:t>A 50% increase in compensation up to $10,000</a:t>
            </a:r>
          </a:p>
          <a:p>
            <a:pPr lvl="3"/>
            <a:r>
              <a:rPr lang="en-US" sz="1400" dirty="0"/>
              <a:t>Costs and expenses up to $250</a:t>
            </a:r>
          </a:p>
          <a:p>
            <a:pPr lvl="3"/>
            <a:r>
              <a:rPr lang="en-US" sz="1400" dirty="0"/>
              <a:t>Reinstatement and</a:t>
            </a:r>
          </a:p>
          <a:p>
            <a:pPr lvl="3"/>
            <a:r>
              <a:rPr lang="en-US" sz="1400" dirty="0"/>
              <a:t>Reimbursement for lost wages and work benefits</a:t>
            </a:r>
          </a:p>
          <a:p>
            <a:r>
              <a:rPr lang="en-US" sz="1800" dirty="0"/>
              <a:t>Serious and Willful Misconduct</a:t>
            </a:r>
          </a:p>
          <a:p>
            <a:pPr lvl="2"/>
            <a:r>
              <a:rPr lang="en-US" sz="1400" dirty="0"/>
              <a:t>If the employer’s deliberate act or extreme recklessness and disregard for employee safety resulted in the applicant’s injury</a:t>
            </a:r>
          </a:p>
          <a:p>
            <a:pPr lvl="2"/>
            <a:r>
              <a:rPr lang="en-US" sz="1400" dirty="0"/>
              <a:t>The burden is on the employee, and it is a high threshold to meet</a:t>
            </a:r>
          </a:p>
          <a:p>
            <a:pPr lvl="2"/>
            <a:r>
              <a:rPr lang="en-US" sz="1400" dirty="0"/>
              <a:t>If the applicant is successful in this claim, the applicant would be entitled to 50% increase in the amount of compensation otherwise recoverable, together with costs and expenses not to exceed $250</a:t>
            </a:r>
          </a:p>
          <a:p>
            <a:pPr lvl="2"/>
            <a:r>
              <a:rPr lang="en-US" sz="1400" dirty="0"/>
              <a:t>The 50% considers impairment, future medical care, medical-legal fees, indemnity benefits and vocational rehabilitation costs</a:t>
            </a:r>
          </a:p>
          <a:p>
            <a:r>
              <a:rPr lang="en-US" sz="1800" dirty="0"/>
              <a:t>These are uninsurable </a:t>
            </a:r>
          </a:p>
          <a:p>
            <a:endParaRPr lang="en-US" dirty="0"/>
          </a:p>
        </p:txBody>
      </p:sp>
    </p:spTree>
    <p:extLst>
      <p:ext uri="{BB962C8B-B14F-4D97-AF65-F5344CB8AC3E}">
        <p14:creationId xmlns:p14="http://schemas.microsoft.com/office/powerpoint/2010/main" val="393872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C941-9D53-A075-DB72-D00D2792B0B4}"/>
              </a:ext>
            </a:extLst>
          </p:cNvPr>
          <p:cNvSpPr>
            <a:spLocks noGrp="1"/>
          </p:cNvSpPr>
          <p:nvPr>
            <p:ph type="title"/>
          </p:nvPr>
        </p:nvSpPr>
        <p:spPr>
          <a:xfrm>
            <a:off x="785308" y="1451092"/>
            <a:ext cx="6131058" cy="1136465"/>
          </a:xfrm>
        </p:spPr>
        <p:txBody>
          <a:bodyPr/>
          <a:lstStyle/>
          <a:p>
            <a:pPr algn="l"/>
            <a:r>
              <a:rPr lang="en-US" dirty="0">
                <a:solidFill>
                  <a:srgbClr val="AE872C"/>
                </a:solidFill>
              </a:rPr>
              <a:t>Questions? </a:t>
            </a:r>
            <a:br>
              <a:rPr lang="en-US" dirty="0">
                <a:solidFill>
                  <a:srgbClr val="AE872C"/>
                </a:solidFill>
              </a:rPr>
            </a:br>
            <a:endParaRPr lang="en-US" dirty="0">
              <a:solidFill>
                <a:srgbClr val="AE872C"/>
              </a:solidFill>
            </a:endParaRPr>
          </a:p>
        </p:txBody>
      </p:sp>
      <p:sp>
        <p:nvSpPr>
          <p:cNvPr id="3" name="Text Placeholder 2">
            <a:extLst>
              <a:ext uri="{FF2B5EF4-FFF2-40B4-BE49-F238E27FC236}">
                <a16:creationId xmlns:a16="http://schemas.microsoft.com/office/drawing/2014/main" id="{F85B5EDB-2965-E7C0-E2D0-83404017F5B6}"/>
              </a:ext>
            </a:extLst>
          </p:cNvPr>
          <p:cNvSpPr>
            <a:spLocks noGrp="1"/>
          </p:cNvSpPr>
          <p:nvPr>
            <p:ph type="body" sz="quarter" idx="12"/>
          </p:nvPr>
        </p:nvSpPr>
        <p:spPr>
          <a:xfrm>
            <a:off x="785309" y="4941725"/>
            <a:ext cx="4973465" cy="1607281"/>
          </a:xfrm>
        </p:spPr>
        <p:txBody>
          <a:bodyPr/>
          <a:lstStyle/>
          <a:p>
            <a:endParaRPr lang="en-US" dirty="0">
              <a:solidFill>
                <a:schemeClr val="bg1"/>
              </a:solidFill>
            </a:endParaRPr>
          </a:p>
        </p:txBody>
      </p:sp>
      <p:sp>
        <p:nvSpPr>
          <p:cNvPr id="4" name="Text Placeholder 3">
            <a:extLst>
              <a:ext uri="{FF2B5EF4-FFF2-40B4-BE49-F238E27FC236}">
                <a16:creationId xmlns:a16="http://schemas.microsoft.com/office/drawing/2014/main" id="{FB3057B0-5213-6DEF-7EBC-5515D9EB6504}"/>
              </a:ext>
            </a:extLst>
          </p:cNvPr>
          <p:cNvSpPr>
            <a:spLocks noGrp="1"/>
          </p:cNvSpPr>
          <p:nvPr>
            <p:ph type="body" sz="quarter" idx="13"/>
          </p:nvPr>
        </p:nvSpPr>
        <p:spPr>
          <a:xfrm>
            <a:off x="785309" y="4270444"/>
            <a:ext cx="5187473" cy="951299"/>
          </a:xfrm>
        </p:spPr>
        <p:txBody>
          <a:bodyPr/>
          <a:lstStyle/>
          <a:p>
            <a:r>
              <a:rPr lang="en-US" dirty="0">
                <a:solidFill>
                  <a:schemeClr val="bg1"/>
                </a:solidFill>
              </a:rPr>
              <a:t>Thank you for attending!</a:t>
            </a:r>
          </a:p>
        </p:txBody>
      </p:sp>
    </p:spTree>
    <p:extLst>
      <p:ext uri="{BB962C8B-B14F-4D97-AF65-F5344CB8AC3E}">
        <p14:creationId xmlns:p14="http://schemas.microsoft.com/office/powerpoint/2010/main" val="205239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t>WORKERS’ COMPENSATION 101</a:t>
            </a:r>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8"/>
            <a:ext cx="9590253" cy="2962992"/>
          </a:xfrm>
        </p:spPr>
        <p:txBody>
          <a:bodyPr/>
          <a:lstStyle/>
          <a:p>
            <a:endParaRPr lang="en-US" sz="1400" b="1" dirty="0"/>
          </a:p>
          <a:p>
            <a:r>
              <a:rPr lang="en-US" sz="1800" b="1" dirty="0"/>
              <a:t>Jessica Jorgenson, Esq.</a:t>
            </a:r>
          </a:p>
          <a:p>
            <a:r>
              <a:rPr lang="en-US" sz="1800" b="1" dirty="0"/>
              <a:t>Tobin Lucks, LLP</a:t>
            </a:r>
          </a:p>
          <a:p>
            <a:r>
              <a:rPr lang="en-US" sz="1800" dirty="0">
                <a:hlinkClick r:id="rId2"/>
              </a:rPr>
              <a:t>jjorgenson@tobinlucks.com</a:t>
            </a:r>
            <a:endParaRPr lang="en-US" sz="1800" dirty="0"/>
          </a:p>
          <a:p>
            <a:r>
              <a:rPr lang="en-US" sz="1800" dirty="0"/>
              <a:t>949-309-8302</a:t>
            </a:r>
          </a:p>
          <a:p>
            <a:endParaRPr lang="en-US" sz="1800" dirty="0"/>
          </a:p>
          <a:p>
            <a:endParaRPr lang="en-US" sz="1800" dirty="0"/>
          </a:p>
          <a:p>
            <a:r>
              <a:rPr lang="en-US" sz="1800" b="1" dirty="0"/>
              <a:t>Danny Peña</a:t>
            </a:r>
          </a:p>
          <a:p>
            <a:r>
              <a:rPr lang="en-US" sz="1800" b="1" dirty="0"/>
              <a:t>Senior Claims Examiner</a:t>
            </a:r>
          </a:p>
          <a:p>
            <a:r>
              <a:rPr lang="en-US" sz="1800" b="1" dirty="0"/>
              <a:t>Special District Risk Management Authority</a:t>
            </a:r>
          </a:p>
          <a:p>
            <a:r>
              <a:rPr lang="en-US" sz="1800" dirty="0">
                <a:hlinkClick r:id="rId3"/>
              </a:rPr>
              <a:t>dpena@sdrma.org</a:t>
            </a:r>
            <a:endParaRPr lang="en-US" sz="1800" dirty="0"/>
          </a:p>
          <a:p>
            <a:endParaRPr lang="en-US" sz="1200" dirty="0"/>
          </a:p>
          <a:p>
            <a:endParaRPr lang="en-US" sz="2200" b="1" dirty="0"/>
          </a:p>
          <a:p>
            <a:endParaRPr lang="en-US" sz="2200" b="1" dirty="0"/>
          </a:p>
          <a:p>
            <a:endParaRPr lang="en-US" sz="2200" b="1"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Presented By</a:t>
            </a:r>
          </a:p>
        </p:txBody>
      </p:sp>
    </p:spTree>
    <p:extLst>
      <p:ext uri="{BB962C8B-B14F-4D97-AF65-F5344CB8AC3E}">
        <p14:creationId xmlns:p14="http://schemas.microsoft.com/office/powerpoint/2010/main" val="107029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B95B-92F0-23FA-36BE-87A9E76DEB4F}"/>
              </a:ext>
            </a:extLst>
          </p:cNvPr>
          <p:cNvSpPr>
            <a:spLocks noGrp="1"/>
          </p:cNvSpPr>
          <p:nvPr>
            <p:ph type="title"/>
          </p:nvPr>
        </p:nvSpPr>
        <p:spPr/>
        <p:txBody>
          <a:bodyPr/>
          <a:lstStyle/>
          <a:p>
            <a:r>
              <a:rPr lang="en-US" dirty="0"/>
              <a:t>WORKERS’ COMPENSATION 101</a:t>
            </a:r>
          </a:p>
        </p:txBody>
      </p:sp>
      <p:sp>
        <p:nvSpPr>
          <p:cNvPr id="3" name="Text Placeholder 2">
            <a:extLst>
              <a:ext uri="{FF2B5EF4-FFF2-40B4-BE49-F238E27FC236}">
                <a16:creationId xmlns:a16="http://schemas.microsoft.com/office/drawing/2014/main" id="{52850DBA-02D9-759C-160B-1308AE57DBD2}"/>
              </a:ext>
            </a:extLst>
          </p:cNvPr>
          <p:cNvSpPr>
            <a:spLocks noGrp="1"/>
          </p:cNvSpPr>
          <p:nvPr>
            <p:ph type="body" sz="quarter" idx="12"/>
          </p:nvPr>
        </p:nvSpPr>
        <p:spPr/>
        <p:txBody>
          <a:bodyPr/>
          <a:lstStyle/>
          <a:p>
            <a:pPr algn="just"/>
            <a:r>
              <a:rPr lang="en-US" dirty="0"/>
              <a:t>Workers' compensation is a benefit delivery system that provides wage replacement and medical benefits to employees that are injured in the course of employment in exchange for mandatory relinquishment of the employee's right to sue his or her employer for negligence. </a:t>
            </a:r>
          </a:p>
          <a:p>
            <a:pPr algn="ctr"/>
            <a:endParaRPr lang="en-US" dirty="0"/>
          </a:p>
          <a:p>
            <a:pPr algn="ctr"/>
            <a:r>
              <a:rPr lang="en-US" b="1" u="sng" dirty="0">
                <a:latin typeface="Calibri" pitchFamily="34" charset="0"/>
              </a:rPr>
              <a:t>NO FAULT SYSTEM</a:t>
            </a:r>
          </a:p>
          <a:p>
            <a:pPr algn="ctr"/>
            <a:endParaRPr lang="en-US" b="1" u="sng" dirty="0">
              <a:latin typeface="Calibri" pitchFamily="34" charset="0"/>
            </a:endParaRPr>
          </a:p>
          <a:p>
            <a:pPr algn="just"/>
            <a:r>
              <a:rPr lang="en-US" dirty="0"/>
              <a:t>We understand that the workers’ compensation process can be daunting, so SDRMA has prepared the following presentation in conjunction with Tobin Lucks, LLP to explain California workers’ compensation benefits. </a:t>
            </a:r>
          </a:p>
          <a:p>
            <a:pPr algn="ctr"/>
            <a:endParaRPr lang="en-US" dirty="0"/>
          </a:p>
        </p:txBody>
      </p:sp>
      <p:sp>
        <p:nvSpPr>
          <p:cNvPr id="4" name="Text Placeholder 3">
            <a:extLst>
              <a:ext uri="{FF2B5EF4-FFF2-40B4-BE49-F238E27FC236}">
                <a16:creationId xmlns:a16="http://schemas.microsoft.com/office/drawing/2014/main" id="{8F16D721-38FA-9A3D-0815-D0E2E0E6C724}"/>
              </a:ext>
            </a:extLst>
          </p:cNvPr>
          <p:cNvSpPr>
            <a:spLocks noGrp="1"/>
          </p:cNvSpPr>
          <p:nvPr>
            <p:ph type="body" sz="quarter" idx="13"/>
          </p:nvPr>
        </p:nvSpPr>
        <p:spPr/>
        <p:txBody>
          <a:bodyPr/>
          <a:lstStyle/>
          <a:p>
            <a:r>
              <a:rPr lang="en-US" sz="3200" dirty="0"/>
              <a:t>What is Workers’ Compensation?</a:t>
            </a:r>
          </a:p>
          <a:p>
            <a:endParaRPr lang="en-US" dirty="0"/>
          </a:p>
        </p:txBody>
      </p:sp>
      <p:sp>
        <p:nvSpPr>
          <p:cNvPr id="5" name="Text Placeholder 4">
            <a:extLst>
              <a:ext uri="{FF2B5EF4-FFF2-40B4-BE49-F238E27FC236}">
                <a16:creationId xmlns:a16="http://schemas.microsoft.com/office/drawing/2014/main" id="{6CDC4B24-274C-4C6C-1990-FE16746F1CBB}"/>
              </a:ext>
            </a:extLst>
          </p:cNvPr>
          <p:cNvSpPr>
            <a:spLocks noGrp="1"/>
          </p:cNvSpPr>
          <p:nvPr>
            <p:ph type="body" sz="quarter" idx="15"/>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47754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DFCB-987D-F921-DECC-C187F12476A2}"/>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98372CEB-4E53-CFB2-74CA-817836303956}"/>
              </a:ext>
            </a:extLst>
          </p:cNvPr>
          <p:cNvSpPr>
            <a:spLocks noGrp="1"/>
          </p:cNvSpPr>
          <p:nvPr>
            <p:ph type="body" sz="quarter" idx="13"/>
          </p:nvPr>
        </p:nvSpPr>
        <p:spPr/>
        <p:txBody>
          <a:bodyPr/>
          <a:lstStyle/>
          <a:p>
            <a:r>
              <a:rPr lang="en-US" dirty="0"/>
              <a:t>Who is Who? </a:t>
            </a:r>
          </a:p>
        </p:txBody>
      </p:sp>
      <p:sp>
        <p:nvSpPr>
          <p:cNvPr id="5" name="Text Placeholder 4">
            <a:extLst>
              <a:ext uri="{FF2B5EF4-FFF2-40B4-BE49-F238E27FC236}">
                <a16:creationId xmlns:a16="http://schemas.microsoft.com/office/drawing/2014/main" id="{BA60AE3F-7D94-AE4D-24DA-E5A35CD9BC8B}"/>
              </a:ext>
            </a:extLst>
          </p:cNvPr>
          <p:cNvSpPr>
            <a:spLocks noGrp="1"/>
          </p:cNvSpPr>
          <p:nvPr>
            <p:ph type="body" sz="quarter" idx="15"/>
          </p:nvPr>
        </p:nvSpPr>
        <p:spPr>
          <a:xfrm>
            <a:off x="1300872" y="2142836"/>
            <a:ext cx="9590253" cy="3505311"/>
          </a:xfrm>
        </p:spPr>
        <p:txBody>
          <a:bodyPr/>
          <a:lstStyle/>
          <a:p>
            <a:r>
              <a:rPr lang="en-US" sz="2000" dirty="0"/>
              <a:t>Employee/Injured Worker/Applicant</a:t>
            </a:r>
          </a:p>
          <a:p>
            <a:r>
              <a:rPr lang="en-US" sz="2000" dirty="0"/>
              <a:t>Defendant = Employer</a:t>
            </a:r>
          </a:p>
          <a:p>
            <a:r>
              <a:rPr lang="en-US" sz="2000" dirty="0"/>
              <a:t>Applicant Attorney = Attorney for the Injured Employee</a:t>
            </a:r>
          </a:p>
          <a:p>
            <a:r>
              <a:rPr lang="en-US" sz="2000" dirty="0"/>
              <a:t>Doctors:</a:t>
            </a:r>
          </a:p>
          <a:p>
            <a:r>
              <a:rPr lang="en-US" sz="2000" dirty="0"/>
              <a:t>PTP = Primary Treating Physician</a:t>
            </a:r>
          </a:p>
          <a:p>
            <a:r>
              <a:rPr lang="en-US" sz="2000" dirty="0"/>
              <a:t>Medical Evaluator: </a:t>
            </a:r>
          </a:p>
          <a:p>
            <a:r>
              <a:rPr lang="en-US" sz="2000" dirty="0"/>
              <a:t>PQME = Panel Qualified Medical Evaluator</a:t>
            </a:r>
          </a:p>
          <a:p>
            <a:r>
              <a:rPr lang="en-US" sz="2000" dirty="0"/>
              <a:t>AME = Agreed Medical Evaluator</a:t>
            </a:r>
          </a:p>
          <a:p>
            <a:r>
              <a:rPr lang="en-US" sz="2000" dirty="0"/>
              <a:t>WCJ/Judge</a:t>
            </a:r>
          </a:p>
          <a:p>
            <a:r>
              <a:rPr lang="en-US" sz="2000" dirty="0"/>
              <a:t>There is no jury in Workers’ Compensation</a:t>
            </a:r>
          </a:p>
          <a:p>
            <a:endParaRPr lang="en-US" dirty="0"/>
          </a:p>
        </p:txBody>
      </p:sp>
    </p:spTree>
    <p:extLst>
      <p:ext uri="{BB962C8B-B14F-4D97-AF65-F5344CB8AC3E}">
        <p14:creationId xmlns:p14="http://schemas.microsoft.com/office/powerpoint/2010/main" val="303218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0334-B628-FA4F-0EDF-F2A74839CED4}"/>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09FA94C6-A7BA-86EA-4C28-6F3D6F9E2D95}"/>
              </a:ext>
            </a:extLst>
          </p:cNvPr>
          <p:cNvSpPr>
            <a:spLocks noGrp="1"/>
          </p:cNvSpPr>
          <p:nvPr>
            <p:ph type="body" sz="quarter" idx="13"/>
          </p:nvPr>
        </p:nvSpPr>
        <p:spPr/>
        <p:txBody>
          <a:bodyPr/>
          <a:lstStyle/>
          <a:p>
            <a:r>
              <a:rPr lang="en-US" dirty="0"/>
              <a:t>Checklist</a:t>
            </a:r>
          </a:p>
        </p:txBody>
      </p:sp>
      <p:sp>
        <p:nvSpPr>
          <p:cNvPr id="5" name="Text Placeholder 4">
            <a:extLst>
              <a:ext uri="{FF2B5EF4-FFF2-40B4-BE49-F238E27FC236}">
                <a16:creationId xmlns:a16="http://schemas.microsoft.com/office/drawing/2014/main" id="{32B15911-BCC7-E7D8-DE6B-7DA10AE89388}"/>
              </a:ext>
            </a:extLst>
          </p:cNvPr>
          <p:cNvSpPr>
            <a:spLocks noGrp="1"/>
          </p:cNvSpPr>
          <p:nvPr>
            <p:ph type="body" sz="quarter" idx="15"/>
          </p:nvPr>
        </p:nvSpPr>
        <p:spPr>
          <a:xfrm>
            <a:off x="1300872" y="2035728"/>
            <a:ext cx="9590253" cy="3612419"/>
          </a:xfrm>
        </p:spPr>
        <p:txBody>
          <a:bodyPr/>
          <a:lstStyle/>
          <a:p>
            <a:r>
              <a:rPr lang="en-US" sz="1800" dirty="0"/>
              <a:t>Have Workers’ Compensation Coverage</a:t>
            </a:r>
          </a:p>
          <a:p>
            <a:r>
              <a:rPr lang="en-US" sz="1800" dirty="0"/>
              <a:t>Provide Worker’s Compensation notice to new hires</a:t>
            </a:r>
          </a:p>
          <a:p>
            <a:r>
              <a:rPr lang="en-US" sz="1800" dirty="0"/>
              <a:t>Postings: </a:t>
            </a:r>
          </a:p>
          <a:p>
            <a:pPr lvl="1"/>
            <a:r>
              <a:rPr lang="en-US" sz="1800" dirty="0"/>
              <a:t>Notice of Workers’ Compensation Carrier &amp; Coverage</a:t>
            </a:r>
          </a:p>
          <a:p>
            <a:pPr lvl="1"/>
            <a:r>
              <a:rPr lang="en-US" sz="1800" dirty="0"/>
              <a:t>Safety and Health Protection on the job</a:t>
            </a:r>
          </a:p>
          <a:p>
            <a:pPr lvl="1"/>
            <a:r>
              <a:rPr lang="en-US" sz="1800" dirty="0"/>
              <a:t>Company Nurse Hotline/Emergency Phone Numbers</a:t>
            </a:r>
          </a:p>
          <a:p>
            <a:pPr lvl="1"/>
            <a:r>
              <a:rPr lang="en-US" sz="1800" dirty="0"/>
              <a:t>DWC-7 Notice to Employees-Injuries Caused by Work</a:t>
            </a:r>
          </a:p>
          <a:p>
            <a:r>
              <a:rPr lang="en-US" sz="1800" dirty="0"/>
              <a:t>Alleged Injury Occurs</a:t>
            </a:r>
          </a:p>
          <a:p>
            <a:pPr lvl="1"/>
            <a:r>
              <a:rPr lang="en-US" sz="1800" dirty="0"/>
              <a:t>In the event of an injury, contact Company Nurse 24/7/365 Toll-free Injury “hotline” at 877.518.6711 to report all workplace injuries</a:t>
            </a:r>
          </a:p>
          <a:p>
            <a:pPr lvl="1"/>
            <a:r>
              <a:rPr lang="en-US" sz="1800" dirty="0"/>
              <a:t>Provide the DWC-1 Claim form within one day of knowledge</a:t>
            </a:r>
          </a:p>
          <a:p>
            <a:pPr lvl="1"/>
            <a:r>
              <a:rPr lang="en-US" sz="1800" dirty="0"/>
              <a:t>Send the completed DWC-1 Claim form and 5020 Form to administrator within one day of receiving the form from injured worker</a:t>
            </a:r>
          </a:p>
        </p:txBody>
      </p:sp>
    </p:spTree>
    <p:extLst>
      <p:ext uri="{BB962C8B-B14F-4D97-AF65-F5344CB8AC3E}">
        <p14:creationId xmlns:p14="http://schemas.microsoft.com/office/powerpoint/2010/main" val="265712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A0C3-877F-23E6-E0AB-7ACCFE98CB5B}"/>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C1E8BF1B-C848-5072-0306-A40B2621F653}"/>
              </a:ext>
            </a:extLst>
          </p:cNvPr>
          <p:cNvSpPr>
            <a:spLocks noGrp="1"/>
          </p:cNvSpPr>
          <p:nvPr>
            <p:ph type="body" sz="quarter" idx="13"/>
          </p:nvPr>
        </p:nvSpPr>
        <p:spPr/>
        <p:txBody>
          <a:bodyPr/>
          <a:lstStyle/>
          <a:p>
            <a:r>
              <a:rPr lang="en-US" dirty="0"/>
              <a:t>After the Claim Form</a:t>
            </a:r>
          </a:p>
        </p:txBody>
      </p:sp>
      <p:sp>
        <p:nvSpPr>
          <p:cNvPr id="5" name="Text Placeholder 4">
            <a:extLst>
              <a:ext uri="{FF2B5EF4-FFF2-40B4-BE49-F238E27FC236}">
                <a16:creationId xmlns:a16="http://schemas.microsoft.com/office/drawing/2014/main" id="{F95DF263-2C9D-871C-FE6E-7E4978425A12}"/>
              </a:ext>
            </a:extLst>
          </p:cNvPr>
          <p:cNvSpPr>
            <a:spLocks noGrp="1"/>
          </p:cNvSpPr>
          <p:nvPr>
            <p:ph type="body" sz="quarter" idx="15"/>
          </p:nvPr>
        </p:nvSpPr>
        <p:spPr>
          <a:xfrm>
            <a:off x="1300872" y="2035728"/>
            <a:ext cx="9590253" cy="3612419"/>
          </a:xfrm>
        </p:spPr>
        <p:txBody>
          <a:bodyPr/>
          <a:lstStyle/>
          <a:p>
            <a:r>
              <a:rPr lang="en-US" sz="2200" dirty="0"/>
              <a:t>Decision Period – up to 90 Days</a:t>
            </a:r>
          </a:p>
          <a:p>
            <a:pPr lvl="1"/>
            <a:r>
              <a:rPr lang="en-US" sz="2100" dirty="0"/>
              <a:t>The defendant has up to 90 days, after the employer’s date of knowledge, to investigate the claim. </a:t>
            </a:r>
          </a:p>
          <a:p>
            <a:pPr lvl="1"/>
            <a:r>
              <a:rPr lang="en-US" sz="2100" dirty="0"/>
              <a:t>During this period, the injured worker is entitled up to $10,000 in medical treatment</a:t>
            </a:r>
          </a:p>
          <a:p>
            <a:r>
              <a:rPr lang="en-US" sz="2200" dirty="0"/>
              <a:t>Accepted</a:t>
            </a:r>
          </a:p>
          <a:p>
            <a:pPr lvl="1"/>
            <a:r>
              <a:rPr lang="en-US" sz="2100" dirty="0"/>
              <a:t>The injured worker will be directed to treat within the Medical Provider Network (MPN)</a:t>
            </a:r>
          </a:p>
          <a:p>
            <a:pPr lvl="1"/>
            <a:r>
              <a:rPr lang="en-US" sz="2100" dirty="0"/>
              <a:t>The injured worker can collect benefits (indemnity/medical treatment)</a:t>
            </a:r>
          </a:p>
          <a:p>
            <a:r>
              <a:rPr lang="en-US" sz="2200" dirty="0"/>
              <a:t>Denied</a:t>
            </a:r>
          </a:p>
          <a:p>
            <a:pPr lvl="1"/>
            <a:r>
              <a:rPr lang="en-US" sz="2100" dirty="0"/>
              <a:t>Injured Worker/Applicant will treat on lien</a:t>
            </a:r>
          </a:p>
          <a:p>
            <a:pPr lvl="1"/>
            <a:r>
              <a:rPr lang="en-US" sz="2100" dirty="0"/>
              <a:t>The injured worker can collect benefits through EDD</a:t>
            </a:r>
          </a:p>
        </p:txBody>
      </p:sp>
    </p:spTree>
    <p:extLst>
      <p:ext uri="{BB962C8B-B14F-4D97-AF65-F5344CB8AC3E}">
        <p14:creationId xmlns:p14="http://schemas.microsoft.com/office/powerpoint/2010/main" val="70827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8C0C-F58E-D1C9-640A-274AE69D4E02}"/>
              </a:ext>
            </a:extLst>
          </p:cNvPr>
          <p:cNvSpPr>
            <a:spLocks noGrp="1"/>
          </p:cNvSpPr>
          <p:nvPr>
            <p:ph type="title"/>
          </p:nvPr>
        </p:nvSpPr>
        <p:spPr/>
        <p:txBody>
          <a:bodyPr/>
          <a:lstStyle/>
          <a:p>
            <a:r>
              <a:rPr lang="en-US" dirty="0"/>
              <a:t>WORKERS’ COMPENSATION 101</a:t>
            </a:r>
          </a:p>
        </p:txBody>
      </p:sp>
      <p:sp>
        <p:nvSpPr>
          <p:cNvPr id="4" name="Text Placeholder 3">
            <a:extLst>
              <a:ext uri="{FF2B5EF4-FFF2-40B4-BE49-F238E27FC236}">
                <a16:creationId xmlns:a16="http://schemas.microsoft.com/office/drawing/2014/main" id="{FB35C867-56D6-DB35-8E20-119058D8503C}"/>
              </a:ext>
            </a:extLst>
          </p:cNvPr>
          <p:cNvSpPr>
            <a:spLocks noGrp="1"/>
          </p:cNvSpPr>
          <p:nvPr>
            <p:ph type="body" sz="quarter" idx="13"/>
          </p:nvPr>
        </p:nvSpPr>
        <p:spPr/>
        <p:txBody>
          <a:bodyPr/>
          <a:lstStyle/>
          <a:p>
            <a:r>
              <a:rPr lang="en-US" dirty="0"/>
              <a:t>Injury in Dispute (Delayed or Denied)</a:t>
            </a:r>
          </a:p>
        </p:txBody>
      </p:sp>
      <p:sp>
        <p:nvSpPr>
          <p:cNvPr id="5" name="Text Placeholder 4">
            <a:extLst>
              <a:ext uri="{FF2B5EF4-FFF2-40B4-BE49-F238E27FC236}">
                <a16:creationId xmlns:a16="http://schemas.microsoft.com/office/drawing/2014/main" id="{A9B98DE8-8278-741C-C621-025A92D64D6C}"/>
              </a:ext>
            </a:extLst>
          </p:cNvPr>
          <p:cNvSpPr>
            <a:spLocks noGrp="1"/>
          </p:cNvSpPr>
          <p:nvPr>
            <p:ph type="body" sz="quarter" idx="15"/>
          </p:nvPr>
        </p:nvSpPr>
        <p:spPr>
          <a:xfrm>
            <a:off x="1300872" y="2401656"/>
            <a:ext cx="9590253" cy="3246491"/>
          </a:xfrm>
        </p:spPr>
        <p:txBody>
          <a:bodyPr/>
          <a:lstStyle/>
          <a:p>
            <a:r>
              <a:rPr lang="en-US" dirty="0"/>
              <a:t>Still will likely require a Medical Legal Evaluator to opine on the injury</a:t>
            </a:r>
          </a:p>
          <a:p>
            <a:r>
              <a:rPr lang="en-US" dirty="0"/>
              <a:t>Trial: </a:t>
            </a:r>
          </a:p>
          <a:p>
            <a:pPr lvl="1"/>
            <a:r>
              <a:rPr lang="en-US" dirty="0"/>
              <a:t>Testimony of Employer Witnesses </a:t>
            </a:r>
          </a:p>
          <a:p>
            <a:pPr lvl="1"/>
            <a:r>
              <a:rPr lang="en-US" dirty="0"/>
              <a:t>Documentation</a:t>
            </a:r>
          </a:p>
          <a:p>
            <a:pPr lvl="2"/>
            <a:r>
              <a:rPr lang="en-US" dirty="0"/>
              <a:t>Personnel File</a:t>
            </a:r>
          </a:p>
          <a:p>
            <a:pPr lvl="2"/>
            <a:r>
              <a:rPr lang="en-US" dirty="0"/>
              <a:t>Medical Records</a:t>
            </a:r>
          </a:p>
          <a:p>
            <a:pPr lvl="2"/>
            <a:r>
              <a:rPr lang="en-US" dirty="0"/>
              <a:t>Deposition Transcript</a:t>
            </a:r>
          </a:p>
          <a:p>
            <a:r>
              <a:rPr lang="en-US" dirty="0"/>
              <a:t>Social Media </a:t>
            </a:r>
          </a:p>
        </p:txBody>
      </p:sp>
    </p:spTree>
    <p:extLst>
      <p:ext uri="{BB962C8B-B14F-4D97-AF65-F5344CB8AC3E}">
        <p14:creationId xmlns:p14="http://schemas.microsoft.com/office/powerpoint/2010/main" val="231015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1587281"/>
            <a:ext cx="12116469" cy="798006"/>
          </a:xfrm>
        </p:spPr>
        <p:txBody>
          <a:bodyPr/>
          <a:lstStyle/>
          <a:p>
            <a:br>
              <a:rPr lang="en-US" dirty="0">
                <a:solidFill>
                  <a:schemeClr val="bg1"/>
                </a:solidFill>
              </a:rPr>
            </a:br>
            <a:br>
              <a:rPr lang="en-US" dirty="0">
                <a:solidFill>
                  <a:schemeClr val="bg1"/>
                </a:solidFill>
              </a:rPr>
            </a:br>
            <a:r>
              <a:rPr lang="en-US" dirty="0">
                <a:solidFill>
                  <a:schemeClr val="bg1"/>
                </a:solidFill>
              </a:rPr>
              <a:t>DISCOVERY</a:t>
            </a:r>
          </a:p>
        </p:txBody>
      </p:sp>
    </p:spTree>
    <p:extLst>
      <p:ext uri="{BB962C8B-B14F-4D97-AF65-F5344CB8AC3E}">
        <p14:creationId xmlns:p14="http://schemas.microsoft.com/office/powerpoint/2010/main" val="959133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1219</Words>
  <Application>Microsoft Office PowerPoint</Application>
  <PresentationFormat>Widescreen</PresentationFormat>
  <Paragraphs>173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System Font Regular</vt:lpstr>
      <vt:lpstr>Office Theme</vt:lpstr>
      <vt:lpstr>PowerPoint Presentation</vt:lpstr>
      <vt:lpstr>WORKERS’ COMPENSATION 101 </vt:lpstr>
      <vt:lpstr>WORKERS’ COMPENSATION 101</vt:lpstr>
      <vt:lpstr>WORKERS’ COMPENSATION 101</vt:lpstr>
      <vt:lpstr>WORKERS’ COMPENSATION 101</vt:lpstr>
      <vt:lpstr>WORKERS’ COMPENSATION 101</vt:lpstr>
      <vt:lpstr>WORKERS’ COMPENSATION 101</vt:lpstr>
      <vt:lpstr>WORKERS’ COMPENSATION 101</vt:lpstr>
      <vt:lpstr>  DISCOVERY</vt:lpstr>
      <vt:lpstr>WORKERS’ COMPENSATION 101</vt:lpstr>
      <vt:lpstr>  TYPES OF BENEFITS</vt:lpstr>
      <vt:lpstr>WORKERS’ COMPENSATION 101</vt:lpstr>
      <vt:lpstr>WORKERS’ COMPENSATION 101</vt:lpstr>
      <vt:lpstr>WORKERS’ COMPENSATION 101</vt:lpstr>
      <vt:lpstr>WORKERS’ COMPENSATION 101</vt:lpstr>
      <vt:lpstr>WORKERS’ COMPENSATION 101</vt:lpstr>
      <vt:lpstr>WORKERS’ COMPENSATION 101</vt:lpstr>
      <vt:lpstr>  TYPES OF SETTLEMENT</vt:lpstr>
      <vt:lpstr>WORKERS’ COMPENSATION 101</vt:lpstr>
      <vt:lpstr>  OTHER THINGS TO CONSIDER</vt:lpstr>
      <vt:lpstr>WORKERS’ COMPENSATION 101</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Danny Pena</cp:lastModifiedBy>
  <cp:revision>48</cp:revision>
  <dcterms:created xsi:type="dcterms:W3CDTF">2019-11-15T18:15:52Z</dcterms:created>
  <dcterms:modified xsi:type="dcterms:W3CDTF">2024-03-18T16:52:36Z</dcterms:modified>
</cp:coreProperties>
</file>